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9144000" cy="6858000" type="screen4x3"/>
  <p:notesSz cx="6807200" cy="99393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132" autoAdjust="0"/>
    <p:restoredTop sz="98561" autoAdjust="0"/>
  </p:normalViewPr>
  <p:slideViewPr>
    <p:cSldViewPr>
      <p:cViewPr>
        <p:scale>
          <a:sx n="110" d="100"/>
          <a:sy n="110" d="100"/>
        </p:scale>
        <p:origin x="-3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787" cy="496967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r">
              <a:defRPr sz="1200"/>
            </a:lvl1pPr>
          </a:lstStyle>
          <a:p>
            <a:fld id="{E3068CF9-55F4-4145-A129-3962D0314D5F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4" tIns="45717" rIns="91434" bIns="45717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720" y="4721187"/>
            <a:ext cx="5445760" cy="4472702"/>
          </a:xfrm>
          <a:prstGeom prst="rect">
            <a:avLst/>
          </a:prstGeom>
        </p:spPr>
        <p:txBody>
          <a:bodyPr vert="horz" lIns="91434" tIns="45717" rIns="91434" bIns="45717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440646"/>
            <a:ext cx="2949787" cy="496967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839" y="9440646"/>
            <a:ext cx="2949787" cy="496967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r">
              <a:defRPr sz="1200"/>
            </a:lvl1pPr>
          </a:lstStyle>
          <a:p>
            <a:fld id="{D417F976-ECD6-49C1-9E56-F3ED01829D1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03440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20750" y="746125"/>
            <a:ext cx="4967288" cy="3725863"/>
          </a:xfrm>
          <a:ln/>
        </p:spPr>
      </p:sp>
      <p:sp>
        <p:nvSpPr>
          <p:cNvPr id="153603" name="ノート プレースホル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ja-JP" altLang="en-US" dirty="0" smtClean="0">
              <a:latin typeface="Arial" pitchFamily="34" charset="0"/>
            </a:endParaRPr>
          </a:p>
        </p:txBody>
      </p:sp>
      <p:sp>
        <p:nvSpPr>
          <p:cNvPr id="153604" name="スライド番号プレースホル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17EEEBA-35F2-4223-8C49-21650B562A63}" type="slidenum">
              <a:rPr lang="en-US" altLang="ja-JP">
                <a:solidFill>
                  <a:prstClr val="black"/>
                </a:solidFill>
                <a:latin typeface="Arial" pitchFamily="34" charset="0"/>
                <a:ea typeface="ＭＳ Ｐゴシック" pitchFamily="50" charset="-128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ja-JP" dirty="0">
              <a:solidFill>
                <a:prstClr val="black"/>
              </a:solidFill>
              <a:latin typeface="Arial" pitchFamily="34" charset="0"/>
              <a:ea typeface="ＭＳ Ｐゴシック" pitchFamily="50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78377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0424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28918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7562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1384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2697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3287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3017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62474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26907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077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40670-6307-40C1-85CA-B15E7273E258}" type="datetimeFigureOut">
              <a:rPr kumimoji="1" lang="ja-JP" altLang="en-US" smtClean="0"/>
              <a:t>2014/4/10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E4745-AD17-4AE1-BC14-C16048A7AB6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8031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4355976" y="3854078"/>
            <a:ext cx="4128749" cy="1231106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100" b="1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Members:</a:t>
            </a:r>
            <a:endParaRPr kumimoji="1" lang="en-US" altLang="ja-JP" sz="1100" b="1" kern="1200" dirty="0" smtClean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・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designated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physicians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specializing in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mental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health</a:t>
            </a:r>
            <a:endParaRPr lang="en-US" altLang="ja-JP" sz="1050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ja-JP" altLang="en-US" sz="1050" kern="12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・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persons with  legal knowledge and experience (for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example,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lawyers,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public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prosecutors)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050" dirty="0" smtClean="0">
                <a:latin typeface="Arial" pitchFamily="34" charset="0"/>
                <a:ea typeface="ＭＳ Ｐゴシック" pitchFamily="50" charset="-128"/>
              </a:rPr>
              <a:t>・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persons of learning and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experience regarding health and welfare as related to mental disorders (from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April  2016, it is defined as persons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of learning and experience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in  “some area”.)</a:t>
            </a:r>
            <a:endParaRPr kumimoji="1" lang="ja-JP" altLang="en-US" sz="1050" kern="1200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161561" y="1966481"/>
            <a:ext cx="5275512" cy="124649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200" u="sng" dirty="0" smtClean="0">
                <a:latin typeface="Arial" pitchFamily="34" charset="0"/>
                <a:ea typeface="ＭＳ Ｐゴシック" pitchFamily="50" charset="-128"/>
              </a:rPr>
              <a:t>【Mental hospital </a:t>
            </a:r>
            <a:r>
              <a:rPr lang="en-US" altLang="ja-JP" sz="1200" u="sng" dirty="0">
                <a:latin typeface="Arial" pitchFamily="34" charset="0"/>
                <a:ea typeface="ＭＳ Ｐゴシック" pitchFamily="50" charset="-128"/>
              </a:rPr>
              <a:t>】</a:t>
            </a:r>
            <a:endParaRPr kumimoji="1" lang="en-US" altLang="ja-JP" sz="1200" u="sng" kern="1200" dirty="0" smtClean="0"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In the case of involuntary hospitalization, the administrator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of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a mental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hospital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shall submit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the following documents:</a:t>
            </a:r>
            <a:endParaRPr lang="en-US" altLang="ja-JP" sz="1050" dirty="0"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050" dirty="0" smtClean="0">
                <a:latin typeface="Arial" pitchFamily="34" charset="0"/>
                <a:ea typeface="ＭＳ Ｐゴシック" pitchFamily="50" charset="-128"/>
              </a:rPr>
              <a:t>　・</a:t>
            </a:r>
            <a:r>
              <a:rPr kumimoji="1" lang="en-US" altLang="ja-JP" sz="1050" kern="1200" dirty="0" smtClean="0">
                <a:latin typeface="Arial" pitchFamily="34" charset="0"/>
                <a:ea typeface="ＭＳ Ｐゴシック" pitchFamily="50" charset="-128"/>
              </a:rPr>
              <a:t>Admission form (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within </a:t>
            </a:r>
            <a:r>
              <a:rPr kumimoji="1" lang="en-US" altLang="ja-JP" sz="1050" kern="1200" dirty="0" smtClean="0">
                <a:latin typeface="Arial" pitchFamily="34" charset="0"/>
                <a:ea typeface="ＭＳ Ｐゴシック" pitchFamily="50" charset="-128"/>
              </a:rPr>
              <a:t>10 days of admission)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050" dirty="0">
                <a:latin typeface="Arial" pitchFamily="34" charset="0"/>
                <a:ea typeface="ＭＳ Ｐゴシック" pitchFamily="50" charset="-128"/>
              </a:rPr>
              <a:t>　</a:t>
            </a:r>
            <a:r>
              <a:rPr lang="ja-JP" altLang="en-US" sz="1050" dirty="0" smtClean="0">
                <a:latin typeface="Arial" pitchFamily="34" charset="0"/>
                <a:ea typeface="ＭＳ Ｐゴシック" pitchFamily="50" charset="-128"/>
              </a:rPr>
              <a:t>・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Regular reports (with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regard to compulsory hospitalization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, 3 months </a:t>
            </a:r>
            <a:r>
              <a:rPr lang="en-US" altLang="ja-JP" sz="1050" smtClean="0">
                <a:latin typeface="Arial" pitchFamily="34" charset="0"/>
                <a:ea typeface="ＭＳ Ｐゴシック" pitchFamily="50" charset="-128"/>
              </a:rPr>
              <a:t>after </a:t>
            </a:r>
            <a:r>
              <a:rPr lang="en-US" altLang="ja-JP" sz="1050" smtClean="0">
                <a:latin typeface="Arial" pitchFamily="34" charset="0"/>
                <a:ea typeface="ＭＳ Ｐゴシック" pitchFamily="50" charset="-128"/>
              </a:rPr>
              <a:t>admission and</a:t>
            </a:r>
            <a:r>
              <a:rPr lang="ja-JP" altLang="en-US" sz="1050" dirty="0" smtClean="0">
                <a:latin typeface="Arial" pitchFamily="34" charset="0"/>
                <a:ea typeface="ＭＳ Ｐゴシック" pitchFamily="50" charset="-128"/>
              </a:rPr>
              <a:t>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every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6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 months thereafter. With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regard to hospitalization for medical care and protection,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every 12 months.)</a:t>
            </a:r>
            <a:endParaRPr kumimoji="1" lang="en-US" altLang="ja-JP" sz="1050" kern="1200" dirty="0" smtClean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632737" y="2029951"/>
            <a:ext cx="3332951" cy="1061829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050" u="sng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【Involuntary patients, and his/her families(or relatives)</a:t>
            </a:r>
            <a:r>
              <a:rPr kumimoji="1" lang="en-US" altLang="ja-JP" sz="1050" u="sng" kern="12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】</a:t>
            </a:r>
            <a:endParaRPr lang="en-US" altLang="ja-JP" sz="1050" u="sng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ja-JP" sz="1050" kern="12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They are entitled the following rights: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・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to </a:t>
            </a:r>
            <a:r>
              <a:rPr kumimoji="1" lang="en-US" altLang="ja-JP" sz="1050" kern="12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request discharge of patient</a:t>
            </a:r>
            <a:endParaRPr lang="en-US" altLang="ja-JP" sz="1050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・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to take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measures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necessary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　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for improvement of his/her treatment</a:t>
            </a:r>
            <a:r>
              <a:rPr kumimoji="1" lang="en-US" altLang="ja-JP" sz="1050" kern="12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  </a:t>
            </a:r>
          </a:p>
        </p:txBody>
      </p:sp>
      <p:sp>
        <p:nvSpPr>
          <p:cNvPr id="2" name="正方形/長方形 1"/>
          <p:cNvSpPr/>
          <p:nvPr/>
        </p:nvSpPr>
        <p:spPr>
          <a:xfrm>
            <a:off x="161561" y="1412776"/>
            <a:ext cx="8856984" cy="43204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300" b="1" dirty="0" smtClean="0">
                <a:solidFill>
                  <a:schemeClr val="tx1"/>
                </a:solidFill>
              </a:rPr>
              <a:t>A </a:t>
            </a:r>
            <a:r>
              <a:rPr lang="en-US" altLang="ja-JP" sz="1300" b="1" dirty="0">
                <a:solidFill>
                  <a:schemeClr val="tx1"/>
                </a:solidFill>
              </a:rPr>
              <a:t>psychiatric review </a:t>
            </a:r>
            <a:r>
              <a:rPr lang="en-US" altLang="ja-JP" sz="1300" b="1" dirty="0" smtClean="0">
                <a:solidFill>
                  <a:schemeClr val="tx1"/>
                </a:solidFill>
              </a:rPr>
              <a:t>board examines an involuntary patient’s hospitalization from the viewpoint of human rights.</a:t>
            </a:r>
            <a:endParaRPr kumimoji="1" lang="ja-JP" altLang="en-US" sz="1300" b="1" dirty="0">
              <a:solidFill>
                <a:schemeClr val="tx1"/>
              </a:solidFill>
            </a:endParaRPr>
          </a:p>
        </p:txBody>
      </p:sp>
      <p:sp>
        <p:nvSpPr>
          <p:cNvPr id="5" name="角丸四角形 4"/>
          <p:cNvSpPr/>
          <p:nvPr/>
        </p:nvSpPr>
        <p:spPr>
          <a:xfrm>
            <a:off x="611560" y="3780329"/>
            <a:ext cx="7992888" cy="1304855"/>
          </a:xfrm>
          <a:prstGeom prst="roundRect">
            <a:avLst>
              <a:gd name="adj" fmla="val 23975"/>
            </a:avLst>
          </a:prstGeom>
          <a:noFill/>
          <a:ln w="57150" cmpd="thickThin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600" u="sng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Examining </a:t>
            </a:r>
            <a:r>
              <a:rPr lang="en-US" altLang="ja-JP" sz="1600" u="sng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Authority</a:t>
            </a:r>
            <a:r>
              <a:rPr lang="ja-JP" altLang="en-US" sz="2000" u="sng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　</a:t>
            </a:r>
            <a:endParaRPr lang="en-US" altLang="ja-JP" sz="2000" u="sng" dirty="0" smtClean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20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   </a:t>
            </a:r>
            <a:r>
              <a:rPr lang="en-US" altLang="ja-JP" sz="2000" u="sng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“Psychiatric Review Boards” </a:t>
            </a:r>
            <a:endParaRPr lang="en-US" altLang="ja-JP" sz="2000" u="sng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4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          </a:t>
            </a:r>
            <a:r>
              <a:rPr lang="ja-JP" altLang="en-US" sz="14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　</a:t>
            </a:r>
            <a:r>
              <a:rPr lang="en-US" altLang="ja-JP" sz="1400" dirty="0" smtClean="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rPr>
              <a:t>which are set </a:t>
            </a:r>
            <a:r>
              <a:rPr lang="en-US" altLang="ja-JP" sz="1400" dirty="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rPr>
              <a:t>up </a:t>
            </a:r>
            <a:r>
              <a:rPr lang="en-US" altLang="ja-JP" sz="140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in each </a:t>
            </a:r>
            <a:r>
              <a:rPr lang="en-US" altLang="ja-JP" sz="14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prefecture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4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           </a:t>
            </a:r>
            <a:r>
              <a:rPr lang="ja-JP" altLang="en-US" sz="14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　　</a:t>
            </a:r>
            <a:r>
              <a:rPr lang="en-US" altLang="ja-JP" sz="14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as </a:t>
            </a:r>
            <a:r>
              <a:rPr lang="en-US" altLang="ja-JP" sz="140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a third-party </a:t>
            </a:r>
            <a:r>
              <a:rPr lang="en-US" altLang="ja-JP" sz="14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organization.</a:t>
            </a:r>
            <a:endParaRPr lang="en-US" altLang="ja-JP" sz="1400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4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　</a:t>
            </a:r>
            <a:endParaRPr kumimoji="1" lang="ja-JP" altLang="en-US" dirty="0"/>
          </a:p>
        </p:txBody>
      </p:sp>
      <p:sp>
        <p:nvSpPr>
          <p:cNvPr id="30" name="Text Box 11"/>
          <p:cNvSpPr txBox="1">
            <a:spLocks noChangeArrowheads="1"/>
          </p:cNvSpPr>
          <p:nvPr/>
        </p:nvSpPr>
        <p:spPr bwMode="auto">
          <a:xfrm>
            <a:off x="342252" y="5833234"/>
            <a:ext cx="862343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Furthermore, the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revised</a:t>
            </a:r>
            <a:r>
              <a:rPr lang="en-US" altLang="ja-JP" sz="1050" strike="sngStrike" dirty="0">
                <a:latin typeface="Arial" pitchFamily="34" charset="0"/>
                <a:ea typeface="ＭＳ Ｐゴシック" pitchFamily="50" charset="-128"/>
              </a:rPr>
              <a:t> </a:t>
            </a:r>
            <a:r>
              <a:rPr lang="en-US" altLang="ja-JP" sz="1050" strike="sngStrike" dirty="0" smtClean="0">
                <a:latin typeface="Arial" pitchFamily="34" charset="0"/>
                <a:ea typeface="ＭＳ Ｐゴシック" pitchFamily="50" charset="-128"/>
              </a:rPr>
              <a:t>“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Law Related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to Mental Health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and Welfare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of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Persons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with Mental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Disorders” provides the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following from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2016: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ja-JP" altLang="en-US" sz="1050" kern="1200" dirty="0" smtClean="0">
                <a:latin typeface="Arial" pitchFamily="34" charset="0"/>
                <a:ea typeface="ＭＳ Ｐゴシック" pitchFamily="50" charset="-128"/>
              </a:rPr>
              <a:t>　・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improvement</a:t>
            </a:r>
            <a:r>
              <a:rPr lang="ja-JP" altLang="en-US" sz="1050" dirty="0">
                <a:latin typeface="Arial" pitchFamily="34" charset="0"/>
                <a:ea typeface="ＭＳ Ｐゴシック" pitchFamily="50" charset="-128"/>
              </a:rPr>
              <a:t>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of the manual of the </a:t>
            </a:r>
            <a:r>
              <a:rPr lang="en-US" altLang="ja-JP" sz="1050" dirty="0">
                <a:latin typeface="Arial" pitchFamily="34" charset="0"/>
                <a:ea typeface="ＭＳ Ｐゴシック" pitchFamily="50" charset="-128"/>
              </a:rPr>
              <a:t>Psychiatric </a:t>
            </a:r>
            <a:r>
              <a:rPr lang="en-US" altLang="ja-JP" sz="1050" dirty="0" smtClean="0">
                <a:latin typeface="Arial" pitchFamily="34" charset="0"/>
                <a:ea typeface="ＭＳ Ｐゴシック" pitchFamily="50" charset="-128"/>
              </a:rPr>
              <a:t>Review Boards </a:t>
            </a:r>
            <a:endParaRPr kumimoji="1" lang="en-US" altLang="ja-JP" sz="1050" kern="1200" dirty="0" smtClean="0">
              <a:latin typeface="Arial" pitchFamily="34" charset="0"/>
              <a:ea typeface="ＭＳ Ｐゴシック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　</a:t>
            </a:r>
            <a:r>
              <a:rPr lang="ja-JP" altLang="en-US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・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establishment of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a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committee to discuss the necessity of hospitalization and efforts for discharging in cases of </a:t>
            </a:r>
            <a:r>
              <a:rPr lang="en-US" altLang="ja-JP" sz="105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persons hospitalized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for medical care and protection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whose hospitalized period is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longer than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planned.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ja-JP" altLang="en-US" sz="8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＊</a:t>
            </a:r>
            <a:r>
              <a:rPr lang="en-US" altLang="ja-JP" sz="8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 </a:t>
            </a:r>
            <a:r>
              <a:rPr lang="en-US" altLang="ja-JP" sz="80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content </a:t>
            </a:r>
            <a:r>
              <a:rPr lang="en-US" altLang="ja-JP" sz="800" dirty="0">
                <a:solidFill>
                  <a:srgbClr val="FF0000"/>
                </a:solidFill>
                <a:latin typeface="Arial" pitchFamily="34" charset="0"/>
                <a:ea typeface="ＭＳ Ｐゴシック" pitchFamily="50" charset="-128"/>
              </a:rPr>
              <a:t>of </a:t>
            </a:r>
            <a:r>
              <a:rPr lang="en-US" altLang="ja-JP" sz="800" dirty="0" smtClean="0">
                <a:solidFill>
                  <a:srgbClr val="FF0000"/>
                </a:solidFill>
                <a:latin typeface="Arial" pitchFamily="34" charset="0"/>
                <a:ea typeface="ＭＳ Ｐゴシック" pitchFamily="50" charset="-128"/>
              </a:rPr>
              <a:t>Annex</a:t>
            </a:r>
            <a:r>
              <a:rPr lang="ja-JP" altLang="en-US" sz="800" dirty="0">
                <a:solidFill>
                  <a:srgbClr val="FF0000"/>
                </a:solidFill>
                <a:latin typeface="Arial" pitchFamily="34" charset="0"/>
                <a:ea typeface="ＭＳ Ｐゴシック" pitchFamily="50" charset="-128"/>
              </a:rPr>
              <a:t> </a:t>
            </a:r>
            <a:r>
              <a:rPr lang="en-US" altLang="ja-JP" sz="800" dirty="0" smtClean="0">
                <a:solidFill>
                  <a:srgbClr val="FF0000"/>
                </a:solidFill>
                <a:latin typeface="Arial" pitchFamily="34" charset="0"/>
                <a:ea typeface="ＭＳ Ｐゴシック" pitchFamily="50" charset="-128"/>
              </a:rPr>
              <a:t>8 </a:t>
            </a:r>
            <a:r>
              <a:rPr lang="en-US" altLang="ja-JP" sz="80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is </a:t>
            </a:r>
            <a:r>
              <a:rPr lang="en-US" altLang="ja-JP" sz="8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defined under the ”Law Related </a:t>
            </a:r>
            <a:r>
              <a:rPr lang="en-US" altLang="ja-JP" sz="80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to Mental Health and Welfare of the </a:t>
            </a:r>
            <a:r>
              <a:rPr lang="en-US" altLang="ja-JP" sz="8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Persons  </a:t>
            </a:r>
            <a:r>
              <a:rPr lang="en-US" altLang="ja-JP" sz="80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with Mental </a:t>
            </a:r>
            <a:r>
              <a:rPr lang="en-US" altLang="ja-JP" sz="8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Disorders” in Japan. </a:t>
            </a:r>
            <a:endParaRPr kumimoji="1" lang="en-US" altLang="ja-JP" sz="800" kern="1200" dirty="0" smtClean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</p:txBody>
      </p:sp>
      <p:sp>
        <p:nvSpPr>
          <p:cNvPr id="31" name="AutoShape 6"/>
          <p:cNvSpPr>
            <a:spLocks noChangeArrowheads="1"/>
          </p:cNvSpPr>
          <p:nvPr/>
        </p:nvSpPr>
        <p:spPr bwMode="auto">
          <a:xfrm>
            <a:off x="6058183" y="3132660"/>
            <a:ext cx="2402249" cy="597575"/>
          </a:xfrm>
          <a:prstGeom prst="downArrow">
            <a:avLst>
              <a:gd name="adj1" fmla="val 52419"/>
              <a:gd name="adj2" fmla="val 5425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R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equesting </a:t>
            </a:r>
            <a:r>
              <a:rPr lang="en-US" altLang="ja-JP" sz="105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an </a:t>
            </a:r>
            <a:r>
              <a:rPr lang="en-US" altLang="ja-JP" sz="105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examination</a:t>
            </a:r>
            <a:endParaRPr lang="ja-JP" altLang="en-US" sz="1050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</p:txBody>
      </p:sp>
      <p:sp>
        <p:nvSpPr>
          <p:cNvPr id="32" name="AutoShape 6"/>
          <p:cNvSpPr>
            <a:spLocks noChangeArrowheads="1"/>
          </p:cNvSpPr>
          <p:nvPr/>
        </p:nvSpPr>
        <p:spPr bwMode="auto">
          <a:xfrm>
            <a:off x="1737703" y="3324068"/>
            <a:ext cx="2402249" cy="406167"/>
          </a:xfrm>
          <a:prstGeom prst="downArrow">
            <a:avLst>
              <a:gd name="adj1" fmla="val 70194"/>
              <a:gd name="adj2" fmla="val 5425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00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Submission of the report</a:t>
            </a:r>
            <a:endParaRPr lang="ja-JP" altLang="en-US" sz="1000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1335" y="75750"/>
            <a:ext cx="8903921" cy="472929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sz="1600" b="1" dirty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Case</a:t>
            </a:r>
            <a:r>
              <a:rPr lang="en-US" altLang="ja-JP" sz="1600" b="1" dirty="0" smtClean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 of legislative support to </a:t>
            </a:r>
            <a:r>
              <a:rPr lang="en-US" altLang="ja-JP" sz="1600" b="1" dirty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protect human rights in </a:t>
            </a:r>
            <a:r>
              <a:rPr lang="en-US" altLang="ja-JP" sz="1600" b="1" dirty="0" smtClean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Japan</a:t>
            </a:r>
          </a:p>
          <a:p>
            <a:pPr algn="ctr"/>
            <a:r>
              <a:rPr lang="en-US" altLang="ja-JP" sz="1600" b="1" dirty="0" smtClean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《Psychiatric </a:t>
            </a:r>
            <a:r>
              <a:rPr lang="en-US" altLang="ja-JP" sz="1600" b="1" dirty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r</a:t>
            </a:r>
            <a:r>
              <a:rPr lang="en-US" altLang="ja-JP" sz="1600" b="1" dirty="0" smtClean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eview board for </a:t>
            </a:r>
            <a:r>
              <a:rPr lang="en-US" altLang="ja-JP" sz="1600" b="1" dirty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persons with mental </a:t>
            </a:r>
            <a:r>
              <a:rPr lang="en-US" altLang="ja-JP" sz="1600" b="1" dirty="0" smtClean="0">
                <a:latin typeface="ＤＨＰ平成ゴシックW5" panose="020B0500000000000000" pitchFamily="50" charset="-128"/>
                <a:ea typeface="ＤＨＰ平成ゴシックW5" panose="020B0500000000000000" pitchFamily="50" charset="-128"/>
              </a:rPr>
              <a:t>disorders》</a:t>
            </a:r>
            <a:endParaRPr kumimoji="1" lang="ja-JP" altLang="en-US" sz="1600" b="1" dirty="0">
              <a:latin typeface="ＤＨＰ平成ゴシックW5" panose="020B0500000000000000" pitchFamily="50" charset="-128"/>
              <a:ea typeface="ＤＨＰ平成ゴシックW5" panose="020B0500000000000000" pitchFamily="50" charset="-128"/>
            </a:endParaRPr>
          </a:p>
        </p:txBody>
      </p:sp>
      <p:sp>
        <p:nvSpPr>
          <p:cNvPr id="34" name="正方形/長方形 33"/>
          <p:cNvSpPr/>
          <p:nvPr/>
        </p:nvSpPr>
        <p:spPr>
          <a:xfrm>
            <a:off x="287016" y="758980"/>
            <a:ext cx="8856984" cy="221748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000" dirty="0" smtClean="0">
                <a:solidFill>
                  <a:schemeClr val="tx1"/>
                </a:solidFill>
              </a:rPr>
              <a:t>・</a:t>
            </a:r>
            <a:r>
              <a:rPr lang="en-US" altLang="ja-JP" sz="1000" dirty="0">
                <a:solidFill>
                  <a:schemeClr val="tx1"/>
                </a:solidFill>
              </a:rPr>
              <a:t>T</a:t>
            </a:r>
            <a:r>
              <a:rPr lang="en-US" altLang="ja-JP" sz="1000" dirty="0" smtClean="0">
                <a:solidFill>
                  <a:schemeClr val="tx1"/>
                </a:solidFill>
              </a:rPr>
              <a:t>he administrator </a:t>
            </a:r>
            <a:r>
              <a:rPr lang="en-US" altLang="ja-JP" sz="1000" dirty="0">
                <a:solidFill>
                  <a:schemeClr val="tx1"/>
                </a:solidFill>
              </a:rPr>
              <a:t>of a mental </a:t>
            </a:r>
            <a:r>
              <a:rPr lang="en-US" altLang="ja-JP" sz="1000" dirty="0" smtClean="0">
                <a:solidFill>
                  <a:schemeClr val="tx1"/>
                </a:solidFill>
              </a:rPr>
              <a:t>hospital shall </a:t>
            </a:r>
            <a:r>
              <a:rPr lang="en-US" altLang="ja-JP" sz="1000" dirty="0">
                <a:solidFill>
                  <a:schemeClr val="tx1"/>
                </a:solidFill>
              </a:rPr>
              <a:t>endeavor to hospitalize </a:t>
            </a:r>
            <a:r>
              <a:rPr lang="en-US" altLang="ja-JP" sz="1000" dirty="0" smtClean="0">
                <a:solidFill>
                  <a:schemeClr val="tx1"/>
                </a:solidFill>
              </a:rPr>
              <a:t>patients </a:t>
            </a:r>
            <a:r>
              <a:rPr lang="en-US" altLang="ja-JP" sz="1000" dirty="0">
                <a:solidFill>
                  <a:schemeClr val="tx1"/>
                </a:solidFill>
              </a:rPr>
              <a:t>on a voluntary </a:t>
            </a:r>
            <a:r>
              <a:rPr lang="en-US" altLang="ja-JP" sz="1000" dirty="0" smtClean="0">
                <a:solidFill>
                  <a:schemeClr val="tx1"/>
                </a:solidFill>
              </a:rPr>
              <a:t>basis.</a:t>
            </a:r>
            <a:endParaRPr lang="en-US" altLang="ja-JP" sz="1000" dirty="0">
              <a:solidFill>
                <a:schemeClr val="tx1"/>
              </a:solidFill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</a:rPr>
              <a:t>・</a:t>
            </a:r>
            <a:r>
              <a:rPr lang="en-US" altLang="ja-JP" sz="1000" dirty="0" smtClean="0">
                <a:solidFill>
                  <a:schemeClr val="tx1"/>
                </a:solidFill>
              </a:rPr>
              <a:t>With regard to </a:t>
            </a:r>
            <a:r>
              <a:rPr lang="en-US" altLang="ja-JP" sz="1000" dirty="0">
                <a:solidFill>
                  <a:schemeClr val="tx1"/>
                </a:solidFill>
              </a:rPr>
              <a:t>compulsory </a:t>
            </a:r>
            <a:r>
              <a:rPr lang="en-US" altLang="ja-JP" sz="1000" dirty="0" smtClean="0">
                <a:solidFill>
                  <a:schemeClr val="tx1"/>
                </a:solidFill>
              </a:rPr>
              <a:t>hospitalization</a:t>
            </a:r>
            <a:r>
              <a:rPr lang="en-US" altLang="ja-JP" sz="1000" dirty="0">
                <a:solidFill>
                  <a:schemeClr val="tx1"/>
                </a:solidFill>
              </a:rPr>
              <a:t>, </a:t>
            </a:r>
            <a:r>
              <a:rPr lang="en-US" altLang="ja-JP" sz="1000" dirty="0" smtClean="0">
                <a:solidFill>
                  <a:schemeClr val="tx1"/>
                </a:solidFill>
              </a:rPr>
              <a:t>two medical </a:t>
            </a:r>
            <a:r>
              <a:rPr lang="en-US" altLang="ja-JP" sz="1000" dirty="0">
                <a:solidFill>
                  <a:schemeClr val="tx1"/>
                </a:solidFill>
              </a:rPr>
              <a:t>examinations </a:t>
            </a:r>
            <a:r>
              <a:rPr lang="en-US" altLang="ja-JP" sz="1000" dirty="0" smtClean="0">
                <a:solidFill>
                  <a:schemeClr val="tx1"/>
                </a:solidFill>
              </a:rPr>
              <a:t>by different designated physicians </a:t>
            </a:r>
            <a:r>
              <a:rPr lang="en-US" altLang="ja-JP" sz="1000" dirty="0">
                <a:solidFill>
                  <a:schemeClr val="tx1"/>
                </a:solidFill>
              </a:rPr>
              <a:t>of mental </a:t>
            </a:r>
            <a:r>
              <a:rPr lang="en-US" altLang="ja-JP" sz="1000" dirty="0" smtClean="0">
                <a:solidFill>
                  <a:schemeClr val="tx1"/>
                </a:solidFill>
              </a:rPr>
              <a:t>health are obliged.</a:t>
            </a:r>
          </a:p>
          <a:p>
            <a:r>
              <a:rPr lang="ja-JP" altLang="en-US" sz="1000" dirty="0" smtClean="0">
                <a:solidFill>
                  <a:schemeClr val="tx1"/>
                </a:solidFill>
              </a:rPr>
              <a:t>・</a:t>
            </a:r>
            <a:r>
              <a:rPr lang="en-US" altLang="ja-JP" sz="1000" dirty="0" smtClean="0">
                <a:solidFill>
                  <a:schemeClr val="tx1"/>
                </a:solidFill>
              </a:rPr>
              <a:t>With regard to hospitalization </a:t>
            </a:r>
            <a:r>
              <a:rPr lang="en-US" altLang="ja-JP" sz="1000" dirty="0">
                <a:solidFill>
                  <a:schemeClr val="tx1"/>
                </a:solidFill>
              </a:rPr>
              <a:t>for medical care and </a:t>
            </a:r>
            <a:r>
              <a:rPr lang="en-US" altLang="ja-JP" sz="1000" dirty="0" smtClean="0">
                <a:solidFill>
                  <a:schemeClr val="tx1"/>
                </a:solidFill>
              </a:rPr>
              <a:t>protection,  a medical </a:t>
            </a:r>
            <a:r>
              <a:rPr lang="en-US" altLang="ja-JP" sz="1000" dirty="0">
                <a:solidFill>
                  <a:schemeClr val="tx1"/>
                </a:solidFill>
              </a:rPr>
              <a:t>examination by a</a:t>
            </a:r>
            <a:r>
              <a:rPr lang="en-US" altLang="ja-JP" sz="1000" dirty="0" smtClean="0">
                <a:solidFill>
                  <a:schemeClr val="tx1"/>
                </a:solidFill>
              </a:rPr>
              <a:t> </a:t>
            </a:r>
            <a:r>
              <a:rPr lang="en-US" altLang="ja-JP" sz="1000" dirty="0">
                <a:solidFill>
                  <a:schemeClr val="tx1"/>
                </a:solidFill>
              </a:rPr>
              <a:t>designated </a:t>
            </a:r>
            <a:r>
              <a:rPr lang="en-US" altLang="ja-JP" sz="1000" dirty="0" smtClean="0">
                <a:solidFill>
                  <a:schemeClr val="tx1"/>
                </a:solidFill>
              </a:rPr>
              <a:t>physician </a:t>
            </a:r>
            <a:r>
              <a:rPr lang="en-US" altLang="ja-JP" sz="1000" dirty="0">
                <a:solidFill>
                  <a:schemeClr val="tx1"/>
                </a:solidFill>
              </a:rPr>
              <a:t>and p</a:t>
            </a:r>
            <a:r>
              <a:rPr lang="en-US" altLang="ja-JP" sz="1000" dirty="0" smtClean="0">
                <a:solidFill>
                  <a:schemeClr val="tx1"/>
                </a:solidFill>
              </a:rPr>
              <a:t>ermission of his/her  families(or relatives) is required .</a:t>
            </a:r>
            <a:endParaRPr kumimoji="1" lang="ja-JP" altLang="en-US" sz="1000" dirty="0">
              <a:solidFill>
                <a:schemeClr val="tx1"/>
              </a:solidFill>
            </a:endParaRPr>
          </a:p>
        </p:txBody>
      </p:sp>
      <p:sp>
        <p:nvSpPr>
          <p:cNvPr id="11" name="下矢印 10"/>
          <p:cNvSpPr/>
          <p:nvPr/>
        </p:nvSpPr>
        <p:spPr>
          <a:xfrm>
            <a:off x="3068804" y="1119020"/>
            <a:ext cx="3429455" cy="221748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sz="1100" dirty="0" smtClean="0"/>
              <a:t>After hospitalization…</a:t>
            </a:r>
            <a:endParaRPr kumimoji="1" lang="ja-JP" altLang="en-US" dirty="0"/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334101" y="5528265"/>
            <a:ext cx="8631587" cy="276999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ja-JP" sz="12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The prefectural governor (or mayor) shall order hospital to discharge patient or take </a:t>
            </a:r>
            <a:r>
              <a:rPr lang="en-US" altLang="ja-JP" sz="1200" dirty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measures necessary </a:t>
            </a:r>
            <a:r>
              <a:rPr lang="en-US" altLang="ja-JP" sz="1200" dirty="0" smtClean="0">
                <a:solidFill>
                  <a:srgbClr val="000000"/>
                </a:solidFill>
                <a:latin typeface="Arial" pitchFamily="34" charset="0"/>
                <a:ea typeface="ＭＳ Ｐゴシック" pitchFamily="50" charset="-128"/>
              </a:rPr>
              <a:t>for improvement.</a:t>
            </a:r>
            <a:endParaRPr kumimoji="1" lang="ja-JP" altLang="en-US" sz="1000" kern="1200" dirty="0">
              <a:solidFill>
                <a:srgbClr val="000000"/>
              </a:solidFill>
              <a:latin typeface="Arial" pitchFamily="34" charset="0"/>
              <a:ea typeface="ＭＳ Ｐゴシック" pitchFamily="50" charset="-128"/>
            </a:endParaRPr>
          </a:p>
        </p:txBody>
      </p:sp>
      <p:sp>
        <p:nvSpPr>
          <p:cNvPr id="28" name="下矢印 27"/>
          <p:cNvSpPr/>
          <p:nvPr/>
        </p:nvSpPr>
        <p:spPr>
          <a:xfrm>
            <a:off x="1668931" y="5160185"/>
            <a:ext cx="6229200" cy="277292"/>
          </a:xfrm>
          <a:prstGeom prst="downArrow">
            <a:avLst>
              <a:gd name="adj1" fmla="val 85274"/>
              <a:gd name="adj2" fmla="val 5000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sz="1100" dirty="0" smtClean="0"/>
              <a:t>If it is judged that the hospitalization was inadequate</a:t>
            </a:r>
            <a:r>
              <a:rPr lang="en-US" altLang="ja-JP" sz="1100" dirty="0"/>
              <a:t>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5" y="4545623"/>
            <a:ext cx="1042916" cy="629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MMCAV\AppData\Local\Microsoft\Windows\Temporary Internet Files\Content.IE5\F8S2JUMJ\MC90021195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253" y="1990100"/>
            <a:ext cx="835434" cy="64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MCAV\AppData\Local\Microsoft\Windows\Temporary Internet Files\Content.IE5\X1F2A67U\MC900213033[1].wmf"/>
          <p:cNvPicPr>
            <a:picLocks noChangeAspect="1" noChangeArrowheads="1"/>
          </p:cNvPicPr>
          <p:nvPr/>
        </p:nvPicPr>
        <p:blipFill>
          <a:blip r:embed="rId5" cstate="print">
            <a:lum bright="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25" y="2260394"/>
            <a:ext cx="793213" cy="109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テキスト ボックス 2"/>
          <p:cNvSpPr txBox="1"/>
          <p:nvPr/>
        </p:nvSpPr>
        <p:spPr>
          <a:xfrm>
            <a:off x="8316416" y="116632"/>
            <a:ext cx="684639" cy="2154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ja-JP" sz="800" dirty="0" smtClean="0">
                <a:latin typeface="Arial Unicode MS" panose="020B0604020202020204" pitchFamily="50" charset="-128"/>
                <a:ea typeface="Arial Unicode MS" panose="020B0604020202020204" pitchFamily="50" charset="-128"/>
                <a:cs typeface="Arial Unicode MS" panose="020B0604020202020204" pitchFamily="50" charset="-128"/>
              </a:rPr>
              <a:t>Annex </a:t>
            </a:r>
            <a:r>
              <a:rPr lang="ja-JP" altLang="en-US" sz="800" dirty="0" smtClean="0">
                <a:latin typeface="Arial Unicode MS" panose="020B0604020202020204" pitchFamily="50" charset="-128"/>
                <a:ea typeface="Arial Unicode MS" panose="020B0604020202020204" pitchFamily="50" charset="-128"/>
                <a:cs typeface="Arial Unicode MS" panose="020B0604020202020204" pitchFamily="50" charset="-128"/>
              </a:rPr>
              <a:t>８</a:t>
            </a:r>
            <a:endParaRPr kumimoji="1" lang="ja-JP" altLang="en-US" sz="800" dirty="0">
              <a:latin typeface="Arial Unicode MS" panose="020B0604020202020204" pitchFamily="50" charset="-128"/>
              <a:ea typeface="Arial Unicode MS" panose="020B0604020202020204" pitchFamily="50" charset="-128"/>
              <a:cs typeface="Arial Unicode MS" panose="020B060402020202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8121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095AF07E9D52746B60E2F270CE938D2" ma:contentTypeVersion="0" ma:contentTypeDescription="Create a new document." ma:contentTypeScope="" ma:versionID="071de37fd9dcf30865a9de005d783a3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7AAD23B-97CD-43CF-8263-B2DA49D7A7E9}"/>
</file>

<file path=customXml/itemProps2.xml><?xml version="1.0" encoding="utf-8"?>
<ds:datastoreItem xmlns:ds="http://schemas.openxmlformats.org/officeDocument/2006/customXml" ds:itemID="{9811340D-A1EB-4B40-880E-E653673A795D}"/>
</file>

<file path=customXml/itemProps3.xml><?xml version="1.0" encoding="utf-8"?>
<ds:datastoreItem xmlns:ds="http://schemas.openxmlformats.org/officeDocument/2006/customXml" ds:itemID="{DB08B9FF-A0A2-4917-A4DD-151D209848E1}"/>
</file>

<file path=docProps/app.xml><?xml version="1.0" encoding="utf-8"?>
<Properties xmlns="http://schemas.openxmlformats.org/officeDocument/2006/extended-properties" xmlns:vt="http://schemas.openxmlformats.org/officeDocument/2006/docPropsVTypes">
  <TotalTime>936</TotalTime>
  <Words>279</Words>
  <Application>Microsoft Office PowerPoint</Application>
  <PresentationFormat>画面に合わせる (4:3)</PresentationFormat>
  <Paragraphs>36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​​テーマ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厚生労働省ネットワークシステム</dc:creator>
  <cp:lastModifiedBy>情報通信課</cp:lastModifiedBy>
  <cp:revision>61</cp:revision>
  <cp:lastPrinted>2014-03-11T09:12:24Z</cp:lastPrinted>
  <dcterms:created xsi:type="dcterms:W3CDTF">2014-03-06T12:33:20Z</dcterms:created>
  <dcterms:modified xsi:type="dcterms:W3CDTF">2014-04-10T10:39:43Z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0x0101001095AF07E9D52746B60E2F270CE938D2</vt:lpwstr>
  </property>
</Properties>
</file>