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1.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8.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86.xml" ContentType="application/vnd.openxmlformats-officedocument.presentationml.slide+xml"/>
  <Override PartName="/ppt/slides/slide94.xml" ContentType="application/vnd.openxmlformats-officedocument.presentationml.slide+xml"/>
  <Override PartName="/ppt/slides/slide93.xml" ContentType="application/vnd.openxmlformats-officedocument.presentationml.slide+xml"/>
  <Override PartName="/ppt/slides/slide92.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85.xml" ContentType="application/vnd.openxmlformats-officedocument.presentationml.slide+xml"/>
  <Override PartName="/ppt/slides/slide84.xml" ContentType="application/vnd.openxmlformats-officedocument.presentationml.slide+xml"/>
  <Override PartName="/ppt/slides/slide83.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82.xml" ContentType="application/vnd.openxmlformats-officedocument.presentationml.slide+xml"/>
  <Override PartName="/ppt/slides/slide81.xml" ContentType="application/vnd.openxmlformats-officedocument.presentationml.slide+xml"/>
  <Override PartName="/ppt/slides/slide80.xml" ContentType="application/vnd.openxmlformats-officedocument.presentationml.slide+xml"/>
  <Override PartName="/ppt/slides/slide79.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12.xml" ContentType="application/vnd.openxmlformats-officedocument.presentationml.slide+xml"/>
  <Override PartName="/ppt/slides/slide87.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2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21.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30.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1.xml" ContentType="application/vnd.openxmlformats-officedocument.presentationml.slide+xml"/>
  <Override PartName="/ppt/slides/slide27.xml" ContentType="application/vnd.openxmlformats-officedocument.presentationml.slide+xml"/>
  <Override PartName="/ppt/slides/slide29.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theme/theme2.xml" ContentType="application/vnd.openxmlformats-officedocument.theme+xml"/>
  <Override PartName="/ppt/diagrams/layout2.xml" ContentType="application/vnd.openxmlformats-officedocument.drawingml.diagramLayout+xml"/>
  <Override PartName="/ppt/theme/themeOverride3.xml" ContentType="application/vnd.openxmlformats-officedocument.themeOverride+xml"/>
  <Override PartName="/ppt/charts/chart4.xml" ContentType="application/vnd.openxmlformats-officedocument.drawingml.chart+xml"/>
  <Override PartName="/ppt/charts/chart3.xml" ContentType="application/vnd.openxmlformats-officedocument.drawingml.chart+xml"/>
  <Override PartName="/ppt/charts/chart5.xml" ContentType="application/vnd.openxmlformats-officedocument.drawingml.chart+xml"/>
  <Override PartName="/ppt/theme/themeOverride4.xml" ContentType="application/vnd.openxmlformats-officedocument.themeOverride+xml"/>
  <Override PartName="/ppt/handoutMasters/handoutMaster1.xml" ContentType="application/vnd.openxmlformats-officedocument.presentationml.handoutMaster+xml"/>
  <Override PartName="/ppt/theme/themeOverride5.xml" ContentType="application/vnd.openxmlformats-officedocument.themeOverride+xml"/>
  <Override PartName="/ppt/charts/chart6.xml" ContentType="application/vnd.openxmlformats-officedocument.drawingml.chart+xml"/>
  <Override PartName="/ppt/theme/themeOverride1.xml" ContentType="application/vnd.openxmlformats-officedocument.themeOverride+xml"/>
  <Override PartName="/ppt/theme/themeOverride2.xml" ContentType="application/vnd.openxmlformats-officedocument.themeOverride+xml"/>
  <Override PartName="/ppt/diagrams/quickStyle2.xml" ContentType="application/vnd.openxmlformats-officedocument.drawingml.diagramStyle+xml"/>
  <Override PartName="/ppt/charts/chart2.xml" ContentType="application/vnd.openxmlformats-officedocument.drawingml.chart+xml"/>
  <Override PartName="/ppt/diagrams/drawing2.xml" ContentType="application/vnd.ms-office.drawingml.diagramDrawing+xml"/>
  <Override PartName="/ppt/diagrams/colors2.xml" ContentType="application/vnd.openxmlformats-officedocument.drawingml.diagramColors+xml"/>
  <Override PartName="/ppt/charts/chart1.xml" ContentType="application/vnd.openxmlformats-officedocument.drawingml.char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3.xml" ContentType="application/vnd.openxmlformats-officedocument.presentationml.tags+xml"/>
  <Override PartName="/ppt/tags/tag2.xml" ContentType="application/vnd.openxmlformats-officedocument.presentationml.tags+xml"/>
  <Override PartName="/ppt/tags/tag12.xml" ContentType="application/vnd.openxmlformats-officedocument.presentationml.tags+xml"/>
  <Override PartName="/ppt/tags/tag11.xml" ContentType="application/vnd.openxmlformats-officedocument.presentationml.tags+xml"/>
  <Override PartName="/ppt/tags/tag1.xml" ContentType="application/vnd.openxmlformats-officedocument.presentationml.tags+xml"/>
  <Override PartName="/ppt/tags/tag9.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10.xml" ContentType="application/vnd.openxmlformats-officedocument.presentationml.tags+xml"/>
  <Override PartName="/ppt/tags/tag8.xml" ContentType="application/vnd.openxmlformats-officedocument.presentationml.tags+xml"/>
  <Override PartName="/ppt/charts/style2.xml" ContentType="application/vnd.ms-office.chartstyle+xml"/>
  <Override PartName="/ppt/charts/colors6.xml" ContentType="application/vnd.ms-office.chartcolorstyle+xml"/>
  <Override PartName="/ppt/charts/colors1.xml" ContentType="application/vnd.ms-office.chartcolorstyle+xml"/>
  <Override PartName="/ppt/charts/style5.xml" ContentType="application/vnd.ms-office.chartstyle+xml"/>
  <Override PartName="/ppt/charts/style6.xml" ContentType="application/vnd.ms-office.chartstyle+xml"/>
  <Override PartName="/ppt/charts/colors5.xml" ContentType="application/vnd.ms-office.chartcolorstyle+xml"/>
  <Override PartName="/ppt/charts/style1.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2.xml" ContentType="application/vnd.ms-office.chartcolorstyle+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Lst>
  <p:notesMasterIdLst>
    <p:notesMasterId r:id="rId99"/>
  </p:notesMasterIdLst>
  <p:handoutMasterIdLst>
    <p:handoutMasterId r:id="rId100"/>
  </p:handoutMasterIdLst>
  <p:sldIdLst>
    <p:sldId id="256" r:id="rId2"/>
    <p:sldId id="264" r:id="rId3"/>
    <p:sldId id="337" r:id="rId4"/>
    <p:sldId id="334" r:id="rId5"/>
    <p:sldId id="377" r:id="rId6"/>
    <p:sldId id="359" r:id="rId7"/>
    <p:sldId id="379" r:id="rId8"/>
    <p:sldId id="378" r:id="rId9"/>
    <p:sldId id="382" r:id="rId10"/>
    <p:sldId id="380" r:id="rId11"/>
    <p:sldId id="383" r:id="rId12"/>
    <p:sldId id="381" r:id="rId13"/>
    <p:sldId id="384" r:id="rId14"/>
    <p:sldId id="376" r:id="rId15"/>
    <p:sldId id="1895" r:id="rId16"/>
    <p:sldId id="1883" r:id="rId17"/>
    <p:sldId id="1884" r:id="rId18"/>
    <p:sldId id="1885" r:id="rId19"/>
    <p:sldId id="1886" r:id="rId20"/>
    <p:sldId id="1887" r:id="rId21"/>
    <p:sldId id="1894" r:id="rId22"/>
    <p:sldId id="1888" r:id="rId23"/>
    <p:sldId id="1889" r:id="rId24"/>
    <p:sldId id="1890" r:id="rId25"/>
    <p:sldId id="1891" r:id="rId26"/>
    <p:sldId id="1893" r:id="rId27"/>
    <p:sldId id="1892" r:id="rId28"/>
    <p:sldId id="1898" r:id="rId29"/>
    <p:sldId id="263" r:id="rId30"/>
    <p:sldId id="1896" r:id="rId31"/>
    <p:sldId id="1897" r:id="rId32"/>
    <p:sldId id="1899" r:id="rId33"/>
    <p:sldId id="257" r:id="rId34"/>
    <p:sldId id="258" r:id="rId35"/>
    <p:sldId id="259" r:id="rId36"/>
    <p:sldId id="260" r:id="rId37"/>
    <p:sldId id="262" r:id="rId38"/>
    <p:sldId id="261" r:id="rId39"/>
    <p:sldId id="1900" r:id="rId40"/>
    <p:sldId id="2505" r:id="rId41"/>
    <p:sldId id="922" r:id="rId42"/>
    <p:sldId id="920" r:id="rId43"/>
    <p:sldId id="919" r:id="rId44"/>
    <p:sldId id="1043" r:id="rId45"/>
    <p:sldId id="1000" r:id="rId46"/>
    <p:sldId id="1045" r:id="rId47"/>
    <p:sldId id="2506" r:id="rId48"/>
    <p:sldId id="2508" r:id="rId49"/>
    <p:sldId id="307" r:id="rId50"/>
    <p:sldId id="2509" r:id="rId51"/>
    <p:sldId id="308" r:id="rId52"/>
    <p:sldId id="309" r:id="rId53"/>
    <p:sldId id="310" r:id="rId54"/>
    <p:sldId id="311" r:id="rId55"/>
    <p:sldId id="312" r:id="rId56"/>
    <p:sldId id="313" r:id="rId57"/>
    <p:sldId id="2510" r:id="rId58"/>
    <p:sldId id="2512" r:id="rId59"/>
    <p:sldId id="269" r:id="rId60"/>
    <p:sldId id="2513" r:id="rId61"/>
    <p:sldId id="267" r:id="rId62"/>
    <p:sldId id="268" r:id="rId63"/>
    <p:sldId id="270" r:id="rId64"/>
    <p:sldId id="271" r:id="rId65"/>
    <p:sldId id="272" r:id="rId66"/>
    <p:sldId id="274" r:id="rId67"/>
    <p:sldId id="265" r:id="rId68"/>
    <p:sldId id="2514" r:id="rId69"/>
    <p:sldId id="2515" r:id="rId70"/>
    <p:sldId id="2516" r:id="rId71"/>
    <p:sldId id="2517" r:id="rId72"/>
    <p:sldId id="280" r:id="rId73"/>
    <p:sldId id="281" r:id="rId74"/>
    <p:sldId id="282" r:id="rId75"/>
    <p:sldId id="283" r:id="rId76"/>
    <p:sldId id="284" r:id="rId77"/>
    <p:sldId id="285" r:id="rId78"/>
    <p:sldId id="286" r:id="rId79"/>
    <p:sldId id="275" r:id="rId80"/>
    <p:sldId id="276" r:id="rId81"/>
    <p:sldId id="277" r:id="rId82"/>
    <p:sldId id="278" r:id="rId83"/>
    <p:sldId id="287" r:id="rId84"/>
    <p:sldId id="288" r:id="rId85"/>
    <p:sldId id="289" r:id="rId86"/>
    <p:sldId id="290" r:id="rId87"/>
    <p:sldId id="2518" r:id="rId88"/>
    <p:sldId id="2277" r:id="rId89"/>
    <p:sldId id="2267" r:id="rId90"/>
    <p:sldId id="2273" r:id="rId91"/>
    <p:sldId id="2268" r:id="rId92"/>
    <p:sldId id="2256" r:id="rId93"/>
    <p:sldId id="2274" r:id="rId94"/>
    <p:sldId id="2262" r:id="rId95"/>
    <p:sldId id="2145" r:id="rId96"/>
    <p:sldId id="2278" r:id="rId97"/>
    <p:sldId id="2519" r:id="rId9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19"/>
    <p:restoredTop sz="94674"/>
  </p:normalViewPr>
  <p:slideViewPr>
    <p:cSldViewPr snapToGrid="0" snapToObjects="1" showGuides="1">
      <p:cViewPr varScale="1">
        <p:scale>
          <a:sx n="92" d="100"/>
          <a:sy n="92" d="100"/>
        </p:scale>
        <p:origin x="-1236" y="-102"/>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notesViewPr>
    <p:cSldViewPr snapToGrid="0" snapToObjects="1" showGuides="1">
      <p:cViewPr varScale="1">
        <p:scale>
          <a:sx n="99" d="100"/>
          <a:sy n="99" d="100"/>
        </p:scale>
        <p:origin x="3064" y="18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customXml" Target="../customXml/item3.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handoutMaster" Target="handoutMasters/handoutMaster1.xml"/><Relationship Id="rId105"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openxmlformats.org/officeDocument/2006/relationships/oleObject" Target="../embeddings/oleObject2.bin"/><Relationship Id="rId1" Type="http://schemas.openxmlformats.org/officeDocument/2006/relationships/themeOverride" Target="../theme/themeOverride1.xml"/><Relationship Id="rId4" Type="http://schemas.microsoft.com/office/2011/relationships/chartStyle" Target="style2.xml"/></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openxmlformats.org/officeDocument/2006/relationships/oleObject" Target="../embeddings/oleObject3.bin"/><Relationship Id="rId1" Type="http://schemas.openxmlformats.org/officeDocument/2006/relationships/themeOverride" Target="../theme/themeOverride2.xml"/><Relationship Id="rId4" Type="http://schemas.microsoft.com/office/2011/relationships/chartStyle" Target="style3.xml"/></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openxmlformats.org/officeDocument/2006/relationships/oleObject" Target="../embeddings/oleObject4.bin"/><Relationship Id="rId1" Type="http://schemas.openxmlformats.org/officeDocument/2006/relationships/themeOverride" Target="../theme/themeOverride3.xml"/><Relationship Id="rId4" Type="http://schemas.microsoft.com/office/2011/relationships/chartStyle" Target="style4.xml"/></Relationships>
</file>

<file path=ppt/charts/_rels/chart5.xml.rels><?xml version="1.0" encoding="UTF-8" standalone="yes"?>
<Relationships xmlns="http://schemas.openxmlformats.org/package/2006/relationships"><Relationship Id="rId3" Type="http://schemas.microsoft.com/office/2011/relationships/chartColorStyle" Target="colors5.xml"/><Relationship Id="rId2" Type="http://schemas.openxmlformats.org/officeDocument/2006/relationships/oleObject" Target="../embeddings/oleObject5.bin"/><Relationship Id="rId1" Type="http://schemas.openxmlformats.org/officeDocument/2006/relationships/themeOverride" Target="../theme/themeOverride4.xml"/><Relationship Id="rId4" Type="http://schemas.microsoft.com/office/2011/relationships/chartStyle" Target="style5.xml"/></Relationships>
</file>

<file path=ppt/charts/_rels/chart6.xml.rels><?xml version="1.0" encoding="UTF-8" standalone="yes"?>
<Relationships xmlns="http://schemas.openxmlformats.org/package/2006/relationships"><Relationship Id="rId3" Type="http://schemas.microsoft.com/office/2011/relationships/chartColorStyle" Target="colors6.xml"/><Relationship Id="rId2" Type="http://schemas.openxmlformats.org/officeDocument/2006/relationships/oleObject" Target="../embeddings/oleObject6.bin"/><Relationship Id="rId1" Type="http://schemas.openxmlformats.org/officeDocument/2006/relationships/themeOverride" Target="../theme/themeOverride5.xml"/><Relationship Id="rId4"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GB" sz="2000" b="1" dirty="0"/>
              <a:t>PESI AWARDS MADE TO MEN VS. WOMEN</a:t>
            </a:r>
            <a:r>
              <a:rPr lang="en-GB" sz="2000" b="1" baseline="0" dirty="0"/>
              <a:t> RESPECTIVELY</a:t>
            </a:r>
            <a:endParaRPr lang="en-GB" sz="2000" b="1" dirty="0"/>
          </a:p>
        </c:rich>
      </c:tx>
      <c:layout>
        <c:manualLayout>
          <c:xMode val="edge"/>
          <c:yMode val="edge"/>
          <c:x val="0.16263892915406533"/>
          <c:y val="1.3058462634391631E-2"/>
        </c:manualLayout>
      </c:layout>
      <c:overlay val="0"/>
      <c:spPr>
        <a:noFill/>
        <a:ln>
          <a:noFill/>
        </a:ln>
        <a:effectLst/>
      </c:spPr>
    </c:title>
    <c:autoTitleDeleted val="0"/>
    <c:plotArea>
      <c:layout/>
      <c:pieChart>
        <c:varyColors val="1"/>
        <c:ser>
          <c:idx val="0"/>
          <c:order val="0"/>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2A9-474D-8725-6F7598A79DEF}"/>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A2A9-474D-8725-6F7598A79DEF}"/>
              </c:ext>
            </c:extLst>
          </c:dPt>
          <c:dLbls>
            <c:dLbl>
              <c:idx val="0"/>
              <c:layout>
                <c:manualLayout>
                  <c:x val="-9.496514707315129E-2"/>
                  <c:y val="0.13081772312707488"/>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A2A9-474D-8725-6F7598A79DEF}"/>
                </c:ext>
                <c:ext xmlns:c15="http://schemas.microsoft.com/office/drawing/2012/chart" uri="{CE6537A1-D6FC-4f65-9D91-7224C49458BB}"/>
              </c:extLst>
            </c:dLbl>
            <c:dLbl>
              <c:idx val="1"/>
              <c:layout>
                <c:manualLayout>
                  <c:x val="0.16265616797900262"/>
                  <c:y val="-0.1779793671624380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2A9-474D-8725-6F7598A79DEF}"/>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Sheet3!$A$1:$A$2</c:f>
              <c:strCache>
                <c:ptCount val="2"/>
                <c:pt idx="0">
                  <c:v>Men</c:v>
                </c:pt>
                <c:pt idx="1">
                  <c:v>Women</c:v>
                </c:pt>
              </c:strCache>
            </c:strRef>
          </c:cat>
          <c:val>
            <c:numRef>
              <c:f>Sheet3!$C$1:$C$2</c:f>
              <c:numCache>
                <c:formatCode>0.0%</c:formatCode>
                <c:ptCount val="2"/>
                <c:pt idx="0">
                  <c:v>0.19700000000000001</c:v>
                </c:pt>
                <c:pt idx="1">
                  <c:v>0.80300000000000005</c:v>
                </c:pt>
              </c:numCache>
            </c:numRef>
          </c:val>
          <c:extLst xmlns:c16r2="http://schemas.microsoft.com/office/drawing/2015/06/chart">
            <c:ext xmlns:c16="http://schemas.microsoft.com/office/drawing/2014/chart" uri="{C3380CC4-5D6E-409C-BE32-E72D297353CC}">
              <c16:uniqueId val="{00000004-A2A9-474D-8725-6F7598A79DE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GB" sz="2000" b="1" dirty="0"/>
              <a:t>PESI AWARDS MADE TO MEN VS. WOMEN</a:t>
            </a:r>
            <a:r>
              <a:rPr lang="en-GB" sz="2000" b="1" baseline="0" dirty="0"/>
              <a:t> RESPECTIVELY (VALUE in RANDS)</a:t>
            </a:r>
            <a:endParaRPr lang="en-GB" sz="2000" b="1" dirty="0"/>
          </a:p>
        </c:rich>
      </c:tx>
      <c:overlay val="0"/>
      <c:spPr>
        <a:noFill/>
        <a:ln>
          <a:noFill/>
        </a:ln>
        <a:effectLst/>
      </c:spPr>
    </c:title>
    <c:autoTitleDeleted val="0"/>
    <c:plotArea>
      <c:layout/>
      <c:pieChart>
        <c:varyColors val="1"/>
        <c:ser>
          <c:idx val="0"/>
          <c:order val="0"/>
          <c:dPt>
            <c:idx val="0"/>
            <c:bubble3D val="0"/>
            <c:spPr>
              <a:solidFill>
                <a:schemeClr val="accent6">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B85C-4A8D-B27B-C36D0C7D1803}"/>
              </c:ext>
            </c:extLst>
          </c:dPt>
          <c:dPt>
            <c:idx val="1"/>
            <c:bubble3D val="0"/>
            <c:spPr>
              <a:solidFill>
                <a:schemeClr val="accent6">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B85C-4A8D-B27B-C36D0C7D1803}"/>
              </c:ext>
            </c:extLst>
          </c:dPt>
          <c:dLbls>
            <c:dLbl>
              <c:idx val="0"/>
              <c:layout>
                <c:manualLayout>
                  <c:x val="-0.14141652569019425"/>
                  <c:y val="0.14571411450281044"/>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B85C-4A8D-B27B-C36D0C7D1803}"/>
                </c:ext>
                <c:ext xmlns:c15="http://schemas.microsoft.com/office/drawing/2012/chart" uri="{CE6537A1-D6FC-4f65-9D91-7224C49458BB}"/>
              </c:extLst>
            </c:dLbl>
            <c:dLbl>
              <c:idx val="1"/>
              <c:layout>
                <c:manualLayout>
                  <c:x val="0.24129230410680685"/>
                  <c:y val="-0.13513037044866036"/>
                </c:manualLayout>
              </c:layout>
              <c:tx>
                <c:rich>
                  <a:bodyPr/>
                  <a:lstStyle/>
                  <a:p>
                    <a:fld id="{AC7E0CA8-AFFB-F04D-9903-4036323AA639}" type="VALUE">
                      <a:rPr lang="en-US" b="1"/>
                      <a:pPr/>
                      <a:t>[VALUE]</a:t>
                    </a:fld>
                    <a:endParaRPr lang="en-ZA"/>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85C-4A8D-B27B-C36D0C7D1803}"/>
                </c:ext>
                <c:ext xmlns:c15="http://schemas.microsoft.com/office/drawing/2012/chart" uri="{CE6537A1-D6FC-4f65-9D91-7224C49458BB}">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Sheet3!$A$1:$A$2</c:f>
              <c:strCache>
                <c:ptCount val="2"/>
                <c:pt idx="0">
                  <c:v>Men</c:v>
                </c:pt>
                <c:pt idx="1">
                  <c:v>Women</c:v>
                </c:pt>
              </c:strCache>
            </c:strRef>
          </c:cat>
          <c:val>
            <c:numRef>
              <c:f>Sheet3!$D$1:$D$2</c:f>
              <c:numCache>
                <c:formatCode>"R"#\ ##0</c:formatCode>
                <c:ptCount val="2"/>
                <c:pt idx="0">
                  <c:v>54762200</c:v>
                </c:pt>
                <c:pt idx="1">
                  <c:v>176799600</c:v>
                </c:pt>
              </c:numCache>
            </c:numRef>
          </c:val>
          <c:extLst xmlns:c16r2="http://schemas.microsoft.com/office/drawing/2015/06/chart">
            <c:ext xmlns:c16="http://schemas.microsoft.com/office/drawing/2014/chart" uri="{C3380CC4-5D6E-409C-BE32-E72D297353CC}">
              <c16:uniqueId val="{00000004-B85C-4A8D-B27B-C36D0C7D1803}"/>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Sheet1!$A$2</c:f>
              <c:strCache>
                <c:ptCount val="1"/>
                <c:pt idx="0">
                  <c:v>Women Approved for PESI support</c:v>
                </c:pt>
              </c:strCache>
            </c:strRef>
          </c:tx>
          <c:dPt>
            <c:idx val="0"/>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01-CC5F-472E-A2FE-5913C0C14ED6}"/>
              </c:ext>
            </c:extLst>
          </c:dPt>
          <c:dPt>
            <c:idx val="1"/>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3-CC5F-472E-A2FE-5913C0C14ED6}"/>
              </c:ext>
            </c:extLst>
          </c:dPt>
          <c:dPt>
            <c:idx val="2"/>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5-CC5F-472E-A2FE-5913C0C14ED6}"/>
              </c:ext>
            </c:extLst>
          </c:dPt>
          <c:dPt>
            <c:idx val="3"/>
            <c:bubble3D val="0"/>
            <c:spPr>
              <a:solidFill>
                <a:schemeClr val="accent6">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7-CC5F-472E-A2FE-5913C0C14ED6}"/>
              </c:ext>
            </c:extLst>
          </c:dPt>
          <c:dPt>
            <c:idx val="4"/>
            <c:bubble3D val="0"/>
            <c:spPr>
              <a:solidFill>
                <a:schemeClr val="accent5">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9-CC5F-472E-A2FE-5913C0C14ED6}"/>
              </c:ext>
            </c:extLst>
          </c:dPt>
          <c:dPt>
            <c:idx val="5"/>
            <c:bubble3D val="0"/>
            <c:spPr>
              <a:solidFill>
                <a:schemeClr val="accent4">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B-CC5F-472E-A2FE-5913C0C14ED6}"/>
              </c:ext>
            </c:extLst>
          </c:dPt>
          <c:dPt>
            <c:idx val="6"/>
            <c:bubble3D val="0"/>
            <c:spPr>
              <a:solidFill>
                <a:schemeClr val="accent6">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D-CC5F-472E-A2FE-5913C0C14ED6}"/>
              </c:ext>
            </c:extLst>
          </c:dPt>
          <c:dPt>
            <c:idx val="7"/>
            <c:bubble3D val="0"/>
            <c:spPr>
              <a:solidFill>
                <a:schemeClr val="accent5">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F-CC5F-472E-A2FE-5913C0C14ED6}"/>
              </c:ext>
            </c:extLst>
          </c:dPt>
          <c:dPt>
            <c:idx val="8"/>
            <c:bubble3D val="0"/>
            <c:spPr>
              <a:solidFill>
                <a:schemeClr val="accent4">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11-CC5F-472E-A2FE-5913C0C14ED6}"/>
              </c:ext>
            </c:extLst>
          </c:dPt>
          <c:dLbls>
            <c:dLbl>
              <c:idx val="0"/>
              <c:layout>
                <c:manualLayout>
                  <c:x val="-1.4117489859222144E-2"/>
                  <c:y val="8.2013857085875344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C5F-472E-A2FE-5913C0C14ED6}"/>
                </c:ext>
                <c:ext xmlns:c15="http://schemas.microsoft.com/office/drawing/2012/chart" uri="{CE6537A1-D6FC-4f65-9D91-7224C49458BB}"/>
              </c:extLst>
            </c:dLbl>
            <c:dLbl>
              <c:idx val="1"/>
              <c:layout>
                <c:manualLayout>
                  <c:x val="-3.3028871391077006E-3"/>
                  <c:y val="7.5475321682350336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CC5F-472E-A2FE-5913C0C14ED6}"/>
                </c:ext>
                <c:ext xmlns:c15="http://schemas.microsoft.com/office/drawing/2012/chart" uri="{CE6537A1-D6FC-4f65-9D91-7224C49458BB}"/>
              </c:extLst>
            </c:dLbl>
            <c:dLbl>
              <c:idx val="2"/>
              <c:layout>
                <c:manualLayout>
                  <c:x val="3.8030064423764322E-3"/>
                  <c:y val="5.3148867648579578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CC5F-472E-A2FE-5913C0C14ED6}"/>
                </c:ext>
                <c:ext xmlns:c15="http://schemas.microsoft.com/office/drawing/2012/chart" uri="{CE6537A1-D6FC-4f65-9D91-7224C49458BB}"/>
              </c:extLst>
            </c:dLbl>
            <c:dLbl>
              <c:idx val="3"/>
              <c:layout>
                <c:manualLayout>
                  <c:x val="1.2781865903125746E-2"/>
                  <c:y val="-8.5906545921909851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CC5F-472E-A2FE-5913C0C14ED6}"/>
                </c:ext>
                <c:ext xmlns:c15="http://schemas.microsoft.com/office/drawing/2012/chart" uri="{CE6537A1-D6FC-4f65-9D91-7224C49458BB}"/>
              </c:extLst>
            </c:dLbl>
            <c:dLbl>
              <c:idx val="4"/>
              <c:layout>
                <c:manualLayout>
                  <c:x val="8.3988546886184685E-3"/>
                  <c:y val="-1.629300793310779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CC5F-472E-A2FE-5913C0C14ED6}"/>
                </c:ext>
                <c:ext xmlns:c15="http://schemas.microsoft.com/office/drawing/2012/chart" uri="{CE6537A1-D6FC-4f65-9D91-7224C49458BB}"/>
              </c:extLst>
            </c:dLbl>
            <c:dLbl>
              <c:idx val="5"/>
              <c:layout>
                <c:manualLayout>
                  <c:x val="1.297418277260797E-2"/>
                  <c:y val="1.914744943936417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CC5F-472E-A2FE-5913C0C14ED6}"/>
                </c:ext>
                <c:ext xmlns:c15="http://schemas.microsoft.com/office/drawing/2012/chart" uri="{CE6537A1-D6FC-4f65-9D91-7224C49458BB}"/>
              </c:extLst>
            </c:dLbl>
            <c:dLbl>
              <c:idx val="6"/>
              <c:layout>
                <c:manualLayout>
                  <c:x val="4.4285373419231686E-4"/>
                  <c:y val="-2.1115066995612414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CC5F-472E-A2FE-5913C0C14ED6}"/>
                </c:ext>
                <c:ext xmlns:c15="http://schemas.microsoft.com/office/drawing/2012/chart" uri="{CE6537A1-D6FC-4f65-9D91-7224C49458BB}"/>
              </c:extLst>
            </c:dLbl>
            <c:dLbl>
              <c:idx val="7"/>
              <c:layout>
                <c:manualLayout>
                  <c:x val="-6.9424003817704603E-3"/>
                  <c:y val="-6.1254819695380483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CC5F-472E-A2FE-5913C0C14ED6}"/>
                </c:ext>
                <c:ext xmlns:c15="http://schemas.microsoft.com/office/drawing/2012/chart" uri="{CE6537A1-D6FC-4f65-9D91-7224C49458BB}"/>
              </c:extLst>
            </c:dLbl>
            <c:dLbl>
              <c:idx val="8"/>
              <c:layout>
                <c:manualLayout>
                  <c:x val="-6.4194702934860419E-4"/>
                  <c:y val="-2.9891713817198741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1-CC5F-472E-A2FE-5913C0C14ED6}"/>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Sheet1!$B$1:$J$1</c:f>
              <c:strCache>
                <c:ptCount val="9"/>
                <c:pt idx="0">
                  <c:v>EC</c:v>
                </c:pt>
                <c:pt idx="1">
                  <c:v>FS</c:v>
                </c:pt>
                <c:pt idx="2">
                  <c:v>GP</c:v>
                </c:pt>
                <c:pt idx="3">
                  <c:v>KZN</c:v>
                </c:pt>
                <c:pt idx="4">
                  <c:v>LP</c:v>
                </c:pt>
                <c:pt idx="5">
                  <c:v>MP</c:v>
                </c:pt>
                <c:pt idx="6">
                  <c:v>NC</c:v>
                </c:pt>
                <c:pt idx="7">
                  <c:v>NW</c:v>
                </c:pt>
                <c:pt idx="8">
                  <c:v>WC</c:v>
                </c:pt>
              </c:strCache>
            </c:strRef>
          </c:cat>
          <c:val>
            <c:numRef>
              <c:f>Sheet1!$B$2:$J$2</c:f>
              <c:numCache>
                <c:formatCode>General</c:formatCode>
                <c:ptCount val="9"/>
                <c:pt idx="0">
                  <c:v>8050</c:v>
                </c:pt>
                <c:pt idx="1">
                  <c:v>2004</c:v>
                </c:pt>
                <c:pt idx="2">
                  <c:v>1938</c:v>
                </c:pt>
                <c:pt idx="3">
                  <c:v>11880</c:v>
                </c:pt>
                <c:pt idx="4">
                  <c:v>5134</c:v>
                </c:pt>
                <c:pt idx="5">
                  <c:v>6525</c:v>
                </c:pt>
                <c:pt idx="6">
                  <c:v>1111</c:v>
                </c:pt>
                <c:pt idx="7">
                  <c:v>3618</c:v>
                </c:pt>
                <c:pt idx="8">
                  <c:v>624</c:v>
                </c:pt>
              </c:numCache>
            </c:numRef>
          </c:val>
          <c:extLst xmlns:c16r2="http://schemas.microsoft.com/office/drawing/2015/06/chart">
            <c:ext xmlns:c16="http://schemas.microsoft.com/office/drawing/2014/chart" uri="{C3380CC4-5D6E-409C-BE32-E72D297353CC}">
              <c16:uniqueId val="{00000012-CC5F-472E-A2FE-5913C0C14ED6}"/>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15081173944166071"/>
          <c:y val="0.89756911636045489"/>
          <c:w val="0.66303316630875697"/>
          <c:h val="8.5764216972878379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GB" dirty="0"/>
              <a:t>FEMALE YOUTH APPROVED FOR PESI SUPPORT </a:t>
            </a:r>
            <a:r>
              <a:rPr lang="en-GB" sz="2400" b="1" i="0" u="none" strike="noStrike" baseline="0" dirty="0">
                <a:effectLst/>
              </a:rPr>
              <a:t>PER PROVINCE</a:t>
            </a:r>
            <a:r>
              <a:rPr lang="en-GB" sz="2400" b="1" i="0" u="none" strike="noStrike" baseline="0" dirty="0"/>
              <a:t> </a:t>
            </a:r>
            <a:endParaRPr lang="en-GB" dirty="0"/>
          </a:p>
        </c:rich>
      </c:tx>
      <c:overlay val="0"/>
      <c:spPr>
        <a:noFill/>
        <a:ln>
          <a:noFill/>
        </a:ln>
        <a:effectLst/>
      </c:spPr>
    </c:title>
    <c:autoTitleDeleted val="0"/>
    <c:plotArea>
      <c:layout/>
      <c:pieChart>
        <c:varyColors val="1"/>
        <c:ser>
          <c:idx val="0"/>
          <c:order val="0"/>
          <c:tx>
            <c:strRef>
              <c:f>Sheet1!$A$3</c:f>
              <c:strCache>
                <c:ptCount val="1"/>
                <c:pt idx="0">
                  <c:v>Female Youth Approved for PESI suport</c:v>
                </c:pt>
              </c:strCache>
            </c:strRef>
          </c:tx>
          <c:dPt>
            <c:idx val="0"/>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01-C896-4337-891F-224D3E2A5470}"/>
              </c:ext>
            </c:extLst>
          </c:dPt>
          <c:dPt>
            <c:idx val="1"/>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3-C896-4337-891F-224D3E2A5470}"/>
              </c:ext>
            </c:extLst>
          </c:dPt>
          <c:dPt>
            <c:idx val="2"/>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5-C896-4337-891F-224D3E2A5470}"/>
              </c:ext>
            </c:extLst>
          </c:dPt>
          <c:dPt>
            <c:idx val="3"/>
            <c:bubble3D val="0"/>
            <c:spPr>
              <a:solidFill>
                <a:schemeClr val="accent6">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7-C896-4337-891F-224D3E2A5470}"/>
              </c:ext>
            </c:extLst>
          </c:dPt>
          <c:dPt>
            <c:idx val="4"/>
            <c:bubble3D val="0"/>
            <c:spPr>
              <a:solidFill>
                <a:schemeClr val="accent5">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9-C896-4337-891F-224D3E2A5470}"/>
              </c:ext>
            </c:extLst>
          </c:dPt>
          <c:dPt>
            <c:idx val="5"/>
            <c:bubble3D val="0"/>
            <c:spPr>
              <a:solidFill>
                <a:schemeClr val="accent4">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B-C896-4337-891F-224D3E2A5470}"/>
              </c:ext>
            </c:extLst>
          </c:dPt>
          <c:dPt>
            <c:idx val="6"/>
            <c:bubble3D val="0"/>
            <c:spPr>
              <a:solidFill>
                <a:schemeClr val="accent6">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D-C896-4337-891F-224D3E2A5470}"/>
              </c:ext>
            </c:extLst>
          </c:dPt>
          <c:dPt>
            <c:idx val="7"/>
            <c:bubble3D val="0"/>
            <c:spPr>
              <a:solidFill>
                <a:schemeClr val="accent5">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F-C896-4337-891F-224D3E2A5470}"/>
              </c:ext>
            </c:extLst>
          </c:dPt>
          <c:dPt>
            <c:idx val="8"/>
            <c:bubble3D val="0"/>
            <c:spPr>
              <a:solidFill>
                <a:schemeClr val="accent4">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11-C896-4337-891F-224D3E2A5470}"/>
              </c:ext>
            </c:extLst>
          </c:dPt>
          <c:dLbls>
            <c:dLbl>
              <c:idx val="0"/>
              <c:layout>
                <c:manualLayout>
                  <c:x val="6.9963254593175851E-3"/>
                  <c:y val="5.6299951249058221E-4"/>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896-4337-891F-224D3E2A5470}"/>
                </c:ext>
                <c:ext xmlns:c15="http://schemas.microsoft.com/office/drawing/2012/chart" uri="{CE6537A1-D6FC-4f65-9D91-7224C49458BB}"/>
              </c:extLst>
            </c:dLbl>
            <c:dLbl>
              <c:idx val="1"/>
              <c:layout>
                <c:manualLayout>
                  <c:x val="8.0922452875207898E-3"/>
                  <c:y val="3.906427737808537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C896-4337-891F-224D3E2A5470}"/>
                </c:ext>
                <c:ext xmlns:c15="http://schemas.microsoft.com/office/drawing/2012/chart" uri="{CE6537A1-D6FC-4f65-9D91-7224C49458BB}"/>
              </c:extLst>
            </c:dLbl>
            <c:dLbl>
              <c:idx val="2"/>
              <c:layout>
                <c:manualLayout>
                  <c:x val="-6.3373896444762583E-5"/>
                  <c:y val="8.4250491202670953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C896-4337-891F-224D3E2A5470}"/>
                </c:ext>
                <c:ext xmlns:c15="http://schemas.microsoft.com/office/drawing/2012/chart" uri="{CE6537A1-D6FC-4f65-9D91-7224C49458BB}"/>
              </c:extLst>
            </c:dLbl>
            <c:dLbl>
              <c:idx val="3"/>
              <c:layout>
                <c:manualLayout>
                  <c:x val="1.6645096635647817E-2"/>
                  <c:y val="-1.619801746170096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C896-4337-891F-224D3E2A5470}"/>
                </c:ext>
                <c:ext xmlns:c15="http://schemas.microsoft.com/office/drawing/2012/chart" uri="{CE6537A1-D6FC-4f65-9D91-7224C49458BB}"/>
              </c:extLst>
            </c:dLbl>
            <c:dLbl>
              <c:idx val="4"/>
              <c:layout>
                <c:manualLayout>
                  <c:x val="-1.1782677165354331E-2"/>
                  <c:y val="-1.9428136679913135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C896-4337-891F-224D3E2A5470}"/>
                </c:ext>
                <c:ext xmlns:c15="http://schemas.microsoft.com/office/drawing/2012/chart" uri="{CE6537A1-D6FC-4f65-9D91-7224C49458BB}"/>
              </c:extLst>
            </c:dLbl>
            <c:dLbl>
              <c:idx val="5"/>
              <c:layout>
                <c:manualLayout>
                  <c:x val="5.0870913863039846E-3"/>
                  <c:y val="9.4541371821955655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C896-4337-891F-224D3E2A5470}"/>
                </c:ext>
                <c:ext xmlns:c15="http://schemas.microsoft.com/office/drawing/2012/chart" uri="{CE6537A1-D6FC-4f65-9D91-7224C49458BB}"/>
              </c:extLst>
            </c:dLbl>
            <c:dLbl>
              <c:idx val="6"/>
              <c:layout>
                <c:manualLayout>
                  <c:x val="-4.6754951085659748E-3"/>
                  <c:y val="2.4939799973408578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C896-4337-891F-224D3E2A5470}"/>
                </c:ext>
                <c:ext xmlns:c15="http://schemas.microsoft.com/office/drawing/2012/chart" uri="{CE6537A1-D6FC-4f65-9D91-7224C49458BB}"/>
              </c:extLst>
            </c:dLbl>
            <c:dLbl>
              <c:idx val="7"/>
              <c:layout>
                <c:manualLayout>
                  <c:x val="1.2762825101407778E-2"/>
                  <c:y val="4.5728383389224561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C896-4337-891F-224D3E2A5470}"/>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Sheet1!$B$1:$J$1</c:f>
              <c:strCache>
                <c:ptCount val="9"/>
                <c:pt idx="0">
                  <c:v>EC</c:v>
                </c:pt>
                <c:pt idx="1">
                  <c:v>FS</c:v>
                </c:pt>
                <c:pt idx="2">
                  <c:v>GP</c:v>
                </c:pt>
                <c:pt idx="3">
                  <c:v>KZN</c:v>
                </c:pt>
                <c:pt idx="4">
                  <c:v>LP</c:v>
                </c:pt>
                <c:pt idx="5">
                  <c:v>MP</c:v>
                </c:pt>
                <c:pt idx="6">
                  <c:v>NC</c:v>
                </c:pt>
                <c:pt idx="7">
                  <c:v>NW</c:v>
                </c:pt>
                <c:pt idx="8">
                  <c:v>WC</c:v>
                </c:pt>
              </c:strCache>
            </c:strRef>
          </c:cat>
          <c:val>
            <c:numRef>
              <c:f>Sheet1!$B$3:$J$3</c:f>
              <c:numCache>
                <c:formatCode>General</c:formatCode>
                <c:ptCount val="9"/>
                <c:pt idx="0">
                  <c:v>2649</c:v>
                </c:pt>
                <c:pt idx="1">
                  <c:v>788</c:v>
                </c:pt>
                <c:pt idx="2">
                  <c:v>826</c:v>
                </c:pt>
                <c:pt idx="3">
                  <c:v>5607</c:v>
                </c:pt>
                <c:pt idx="4">
                  <c:v>2507</c:v>
                </c:pt>
                <c:pt idx="5">
                  <c:v>3750</c:v>
                </c:pt>
                <c:pt idx="6">
                  <c:v>479</c:v>
                </c:pt>
                <c:pt idx="7">
                  <c:v>1453</c:v>
                </c:pt>
                <c:pt idx="8">
                  <c:v>216</c:v>
                </c:pt>
              </c:numCache>
            </c:numRef>
          </c:val>
          <c:extLst xmlns:c16r2="http://schemas.microsoft.com/office/drawing/2015/06/chart">
            <c:ext xmlns:c16="http://schemas.microsoft.com/office/drawing/2014/chart" uri="{C3380CC4-5D6E-409C-BE32-E72D297353CC}">
              <c16:uniqueId val="{00000012-C896-4337-891F-224D3E2A547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1823268909568122"/>
          <c:y val="0.89756911636045489"/>
          <c:w val="0.67636649964209028"/>
          <c:h val="8.5764216972878379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ZA" dirty="0"/>
              <a:t>DISABLED FEMALES APPROVED FOR PESI SUPPORT PER PROVINCE</a:t>
            </a:r>
          </a:p>
        </c:rich>
      </c:tx>
      <c:layout>
        <c:manualLayout>
          <c:xMode val="edge"/>
          <c:yMode val="edge"/>
          <c:x val="0.16421207349081368"/>
          <c:y val="5.0000000000000001E-3"/>
        </c:manualLayout>
      </c:layout>
      <c:overlay val="0"/>
      <c:spPr>
        <a:noFill/>
        <a:ln>
          <a:noFill/>
        </a:ln>
        <a:effectLst/>
      </c:spPr>
    </c:title>
    <c:autoTitleDeleted val="0"/>
    <c:plotArea>
      <c:layout/>
      <c:pieChart>
        <c:varyColors val="1"/>
        <c:ser>
          <c:idx val="0"/>
          <c:order val="0"/>
          <c:tx>
            <c:strRef>
              <c:f>Sheet1!$A$4</c:f>
              <c:strCache>
                <c:ptCount val="1"/>
                <c:pt idx="0">
                  <c:v>Disabled females Approved for PESI support per province</c:v>
                </c:pt>
              </c:strCache>
            </c:strRef>
          </c:tx>
          <c:dPt>
            <c:idx val="0"/>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01-4BEC-4E09-BEA3-9257DCE0C7BB}"/>
              </c:ext>
            </c:extLst>
          </c:dPt>
          <c:dPt>
            <c:idx val="1"/>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3-4BEC-4E09-BEA3-9257DCE0C7BB}"/>
              </c:ext>
            </c:extLst>
          </c:dPt>
          <c:dPt>
            <c:idx val="2"/>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5-4BEC-4E09-BEA3-9257DCE0C7BB}"/>
              </c:ext>
            </c:extLst>
          </c:dPt>
          <c:dPt>
            <c:idx val="3"/>
            <c:bubble3D val="0"/>
            <c:spPr>
              <a:solidFill>
                <a:schemeClr val="accent6">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7-4BEC-4E09-BEA3-9257DCE0C7BB}"/>
              </c:ext>
            </c:extLst>
          </c:dPt>
          <c:dPt>
            <c:idx val="4"/>
            <c:bubble3D val="0"/>
            <c:spPr>
              <a:solidFill>
                <a:schemeClr val="accent5">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9-4BEC-4E09-BEA3-9257DCE0C7BB}"/>
              </c:ext>
            </c:extLst>
          </c:dPt>
          <c:dPt>
            <c:idx val="5"/>
            <c:bubble3D val="0"/>
            <c:spPr>
              <a:solidFill>
                <a:schemeClr val="accent4">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B-4BEC-4E09-BEA3-9257DCE0C7BB}"/>
              </c:ext>
            </c:extLst>
          </c:dPt>
          <c:dPt>
            <c:idx val="6"/>
            <c:bubble3D val="0"/>
            <c:spPr>
              <a:solidFill>
                <a:schemeClr val="accent6">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D-4BEC-4E09-BEA3-9257DCE0C7BB}"/>
              </c:ext>
            </c:extLst>
          </c:dPt>
          <c:dPt>
            <c:idx val="7"/>
            <c:bubble3D val="0"/>
            <c:spPr>
              <a:solidFill>
                <a:schemeClr val="accent5">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F-4BEC-4E09-BEA3-9257DCE0C7BB}"/>
              </c:ext>
            </c:extLst>
          </c:dPt>
          <c:dPt>
            <c:idx val="8"/>
            <c:bubble3D val="0"/>
            <c:spPr>
              <a:solidFill>
                <a:schemeClr val="accent4">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11-4BEC-4E09-BEA3-9257DCE0C7BB}"/>
              </c:ext>
            </c:extLst>
          </c:dPt>
          <c:dLbls>
            <c:dLbl>
              <c:idx val="0"/>
              <c:layout>
                <c:manualLayout>
                  <c:x val="1.448666189453591E-2"/>
                  <c:y val="4.5023710685320054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4BEC-4E09-BEA3-9257DCE0C7BB}"/>
                </c:ext>
                <c:ext xmlns:c15="http://schemas.microsoft.com/office/drawing/2012/chart" uri="{CE6537A1-D6FC-4f65-9D91-7224C49458BB}"/>
              </c:extLst>
            </c:dLbl>
            <c:dLbl>
              <c:idx val="1"/>
              <c:layout>
                <c:manualLayout>
                  <c:x val="3.3420615604867573E-2"/>
                  <c:y val="-4.6981134862832579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4BEC-4E09-BEA3-9257DCE0C7BB}"/>
                </c:ext>
                <c:ext xmlns:c15="http://schemas.microsoft.com/office/drawing/2012/chart" uri="{CE6537A1-D6FC-4f65-9D91-7224C49458BB}"/>
              </c:extLst>
            </c:dLbl>
            <c:dLbl>
              <c:idx val="3"/>
              <c:layout>
                <c:manualLayout>
                  <c:x val="2.3895204008589837E-2"/>
                  <c:y val="-1.9252190099126915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4BEC-4E09-BEA3-9257DCE0C7BB}"/>
                </c:ext>
                <c:ext xmlns:c15="http://schemas.microsoft.com/office/drawing/2012/chart" uri="{CE6537A1-D6FC-4f65-9D91-7224C49458BB}"/>
              </c:extLst>
            </c:dLbl>
            <c:dLbl>
              <c:idx val="4"/>
              <c:layout>
                <c:manualLayout>
                  <c:x val="-2.2832641374373658E-2"/>
                  <c:y val="-1.38443810846345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4BEC-4E09-BEA3-9257DCE0C7BB}"/>
                </c:ext>
                <c:ext xmlns:c15="http://schemas.microsoft.com/office/drawing/2012/chart" uri="{CE6537A1-D6FC-4f65-9D91-7224C49458BB}"/>
              </c:extLst>
            </c:dLbl>
            <c:dLbl>
              <c:idx val="5"/>
              <c:layout>
                <c:manualLayout>
                  <c:x val="-3.9317585301837273E-3"/>
                  <c:y val="-1.4971266490375383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4BEC-4E09-BEA3-9257DCE0C7BB}"/>
                </c:ext>
                <c:ext xmlns:c15="http://schemas.microsoft.com/office/drawing/2012/chart" uri="{CE6537A1-D6FC-4f65-9D91-7224C49458BB}"/>
              </c:extLst>
            </c:dLbl>
            <c:dLbl>
              <c:idx val="6"/>
              <c:layout>
                <c:manualLayout>
                  <c:x val="-7.3942257217848211E-3"/>
                  <c:y val="-4.7554327754058886E-4"/>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4BEC-4E09-BEA3-9257DCE0C7BB}"/>
                </c:ext>
                <c:ext xmlns:c15="http://schemas.microsoft.com/office/drawing/2012/chart" uri="{CE6537A1-D6FC-4f65-9D91-7224C49458BB}"/>
              </c:extLst>
            </c:dLbl>
            <c:dLbl>
              <c:idx val="7"/>
              <c:layout>
                <c:manualLayout>
                  <c:x val="-1.7051682176091626E-2"/>
                  <c:y val="-4.359368305978638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4BEC-4E09-BEA3-9257DCE0C7BB}"/>
                </c:ext>
                <c:ext xmlns:c15="http://schemas.microsoft.com/office/drawing/2012/chart" uri="{CE6537A1-D6FC-4f65-9D91-7224C49458BB}"/>
              </c:extLst>
            </c:dLbl>
            <c:dLbl>
              <c:idx val="8"/>
              <c:layout>
                <c:manualLayout>
                  <c:x val="1.2878310665712241E-2"/>
                  <c:y val="-1.2181383049445273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1-4BEC-4E09-BEA3-9257DCE0C7BB}"/>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Sheet1!$B$1:$J$1</c:f>
              <c:strCache>
                <c:ptCount val="9"/>
                <c:pt idx="0">
                  <c:v>EC</c:v>
                </c:pt>
                <c:pt idx="1">
                  <c:v>FS</c:v>
                </c:pt>
                <c:pt idx="2">
                  <c:v>GP</c:v>
                </c:pt>
                <c:pt idx="3">
                  <c:v>KZN</c:v>
                </c:pt>
                <c:pt idx="4">
                  <c:v>LP</c:v>
                </c:pt>
                <c:pt idx="5">
                  <c:v>MP</c:v>
                </c:pt>
                <c:pt idx="6">
                  <c:v>NC</c:v>
                </c:pt>
                <c:pt idx="7">
                  <c:v>NW</c:v>
                </c:pt>
                <c:pt idx="8">
                  <c:v>WC</c:v>
                </c:pt>
              </c:strCache>
            </c:strRef>
          </c:cat>
          <c:val>
            <c:numRef>
              <c:f>Sheet1!$B$4:$J$4</c:f>
              <c:numCache>
                <c:formatCode>General</c:formatCode>
                <c:ptCount val="9"/>
                <c:pt idx="0">
                  <c:v>21</c:v>
                </c:pt>
                <c:pt idx="1">
                  <c:v>7</c:v>
                </c:pt>
                <c:pt idx="2">
                  <c:v>1</c:v>
                </c:pt>
                <c:pt idx="3">
                  <c:v>28</c:v>
                </c:pt>
                <c:pt idx="4">
                  <c:v>21</c:v>
                </c:pt>
                <c:pt idx="5">
                  <c:v>20</c:v>
                </c:pt>
                <c:pt idx="6">
                  <c:v>11</c:v>
                </c:pt>
                <c:pt idx="7">
                  <c:v>1</c:v>
                </c:pt>
                <c:pt idx="8">
                  <c:v>0</c:v>
                </c:pt>
              </c:numCache>
            </c:numRef>
          </c:val>
          <c:extLst xmlns:c16r2="http://schemas.microsoft.com/office/drawing/2015/06/chart">
            <c:ext xmlns:c16="http://schemas.microsoft.com/office/drawing/2014/chart" uri="{C3380CC4-5D6E-409C-BE32-E72D297353CC}">
              <c16:uniqueId val="{00000012-4BEC-4E09-BEA3-9257DCE0C7BB}"/>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8.7781436411357661E-2"/>
          <c:y val="0.89756911636045489"/>
          <c:w val="0.72606346933905996"/>
          <c:h val="8.5764216972878379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Sheet1!$A$5</c:f>
              <c:strCache>
                <c:ptCount val="1"/>
                <c:pt idx="0">
                  <c:v>Militarty Veteran Females Approved for PESI support</c:v>
                </c:pt>
              </c:strCache>
            </c:strRef>
          </c:tx>
          <c:dPt>
            <c:idx val="0"/>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01-8293-4C11-BE67-C7BDCCE2E673}"/>
              </c:ext>
            </c:extLst>
          </c:dPt>
          <c:dPt>
            <c:idx val="1"/>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3-8293-4C11-BE67-C7BDCCE2E673}"/>
              </c:ext>
            </c:extLst>
          </c:dPt>
          <c:dPt>
            <c:idx val="2"/>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5-8293-4C11-BE67-C7BDCCE2E673}"/>
              </c:ext>
            </c:extLst>
          </c:dPt>
          <c:dPt>
            <c:idx val="3"/>
            <c:bubble3D val="0"/>
            <c:spPr>
              <a:solidFill>
                <a:schemeClr val="accent6">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7-8293-4C11-BE67-C7BDCCE2E673}"/>
              </c:ext>
            </c:extLst>
          </c:dPt>
          <c:dPt>
            <c:idx val="4"/>
            <c:bubble3D val="0"/>
            <c:spPr>
              <a:solidFill>
                <a:schemeClr val="accent5">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9-8293-4C11-BE67-C7BDCCE2E673}"/>
              </c:ext>
            </c:extLst>
          </c:dPt>
          <c:dPt>
            <c:idx val="5"/>
            <c:bubble3D val="0"/>
            <c:spPr>
              <a:solidFill>
                <a:schemeClr val="accent4">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B-8293-4C11-BE67-C7BDCCE2E673}"/>
              </c:ext>
            </c:extLst>
          </c:dPt>
          <c:dPt>
            <c:idx val="6"/>
            <c:bubble3D val="0"/>
            <c:spPr>
              <a:solidFill>
                <a:schemeClr val="accent6">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D-8293-4C11-BE67-C7BDCCE2E673}"/>
              </c:ext>
            </c:extLst>
          </c:dPt>
          <c:dPt>
            <c:idx val="7"/>
            <c:bubble3D val="0"/>
            <c:spPr>
              <a:solidFill>
                <a:schemeClr val="accent5">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F-8293-4C11-BE67-C7BDCCE2E673}"/>
              </c:ext>
            </c:extLst>
          </c:dPt>
          <c:dPt>
            <c:idx val="8"/>
            <c:bubble3D val="0"/>
            <c:spPr>
              <a:solidFill>
                <a:schemeClr val="accent4">
                  <a:lumMod val="80000"/>
                  <a:lumOff val="2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11-8293-4C11-BE67-C7BDCCE2E673}"/>
              </c:ext>
            </c:extLst>
          </c:dPt>
          <c:dLbls>
            <c:dLbl>
              <c:idx val="0"/>
              <c:layout>
                <c:manualLayout>
                  <c:x val="9.951801479360534E-4"/>
                  <c:y val="9.7259606151482471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8293-4C11-BE67-C7BDCCE2E673}"/>
                </c:ext>
                <c:ext xmlns:c15="http://schemas.microsoft.com/office/drawing/2012/chart" uri="{CE6537A1-D6FC-4f65-9D91-7224C49458BB}"/>
              </c:extLst>
            </c:dLbl>
            <c:dLbl>
              <c:idx val="1"/>
              <c:layout>
                <c:manualLayout>
                  <c:x val="1.3530947267955231E-2"/>
                  <c:y val="-1.6461715737690386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8293-4C11-BE67-C7BDCCE2E673}"/>
                </c:ext>
                <c:ext xmlns:c15="http://schemas.microsoft.com/office/drawing/2012/chart" uri="{CE6537A1-D6FC-4f65-9D91-7224C49458BB}"/>
              </c:extLst>
            </c:dLbl>
            <c:dLbl>
              <c:idx val="2"/>
              <c:layout>
                <c:manualLayout>
                  <c:x val="2.3873968026723931E-2"/>
                  <c:y val="-1.7718012734336912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8293-4C11-BE67-C7BDCCE2E673}"/>
                </c:ext>
                <c:ext xmlns:c15="http://schemas.microsoft.com/office/drawing/2012/chart" uri="{CE6537A1-D6FC-4f65-9D91-7224C49458BB}"/>
              </c:extLst>
            </c:dLbl>
            <c:dLbl>
              <c:idx val="4"/>
              <c:layout>
                <c:manualLayout>
                  <c:x val="-4.5497494631352897E-4"/>
                  <c:y val="-3.3997134035543869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8293-4C11-BE67-C7BDCCE2E673}"/>
                </c:ext>
                <c:ext xmlns:c15="http://schemas.microsoft.com/office/drawing/2012/chart" uri="{CE6537A1-D6FC-4f65-9D91-7224C49458BB}"/>
              </c:extLst>
            </c:dLbl>
            <c:dLbl>
              <c:idx val="5"/>
              <c:layout>
                <c:manualLayout>
                  <c:x val="9.3074683846337391E-3"/>
                  <c:y val="4.9739256326542672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8293-4C11-BE67-C7BDCCE2E673}"/>
                </c:ext>
                <c:ext xmlns:c15="http://schemas.microsoft.com/office/drawing/2012/chart" uri="{CE6537A1-D6FC-4f65-9D91-7224C49458BB}"/>
              </c:extLst>
            </c:dLbl>
            <c:dLbl>
              <c:idx val="6"/>
              <c:layout>
                <c:manualLayout>
                  <c:x val="-7.6626103555237418E-3"/>
                  <c:y val="1.417692159962181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8293-4C11-BE67-C7BDCCE2E673}"/>
                </c:ext>
                <c:ext xmlns:c15="http://schemas.microsoft.com/office/drawing/2012/chart" uri="{CE6537A1-D6FC-4f65-9D91-7224C49458BB}"/>
              </c:extLst>
            </c:dLbl>
            <c:dLbl>
              <c:idx val="7"/>
              <c:layout>
                <c:manualLayout>
                  <c:x val="-1.0724218563588642E-2"/>
                  <c:y val="7.6599547945812594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8293-4C11-BE67-C7BDCCE2E673}"/>
                </c:ext>
                <c:ext xmlns:c15="http://schemas.microsoft.com/office/drawing/2012/chart" uri="{CE6537A1-D6FC-4f65-9D91-7224C49458BB}"/>
              </c:extLst>
            </c:dLbl>
            <c:dLbl>
              <c:idx val="8"/>
              <c:layout>
                <c:manualLayout>
                  <c:x val="-2.8792173705559534E-3"/>
                  <c:y val="-1.538033121094383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1-8293-4C11-BE67-C7BDCCE2E673}"/>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Sheet1!$B$1:$J$1</c:f>
              <c:strCache>
                <c:ptCount val="9"/>
                <c:pt idx="0">
                  <c:v>EC</c:v>
                </c:pt>
                <c:pt idx="1">
                  <c:v>FS</c:v>
                </c:pt>
                <c:pt idx="2">
                  <c:v>GP</c:v>
                </c:pt>
                <c:pt idx="3">
                  <c:v>KZN</c:v>
                </c:pt>
                <c:pt idx="4">
                  <c:v>LP</c:v>
                </c:pt>
                <c:pt idx="5">
                  <c:v>MP</c:v>
                </c:pt>
                <c:pt idx="6">
                  <c:v>NC</c:v>
                </c:pt>
                <c:pt idx="7">
                  <c:v>NW</c:v>
                </c:pt>
                <c:pt idx="8">
                  <c:v>WC</c:v>
                </c:pt>
              </c:strCache>
            </c:strRef>
          </c:cat>
          <c:val>
            <c:numRef>
              <c:f>Sheet1!$B$5:$J$5</c:f>
              <c:numCache>
                <c:formatCode>General</c:formatCode>
                <c:ptCount val="9"/>
                <c:pt idx="0">
                  <c:v>3</c:v>
                </c:pt>
                <c:pt idx="1">
                  <c:v>1</c:v>
                </c:pt>
                <c:pt idx="2">
                  <c:v>2</c:v>
                </c:pt>
                <c:pt idx="4">
                  <c:v>1</c:v>
                </c:pt>
                <c:pt idx="5">
                  <c:v>1</c:v>
                </c:pt>
                <c:pt idx="7">
                  <c:v>5</c:v>
                </c:pt>
              </c:numCache>
            </c:numRef>
          </c:val>
          <c:extLst xmlns:c16r2="http://schemas.microsoft.com/office/drawing/2015/06/chart">
            <c:ext xmlns:c16="http://schemas.microsoft.com/office/drawing/2014/chart" uri="{C3380CC4-5D6E-409C-BE32-E72D297353CC}">
              <c16:uniqueId val="{00000012-8293-4C11-BE67-C7BDCCE2E673}"/>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24535716819181386"/>
          <c:y val="0.89756911636045489"/>
          <c:w val="0.56848772281843152"/>
          <c:h val="8.5764216972878379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 id="19">
  <a:schemeClr val="accent6"/>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81B67C-65BF-4BEE-96AB-3343F9942C85}" type="doc">
      <dgm:prSet loTypeId="urn:microsoft.com/office/officeart/2008/layout/VerticalCurvedList" loCatId="list" qsTypeId="urn:microsoft.com/office/officeart/2005/8/quickstyle/simple1" qsCatId="simple" csTypeId="urn:microsoft.com/office/officeart/2005/8/colors/accent3_1" csCatId="accent3" phldr="1"/>
      <dgm:spPr/>
      <dgm:t>
        <a:bodyPr/>
        <a:lstStyle/>
        <a:p>
          <a:endParaRPr lang="en-ZA"/>
        </a:p>
      </dgm:t>
    </dgm:pt>
    <dgm:pt modelId="{81804A71-2A4C-4E08-97A7-27B91C17E8A9}">
      <dgm:prSet phldrT="[Text]"/>
      <dgm:spPr/>
      <dgm:t>
        <a:bodyPr/>
        <a:lstStyle/>
        <a:p>
          <a:pPr>
            <a:buFont typeface="+mj-lt"/>
            <a:buAutoNum type="alphaLcPeriod"/>
          </a:pPr>
          <a:r>
            <a:rPr lang="en-ZA" dirty="0">
              <a:latin typeface="Arial" panose="020B0604020202020204" pitchFamily="34" charset="0"/>
              <a:cs typeface="Arial" panose="020B0604020202020204" pitchFamily="34" charset="0"/>
            </a:rPr>
            <a:t>18 years and older</a:t>
          </a:r>
        </a:p>
      </dgm:t>
    </dgm:pt>
    <dgm:pt modelId="{0599A88B-67B4-47A3-8098-A59E9C9BD0AE}" type="parTrans" cxnId="{408FBBC4-65C0-4B9D-BFCF-807785FA76BE}">
      <dgm:prSet/>
      <dgm:spPr/>
      <dgm:t>
        <a:bodyPr/>
        <a:lstStyle/>
        <a:p>
          <a:endParaRPr lang="en-ZA">
            <a:latin typeface="Arial" panose="020B0604020202020204" pitchFamily="34" charset="0"/>
            <a:cs typeface="Arial" panose="020B0604020202020204" pitchFamily="34" charset="0"/>
          </a:endParaRPr>
        </a:p>
      </dgm:t>
    </dgm:pt>
    <dgm:pt modelId="{D353F486-CDFB-45A6-8844-2317BC10D8D0}" type="sibTrans" cxnId="{408FBBC4-65C0-4B9D-BFCF-807785FA76BE}">
      <dgm:prSet/>
      <dgm:spPr/>
      <dgm:t>
        <a:bodyPr/>
        <a:lstStyle/>
        <a:p>
          <a:endParaRPr lang="en-ZA">
            <a:latin typeface="Arial" panose="020B0604020202020204" pitchFamily="34" charset="0"/>
            <a:cs typeface="Arial" panose="020B0604020202020204" pitchFamily="34" charset="0"/>
          </a:endParaRPr>
        </a:p>
      </dgm:t>
    </dgm:pt>
    <dgm:pt modelId="{0A4745D2-1249-4010-954B-844AAFDDB611}">
      <dgm:prSet phldrT="[Text]"/>
      <dgm:spPr/>
      <dgm:t>
        <a:bodyPr/>
        <a:lstStyle/>
        <a:p>
          <a:pPr>
            <a:buFont typeface="+mj-lt"/>
            <a:buAutoNum type="alphaLcPeriod"/>
          </a:pPr>
          <a:r>
            <a:rPr lang="en-ZA" dirty="0">
              <a:latin typeface="Arial" panose="020B0604020202020204" pitchFamily="34" charset="0"/>
              <a:cs typeface="Arial" panose="020B0604020202020204" pitchFamily="34" charset="0"/>
            </a:rPr>
            <a:t>Valid RSA ID</a:t>
          </a:r>
        </a:p>
      </dgm:t>
    </dgm:pt>
    <dgm:pt modelId="{F2D09527-4458-454F-B6ED-7C68FD34C76F}" type="parTrans" cxnId="{D29EC818-B0D8-492C-BB5E-695B1DF1540F}">
      <dgm:prSet/>
      <dgm:spPr/>
      <dgm:t>
        <a:bodyPr/>
        <a:lstStyle/>
        <a:p>
          <a:endParaRPr lang="en-ZA">
            <a:latin typeface="Arial" panose="020B0604020202020204" pitchFamily="34" charset="0"/>
            <a:cs typeface="Arial" panose="020B0604020202020204" pitchFamily="34" charset="0"/>
          </a:endParaRPr>
        </a:p>
      </dgm:t>
    </dgm:pt>
    <dgm:pt modelId="{DD36C6BF-30B0-4B0C-B0F9-689920621AD7}" type="sibTrans" cxnId="{D29EC818-B0D8-492C-BB5E-695B1DF1540F}">
      <dgm:prSet/>
      <dgm:spPr/>
      <dgm:t>
        <a:bodyPr/>
        <a:lstStyle/>
        <a:p>
          <a:endParaRPr lang="en-ZA">
            <a:latin typeface="Arial" panose="020B0604020202020204" pitchFamily="34" charset="0"/>
            <a:cs typeface="Arial" panose="020B0604020202020204" pitchFamily="34" charset="0"/>
          </a:endParaRPr>
        </a:p>
      </dgm:t>
    </dgm:pt>
    <dgm:pt modelId="{B57D7ED8-F48A-4ABE-BB44-79AD22C03F63}">
      <dgm:prSet phldrT="[Text]"/>
      <dgm:spPr/>
      <dgm:t>
        <a:bodyPr/>
        <a:lstStyle/>
        <a:p>
          <a:pPr>
            <a:buFont typeface="+mj-lt"/>
            <a:buAutoNum type="alphaLcPeriod"/>
          </a:pPr>
          <a:r>
            <a:rPr lang="en-ZA" dirty="0">
              <a:latin typeface="Arial" panose="020B0604020202020204" pitchFamily="34" charset="0"/>
              <a:cs typeface="Arial" panose="020B0604020202020204" pitchFamily="34" charset="0"/>
            </a:rPr>
            <a:t>Not employed by Government</a:t>
          </a:r>
        </a:p>
      </dgm:t>
    </dgm:pt>
    <dgm:pt modelId="{67E5F376-E837-485B-A6DD-FABC4C5CE576}" type="parTrans" cxnId="{37F847C8-BE36-4C34-9317-0EF5B6563ABD}">
      <dgm:prSet/>
      <dgm:spPr/>
      <dgm:t>
        <a:bodyPr/>
        <a:lstStyle/>
        <a:p>
          <a:endParaRPr lang="en-ZA">
            <a:latin typeface="Arial" panose="020B0604020202020204" pitchFamily="34" charset="0"/>
            <a:cs typeface="Arial" panose="020B0604020202020204" pitchFamily="34" charset="0"/>
          </a:endParaRPr>
        </a:p>
      </dgm:t>
    </dgm:pt>
    <dgm:pt modelId="{CBA0F965-9483-4241-9A3D-44BC950AE615}" type="sibTrans" cxnId="{37F847C8-BE36-4C34-9317-0EF5B6563ABD}">
      <dgm:prSet/>
      <dgm:spPr/>
      <dgm:t>
        <a:bodyPr/>
        <a:lstStyle/>
        <a:p>
          <a:endParaRPr lang="en-ZA">
            <a:latin typeface="Arial" panose="020B0604020202020204" pitchFamily="34" charset="0"/>
            <a:cs typeface="Arial" panose="020B0604020202020204" pitchFamily="34" charset="0"/>
          </a:endParaRPr>
        </a:p>
      </dgm:t>
    </dgm:pt>
    <dgm:pt modelId="{9611F7CF-1992-4A4B-949B-4989800F5093}">
      <dgm:prSet phldrT="[Text]"/>
      <dgm:spPr/>
      <dgm:t>
        <a:bodyPr/>
        <a:lstStyle/>
        <a:p>
          <a:pPr>
            <a:buFont typeface="+mj-lt"/>
            <a:buAutoNum type="alphaLcPeriod"/>
          </a:pPr>
          <a:r>
            <a:rPr lang="en-ZA" dirty="0">
              <a:latin typeface="Arial" panose="020B0604020202020204" pitchFamily="34" charset="0"/>
              <a:cs typeface="Arial" panose="020B0604020202020204" pitchFamily="34" charset="0"/>
            </a:rPr>
            <a:t>Only one application per household will be permitted.</a:t>
          </a:r>
        </a:p>
      </dgm:t>
    </dgm:pt>
    <dgm:pt modelId="{4334A1A0-CD53-46A3-9B4C-AD07E6C9F2CF}" type="parTrans" cxnId="{6972ED72-4942-42A7-B091-CEAE60CEF6ED}">
      <dgm:prSet/>
      <dgm:spPr/>
      <dgm:t>
        <a:bodyPr/>
        <a:lstStyle/>
        <a:p>
          <a:endParaRPr lang="en-ZA">
            <a:latin typeface="Arial" panose="020B0604020202020204" pitchFamily="34" charset="0"/>
            <a:cs typeface="Arial" panose="020B0604020202020204" pitchFamily="34" charset="0"/>
          </a:endParaRPr>
        </a:p>
      </dgm:t>
    </dgm:pt>
    <dgm:pt modelId="{E48A2B96-55F3-48D1-8485-7DED9C483814}" type="sibTrans" cxnId="{6972ED72-4942-42A7-B091-CEAE60CEF6ED}">
      <dgm:prSet/>
      <dgm:spPr/>
      <dgm:t>
        <a:bodyPr/>
        <a:lstStyle/>
        <a:p>
          <a:endParaRPr lang="en-ZA">
            <a:latin typeface="Arial" panose="020B0604020202020204" pitchFamily="34" charset="0"/>
            <a:cs typeface="Arial" panose="020B0604020202020204" pitchFamily="34" charset="0"/>
          </a:endParaRPr>
        </a:p>
      </dgm:t>
    </dgm:pt>
    <dgm:pt modelId="{A617B7B7-28BB-4195-8161-CDE6D1C1D026}">
      <dgm:prSet phldrT="[Text]"/>
      <dgm:spPr/>
      <dgm:t>
        <a:bodyPr/>
        <a:lstStyle/>
        <a:p>
          <a:pPr>
            <a:buFont typeface="+mj-lt"/>
            <a:buAutoNum type="alphaLcPeriod"/>
          </a:pPr>
          <a:r>
            <a:rPr lang="en-ZA" dirty="0">
              <a:latin typeface="Arial" panose="020B0604020202020204" pitchFamily="34" charset="0"/>
              <a:cs typeface="Arial" panose="020B0604020202020204" pitchFamily="34" charset="0"/>
            </a:rPr>
            <a:t>Currently be actively involved in agricultural production</a:t>
          </a:r>
        </a:p>
      </dgm:t>
    </dgm:pt>
    <dgm:pt modelId="{90E07EA1-9886-4A4E-826F-D730ED4D3863}" type="parTrans" cxnId="{77FF5065-2ED6-4BD2-9D85-4F54DD8C81C1}">
      <dgm:prSet/>
      <dgm:spPr/>
      <dgm:t>
        <a:bodyPr/>
        <a:lstStyle/>
        <a:p>
          <a:endParaRPr lang="en-ZA">
            <a:latin typeface="Arial" panose="020B0604020202020204" pitchFamily="34" charset="0"/>
            <a:cs typeface="Arial" panose="020B0604020202020204" pitchFamily="34" charset="0"/>
          </a:endParaRPr>
        </a:p>
      </dgm:t>
    </dgm:pt>
    <dgm:pt modelId="{E04ADE13-497A-4AF4-A88A-761527420CF7}" type="sibTrans" cxnId="{77FF5065-2ED6-4BD2-9D85-4F54DD8C81C1}">
      <dgm:prSet/>
      <dgm:spPr/>
      <dgm:t>
        <a:bodyPr/>
        <a:lstStyle/>
        <a:p>
          <a:endParaRPr lang="en-ZA">
            <a:latin typeface="Arial" panose="020B0604020202020204" pitchFamily="34" charset="0"/>
            <a:cs typeface="Arial" panose="020B0604020202020204" pitchFamily="34" charset="0"/>
          </a:endParaRPr>
        </a:p>
      </dgm:t>
    </dgm:pt>
    <dgm:pt modelId="{429468EB-DCB3-453C-8AF8-2EB8FF223D2C}">
      <dgm:prSet phldrT="[Text]"/>
      <dgm:spPr/>
      <dgm:t>
        <a:bodyPr/>
        <a:lstStyle/>
        <a:p>
          <a:pPr>
            <a:buFont typeface="+mj-lt"/>
            <a:buAutoNum type="alphaLcPeriod"/>
          </a:pPr>
          <a:r>
            <a:rPr lang="en-ZA" dirty="0">
              <a:latin typeface="Arial" panose="020B0604020202020204" pitchFamily="34" charset="0"/>
              <a:cs typeface="Arial" panose="020B0604020202020204" pitchFamily="34" charset="0"/>
            </a:rPr>
            <a:t>Not received DALRRD support in the past Financial Year</a:t>
          </a:r>
        </a:p>
      </dgm:t>
    </dgm:pt>
    <dgm:pt modelId="{6700BE81-857A-4530-BD9C-D5CBCF7AD2BD}" type="parTrans" cxnId="{1DB3272E-89F5-4FB0-A247-5A26C85C10FC}">
      <dgm:prSet/>
      <dgm:spPr/>
      <dgm:t>
        <a:bodyPr/>
        <a:lstStyle/>
        <a:p>
          <a:endParaRPr lang="en-ZA">
            <a:latin typeface="Arial" panose="020B0604020202020204" pitchFamily="34" charset="0"/>
            <a:cs typeface="Arial" panose="020B0604020202020204" pitchFamily="34" charset="0"/>
          </a:endParaRPr>
        </a:p>
      </dgm:t>
    </dgm:pt>
    <dgm:pt modelId="{6B106D8B-D60A-42B2-9544-B992560A180E}" type="sibTrans" cxnId="{1DB3272E-89F5-4FB0-A247-5A26C85C10FC}">
      <dgm:prSet/>
      <dgm:spPr/>
      <dgm:t>
        <a:bodyPr/>
        <a:lstStyle/>
        <a:p>
          <a:endParaRPr lang="en-ZA">
            <a:latin typeface="Arial" panose="020B0604020202020204" pitchFamily="34" charset="0"/>
            <a:cs typeface="Arial" panose="020B0604020202020204" pitchFamily="34" charset="0"/>
          </a:endParaRPr>
        </a:p>
      </dgm:t>
    </dgm:pt>
    <dgm:pt modelId="{F2AFCA9A-A59A-41CC-A5B3-4ADBD17A9A1B}" type="pres">
      <dgm:prSet presAssocID="{C981B67C-65BF-4BEE-96AB-3343F9942C85}" presName="Name0" presStyleCnt="0">
        <dgm:presLayoutVars>
          <dgm:chMax val="7"/>
          <dgm:chPref val="7"/>
          <dgm:dir/>
        </dgm:presLayoutVars>
      </dgm:prSet>
      <dgm:spPr/>
      <dgm:t>
        <a:bodyPr/>
        <a:lstStyle/>
        <a:p>
          <a:endParaRPr lang="en-ZA"/>
        </a:p>
      </dgm:t>
    </dgm:pt>
    <dgm:pt modelId="{F7E24456-F2D8-433F-A864-73877C9A23D7}" type="pres">
      <dgm:prSet presAssocID="{C981B67C-65BF-4BEE-96AB-3343F9942C85}" presName="Name1" presStyleCnt="0"/>
      <dgm:spPr/>
    </dgm:pt>
    <dgm:pt modelId="{C90838A6-CFD7-4A46-B6E5-093DCDE27350}" type="pres">
      <dgm:prSet presAssocID="{C981B67C-65BF-4BEE-96AB-3343F9942C85}" presName="cycle" presStyleCnt="0"/>
      <dgm:spPr/>
    </dgm:pt>
    <dgm:pt modelId="{CE37C3C0-53BD-4D3B-9D9B-3101C9CE3306}" type="pres">
      <dgm:prSet presAssocID="{C981B67C-65BF-4BEE-96AB-3343F9942C85}" presName="srcNode" presStyleLbl="node1" presStyleIdx="0" presStyleCnt="6"/>
      <dgm:spPr/>
    </dgm:pt>
    <dgm:pt modelId="{1125C8E7-C9AB-40E4-B67E-5C898600696C}" type="pres">
      <dgm:prSet presAssocID="{C981B67C-65BF-4BEE-96AB-3343F9942C85}" presName="conn" presStyleLbl="parChTrans1D2" presStyleIdx="0" presStyleCnt="1"/>
      <dgm:spPr/>
      <dgm:t>
        <a:bodyPr/>
        <a:lstStyle/>
        <a:p>
          <a:endParaRPr lang="en-ZA"/>
        </a:p>
      </dgm:t>
    </dgm:pt>
    <dgm:pt modelId="{7FED0601-FD42-4AF1-AA0F-0D30322AE002}" type="pres">
      <dgm:prSet presAssocID="{C981B67C-65BF-4BEE-96AB-3343F9942C85}" presName="extraNode" presStyleLbl="node1" presStyleIdx="0" presStyleCnt="6"/>
      <dgm:spPr/>
    </dgm:pt>
    <dgm:pt modelId="{A67D0123-DAB5-410B-A848-C00027D028E0}" type="pres">
      <dgm:prSet presAssocID="{C981B67C-65BF-4BEE-96AB-3343F9942C85}" presName="dstNode" presStyleLbl="node1" presStyleIdx="0" presStyleCnt="6"/>
      <dgm:spPr/>
    </dgm:pt>
    <dgm:pt modelId="{DF6A9621-B243-4535-A931-AACEFA25EFF3}" type="pres">
      <dgm:prSet presAssocID="{81804A71-2A4C-4E08-97A7-27B91C17E8A9}" presName="text_1" presStyleLbl="node1" presStyleIdx="0" presStyleCnt="6">
        <dgm:presLayoutVars>
          <dgm:bulletEnabled val="1"/>
        </dgm:presLayoutVars>
      </dgm:prSet>
      <dgm:spPr/>
      <dgm:t>
        <a:bodyPr/>
        <a:lstStyle/>
        <a:p>
          <a:endParaRPr lang="en-ZA"/>
        </a:p>
      </dgm:t>
    </dgm:pt>
    <dgm:pt modelId="{0085152F-D475-4C30-9B1A-46BCD8CADA27}" type="pres">
      <dgm:prSet presAssocID="{81804A71-2A4C-4E08-97A7-27B91C17E8A9}" presName="accent_1" presStyleCnt="0"/>
      <dgm:spPr/>
    </dgm:pt>
    <dgm:pt modelId="{2DE93786-6B16-465C-9062-742EF8666B33}" type="pres">
      <dgm:prSet presAssocID="{81804A71-2A4C-4E08-97A7-27B91C17E8A9}" presName="accentRepeatNode" presStyleLbl="solidFgAcc1" presStyleIdx="0" presStyleCnt="6"/>
      <dgm:spPr/>
    </dgm:pt>
    <dgm:pt modelId="{B5450EA7-90E9-4E39-AD0C-B7ED3893D276}" type="pres">
      <dgm:prSet presAssocID="{0A4745D2-1249-4010-954B-844AAFDDB611}" presName="text_2" presStyleLbl="node1" presStyleIdx="1" presStyleCnt="6">
        <dgm:presLayoutVars>
          <dgm:bulletEnabled val="1"/>
        </dgm:presLayoutVars>
      </dgm:prSet>
      <dgm:spPr/>
      <dgm:t>
        <a:bodyPr/>
        <a:lstStyle/>
        <a:p>
          <a:endParaRPr lang="en-ZA"/>
        </a:p>
      </dgm:t>
    </dgm:pt>
    <dgm:pt modelId="{4C91495D-ECC9-441C-9356-38B9D0BC0286}" type="pres">
      <dgm:prSet presAssocID="{0A4745D2-1249-4010-954B-844AAFDDB611}" presName="accent_2" presStyleCnt="0"/>
      <dgm:spPr/>
    </dgm:pt>
    <dgm:pt modelId="{6DE6EC7C-65E8-4B78-867A-884727E3504E}" type="pres">
      <dgm:prSet presAssocID="{0A4745D2-1249-4010-954B-844AAFDDB611}" presName="accentRepeatNode" presStyleLbl="solidFgAcc1" presStyleIdx="1" presStyleCnt="6"/>
      <dgm:spPr/>
    </dgm:pt>
    <dgm:pt modelId="{7CCEEA67-16EC-498A-8FE6-1862DEB0F7FD}" type="pres">
      <dgm:prSet presAssocID="{B57D7ED8-F48A-4ABE-BB44-79AD22C03F63}" presName="text_3" presStyleLbl="node1" presStyleIdx="2" presStyleCnt="6">
        <dgm:presLayoutVars>
          <dgm:bulletEnabled val="1"/>
        </dgm:presLayoutVars>
      </dgm:prSet>
      <dgm:spPr/>
      <dgm:t>
        <a:bodyPr/>
        <a:lstStyle/>
        <a:p>
          <a:endParaRPr lang="en-ZA"/>
        </a:p>
      </dgm:t>
    </dgm:pt>
    <dgm:pt modelId="{B6163ADD-DCB6-4CBF-8504-DCFCD3687B08}" type="pres">
      <dgm:prSet presAssocID="{B57D7ED8-F48A-4ABE-BB44-79AD22C03F63}" presName="accent_3" presStyleCnt="0"/>
      <dgm:spPr/>
    </dgm:pt>
    <dgm:pt modelId="{837EDB9A-0C9E-4C1A-ACC7-77A5364F19BA}" type="pres">
      <dgm:prSet presAssocID="{B57D7ED8-F48A-4ABE-BB44-79AD22C03F63}" presName="accentRepeatNode" presStyleLbl="solidFgAcc1" presStyleIdx="2" presStyleCnt="6"/>
      <dgm:spPr/>
    </dgm:pt>
    <dgm:pt modelId="{7D062F50-9D4A-4D68-9B41-3CAC141E3A2E}" type="pres">
      <dgm:prSet presAssocID="{A617B7B7-28BB-4195-8161-CDE6D1C1D026}" presName="text_4" presStyleLbl="node1" presStyleIdx="3" presStyleCnt="6">
        <dgm:presLayoutVars>
          <dgm:bulletEnabled val="1"/>
        </dgm:presLayoutVars>
      </dgm:prSet>
      <dgm:spPr/>
      <dgm:t>
        <a:bodyPr/>
        <a:lstStyle/>
        <a:p>
          <a:endParaRPr lang="en-ZA"/>
        </a:p>
      </dgm:t>
    </dgm:pt>
    <dgm:pt modelId="{67E8EE85-F656-4C95-AFCE-03C0D46644CF}" type="pres">
      <dgm:prSet presAssocID="{A617B7B7-28BB-4195-8161-CDE6D1C1D026}" presName="accent_4" presStyleCnt="0"/>
      <dgm:spPr/>
    </dgm:pt>
    <dgm:pt modelId="{4DF1F876-8BB8-481D-9ABA-78EEF458F028}" type="pres">
      <dgm:prSet presAssocID="{A617B7B7-28BB-4195-8161-CDE6D1C1D026}" presName="accentRepeatNode" presStyleLbl="solidFgAcc1" presStyleIdx="3" presStyleCnt="6"/>
      <dgm:spPr/>
    </dgm:pt>
    <dgm:pt modelId="{5C7BFD8B-8819-48BF-BB7C-CB74677C15FA}" type="pres">
      <dgm:prSet presAssocID="{429468EB-DCB3-453C-8AF8-2EB8FF223D2C}" presName="text_5" presStyleLbl="node1" presStyleIdx="4" presStyleCnt="6">
        <dgm:presLayoutVars>
          <dgm:bulletEnabled val="1"/>
        </dgm:presLayoutVars>
      </dgm:prSet>
      <dgm:spPr/>
      <dgm:t>
        <a:bodyPr/>
        <a:lstStyle/>
        <a:p>
          <a:endParaRPr lang="en-ZA"/>
        </a:p>
      </dgm:t>
    </dgm:pt>
    <dgm:pt modelId="{C60FF486-9773-4B5D-8CE6-384A0C92D807}" type="pres">
      <dgm:prSet presAssocID="{429468EB-DCB3-453C-8AF8-2EB8FF223D2C}" presName="accent_5" presStyleCnt="0"/>
      <dgm:spPr/>
    </dgm:pt>
    <dgm:pt modelId="{E8330B26-2638-4F9E-B5FC-060A1A3220CA}" type="pres">
      <dgm:prSet presAssocID="{429468EB-DCB3-453C-8AF8-2EB8FF223D2C}" presName="accentRepeatNode" presStyleLbl="solidFgAcc1" presStyleIdx="4" presStyleCnt="6"/>
      <dgm:spPr/>
    </dgm:pt>
    <dgm:pt modelId="{6872EE29-D1C9-4ED5-808F-C9EEEF71C72B}" type="pres">
      <dgm:prSet presAssocID="{9611F7CF-1992-4A4B-949B-4989800F5093}" presName="text_6" presStyleLbl="node1" presStyleIdx="5" presStyleCnt="6">
        <dgm:presLayoutVars>
          <dgm:bulletEnabled val="1"/>
        </dgm:presLayoutVars>
      </dgm:prSet>
      <dgm:spPr/>
      <dgm:t>
        <a:bodyPr/>
        <a:lstStyle/>
        <a:p>
          <a:endParaRPr lang="en-ZA"/>
        </a:p>
      </dgm:t>
    </dgm:pt>
    <dgm:pt modelId="{1C263873-74CD-4895-89CD-2C0E81B25540}" type="pres">
      <dgm:prSet presAssocID="{9611F7CF-1992-4A4B-949B-4989800F5093}" presName="accent_6" presStyleCnt="0"/>
      <dgm:spPr/>
    </dgm:pt>
    <dgm:pt modelId="{E5F43804-436B-4F3D-8B7D-CF5074640EC9}" type="pres">
      <dgm:prSet presAssocID="{9611F7CF-1992-4A4B-949B-4989800F5093}" presName="accentRepeatNode" presStyleLbl="solidFgAcc1" presStyleIdx="5" presStyleCnt="6"/>
      <dgm:spPr/>
    </dgm:pt>
  </dgm:ptLst>
  <dgm:cxnLst>
    <dgm:cxn modelId="{F3D88668-22EB-4E5C-AEA5-3D3D9573A471}" type="presOf" srcId="{9611F7CF-1992-4A4B-949B-4989800F5093}" destId="{6872EE29-D1C9-4ED5-808F-C9EEEF71C72B}" srcOrd="0" destOrd="0" presId="urn:microsoft.com/office/officeart/2008/layout/VerticalCurvedList"/>
    <dgm:cxn modelId="{69EE9842-1D2D-48B2-8985-58593CFB16CE}" type="presOf" srcId="{A617B7B7-28BB-4195-8161-CDE6D1C1D026}" destId="{7D062F50-9D4A-4D68-9B41-3CAC141E3A2E}" srcOrd="0" destOrd="0" presId="urn:microsoft.com/office/officeart/2008/layout/VerticalCurvedList"/>
    <dgm:cxn modelId="{30C813E7-4E13-4342-8936-40E0D9BEC7D6}" type="presOf" srcId="{0A4745D2-1249-4010-954B-844AAFDDB611}" destId="{B5450EA7-90E9-4E39-AD0C-B7ED3893D276}" srcOrd="0" destOrd="0" presId="urn:microsoft.com/office/officeart/2008/layout/VerticalCurvedList"/>
    <dgm:cxn modelId="{37F847C8-BE36-4C34-9317-0EF5B6563ABD}" srcId="{C981B67C-65BF-4BEE-96AB-3343F9942C85}" destId="{B57D7ED8-F48A-4ABE-BB44-79AD22C03F63}" srcOrd="2" destOrd="0" parTransId="{67E5F376-E837-485B-A6DD-FABC4C5CE576}" sibTransId="{CBA0F965-9483-4241-9A3D-44BC950AE615}"/>
    <dgm:cxn modelId="{77FF5065-2ED6-4BD2-9D85-4F54DD8C81C1}" srcId="{C981B67C-65BF-4BEE-96AB-3343F9942C85}" destId="{A617B7B7-28BB-4195-8161-CDE6D1C1D026}" srcOrd="3" destOrd="0" parTransId="{90E07EA1-9886-4A4E-826F-D730ED4D3863}" sibTransId="{E04ADE13-497A-4AF4-A88A-761527420CF7}"/>
    <dgm:cxn modelId="{408FBBC4-65C0-4B9D-BFCF-807785FA76BE}" srcId="{C981B67C-65BF-4BEE-96AB-3343F9942C85}" destId="{81804A71-2A4C-4E08-97A7-27B91C17E8A9}" srcOrd="0" destOrd="0" parTransId="{0599A88B-67B4-47A3-8098-A59E9C9BD0AE}" sibTransId="{D353F486-CDFB-45A6-8844-2317BC10D8D0}"/>
    <dgm:cxn modelId="{AC87052B-5A01-4434-8E37-8E814CC91389}" type="presOf" srcId="{C981B67C-65BF-4BEE-96AB-3343F9942C85}" destId="{F2AFCA9A-A59A-41CC-A5B3-4ADBD17A9A1B}" srcOrd="0" destOrd="0" presId="urn:microsoft.com/office/officeart/2008/layout/VerticalCurvedList"/>
    <dgm:cxn modelId="{1DB3272E-89F5-4FB0-A247-5A26C85C10FC}" srcId="{C981B67C-65BF-4BEE-96AB-3343F9942C85}" destId="{429468EB-DCB3-453C-8AF8-2EB8FF223D2C}" srcOrd="4" destOrd="0" parTransId="{6700BE81-857A-4530-BD9C-D5CBCF7AD2BD}" sibTransId="{6B106D8B-D60A-42B2-9544-B992560A180E}"/>
    <dgm:cxn modelId="{6972ED72-4942-42A7-B091-CEAE60CEF6ED}" srcId="{C981B67C-65BF-4BEE-96AB-3343F9942C85}" destId="{9611F7CF-1992-4A4B-949B-4989800F5093}" srcOrd="5" destOrd="0" parTransId="{4334A1A0-CD53-46A3-9B4C-AD07E6C9F2CF}" sibTransId="{E48A2B96-55F3-48D1-8485-7DED9C483814}"/>
    <dgm:cxn modelId="{F09486A6-AF33-4CA4-BF94-B4992FB04BC4}" type="presOf" srcId="{81804A71-2A4C-4E08-97A7-27B91C17E8A9}" destId="{DF6A9621-B243-4535-A931-AACEFA25EFF3}" srcOrd="0" destOrd="0" presId="urn:microsoft.com/office/officeart/2008/layout/VerticalCurvedList"/>
    <dgm:cxn modelId="{D29EC818-B0D8-492C-BB5E-695B1DF1540F}" srcId="{C981B67C-65BF-4BEE-96AB-3343F9942C85}" destId="{0A4745D2-1249-4010-954B-844AAFDDB611}" srcOrd="1" destOrd="0" parTransId="{F2D09527-4458-454F-B6ED-7C68FD34C76F}" sibTransId="{DD36C6BF-30B0-4B0C-B0F9-689920621AD7}"/>
    <dgm:cxn modelId="{BCFEE72B-A803-49AA-ADBE-1C091EDC9023}" type="presOf" srcId="{429468EB-DCB3-453C-8AF8-2EB8FF223D2C}" destId="{5C7BFD8B-8819-48BF-BB7C-CB74677C15FA}" srcOrd="0" destOrd="0" presId="urn:microsoft.com/office/officeart/2008/layout/VerticalCurvedList"/>
    <dgm:cxn modelId="{0ADC27DC-10CA-4CED-8E7B-7DF9054EA5EB}" type="presOf" srcId="{B57D7ED8-F48A-4ABE-BB44-79AD22C03F63}" destId="{7CCEEA67-16EC-498A-8FE6-1862DEB0F7FD}" srcOrd="0" destOrd="0" presId="urn:microsoft.com/office/officeart/2008/layout/VerticalCurvedList"/>
    <dgm:cxn modelId="{E77BA2AC-7EF0-419D-B64F-A359632CA8CD}" type="presOf" srcId="{D353F486-CDFB-45A6-8844-2317BC10D8D0}" destId="{1125C8E7-C9AB-40E4-B67E-5C898600696C}" srcOrd="0" destOrd="0" presId="urn:microsoft.com/office/officeart/2008/layout/VerticalCurvedList"/>
    <dgm:cxn modelId="{B2628A88-8E4E-45E2-87E1-A613B25A6425}" type="presParOf" srcId="{F2AFCA9A-A59A-41CC-A5B3-4ADBD17A9A1B}" destId="{F7E24456-F2D8-433F-A864-73877C9A23D7}" srcOrd="0" destOrd="0" presId="urn:microsoft.com/office/officeart/2008/layout/VerticalCurvedList"/>
    <dgm:cxn modelId="{8A0FAECA-305F-4F93-B942-32EDE14D7A16}" type="presParOf" srcId="{F7E24456-F2D8-433F-A864-73877C9A23D7}" destId="{C90838A6-CFD7-4A46-B6E5-093DCDE27350}" srcOrd="0" destOrd="0" presId="urn:microsoft.com/office/officeart/2008/layout/VerticalCurvedList"/>
    <dgm:cxn modelId="{4E5D1265-96C9-462E-BCE4-7CF56A05D873}" type="presParOf" srcId="{C90838A6-CFD7-4A46-B6E5-093DCDE27350}" destId="{CE37C3C0-53BD-4D3B-9D9B-3101C9CE3306}" srcOrd="0" destOrd="0" presId="urn:microsoft.com/office/officeart/2008/layout/VerticalCurvedList"/>
    <dgm:cxn modelId="{E9132C6A-A683-494A-84C7-B102890F048D}" type="presParOf" srcId="{C90838A6-CFD7-4A46-B6E5-093DCDE27350}" destId="{1125C8E7-C9AB-40E4-B67E-5C898600696C}" srcOrd="1" destOrd="0" presId="urn:microsoft.com/office/officeart/2008/layout/VerticalCurvedList"/>
    <dgm:cxn modelId="{425FE436-DA08-43A1-8D3D-66467FD2809F}" type="presParOf" srcId="{C90838A6-CFD7-4A46-B6E5-093DCDE27350}" destId="{7FED0601-FD42-4AF1-AA0F-0D30322AE002}" srcOrd="2" destOrd="0" presId="urn:microsoft.com/office/officeart/2008/layout/VerticalCurvedList"/>
    <dgm:cxn modelId="{48B7E265-AECB-4C38-A9E6-AA7713EE19E4}" type="presParOf" srcId="{C90838A6-CFD7-4A46-B6E5-093DCDE27350}" destId="{A67D0123-DAB5-410B-A848-C00027D028E0}" srcOrd="3" destOrd="0" presId="urn:microsoft.com/office/officeart/2008/layout/VerticalCurvedList"/>
    <dgm:cxn modelId="{C8E6C09E-4CDF-4180-BEFE-6F31955CD5AC}" type="presParOf" srcId="{F7E24456-F2D8-433F-A864-73877C9A23D7}" destId="{DF6A9621-B243-4535-A931-AACEFA25EFF3}" srcOrd="1" destOrd="0" presId="urn:microsoft.com/office/officeart/2008/layout/VerticalCurvedList"/>
    <dgm:cxn modelId="{515039BD-A8DC-4DE6-B220-81971960640A}" type="presParOf" srcId="{F7E24456-F2D8-433F-A864-73877C9A23D7}" destId="{0085152F-D475-4C30-9B1A-46BCD8CADA27}" srcOrd="2" destOrd="0" presId="urn:microsoft.com/office/officeart/2008/layout/VerticalCurvedList"/>
    <dgm:cxn modelId="{A620E8C5-AB67-4FCE-BF75-76B0593B571F}" type="presParOf" srcId="{0085152F-D475-4C30-9B1A-46BCD8CADA27}" destId="{2DE93786-6B16-465C-9062-742EF8666B33}" srcOrd="0" destOrd="0" presId="urn:microsoft.com/office/officeart/2008/layout/VerticalCurvedList"/>
    <dgm:cxn modelId="{B515ADDD-0AD5-45C7-9E67-0270E0B71104}" type="presParOf" srcId="{F7E24456-F2D8-433F-A864-73877C9A23D7}" destId="{B5450EA7-90E9-4E39-AD0C-B7ED3893D276}" srcOrd="3" destOrd="0" presId="urn:microsoft.com/office/officeart/2008/layout/VerticalCurvedList"/>
    <dgm:cxn modelId="{47E19B22-334E-45E8-997E-BC881722EB35}" type="presParOf" srcId="{F7E24456-F2D8-433F-A864-73877C9A23D7}" destId="{4C91495D-ECC9-441C-9356-38B9D0BC0286}" srcOrd="4" destOrd="0" presId="urn:microsoft.com/office/officeart/2008/layout/VerticalCurvedList"/>
    <dgm:cxn modelId="{79696E52-D22C-4349-A551-18F7B9A2702F}" type="presParOf" srcId="{4C91495D-ECC9-441C-9356-38B9D0BC0286}" destId="{6DE6EC7C-65E8-4B78-867A-884727E3504E}" srcOrd="0" destOrd="0" presId="urn:microsoft.com/office/officeart/2008/layout/VerticalCurvedList"/>
    <dgm:cxn modelId="{00E44F23-93B4-42C2-97E5-C00EC6552553}" type="presParOf" srcId="{F7E24456-F2D8-433F-A864-73877C9A23D7}" destId="{7CCEEA67-16EC-498A-8FE6-1862DEB0F7FD}" srcOrd="5" destOrd="0" presId="urn:microsoft.com/office/officeart/2008/layout/VerticalCurvedList"/>
    <dgm:cxn modelId="{ECD51B32-D1ED-4EDF-B902-9328CF5D7C1E}" type="presParOf" srcId="{F7E24456-F2D8-433F-A864-73877C9A23D7}" destId="{B6163ADD-DCB6-4CBF-8504-DCFCD3687B08}" srcOrd="6" destOrd="0" presId="urn:microsoft.com/office/officeart/2008/layout/VerticalCurvedList"/>
    <dgm:cxn modelId="{C231464D-DF11-43AB-9940-3C4C7BB8BD78}" type="presParOf" srcId="{B6163ADD-DCB6-4CBF-8504-DCFCD3687B08}" destId="{837EDB9A-0C9E-4C1A-ACC7-77A5364F19BA}" srcOrd="0" destOrd="0" presId="urn:microsoft.com/office/officeart/2008/layout/VerticalCurvedList"/>
    <dgm:cxn modelId="{20073EA6-002B-4EB8-A752-DA511962005E}" type="presParOf" srcId="{F7E24456-F2D8-433F-A864-73877C9A23D7}" destId="{7D062F50-9D4A-4D68-9B41-3CAC141E3A2E}" srcOrd="7" destOrd="0" presId="urn:microsoft.com/office/officeart/2008/layout/VerticalCurvedList"/>
    <dgm:cxn modelId="{C7EAA7C9-3545-459E-91DF-BB895C7496D0}" type="presParOf" srcId="{F7E24456-F2D8-433F-A864-73877C9A23D7}" destId="{67E8EE85-F656-4C95-AFCE-03C0D46644CF}" srcOrd="8" destOrd="0" presId="urn:microsoft.com/office/officeart/2008/layout/VerticalCurvedList"/>
    <dgm:cxn modelId="{A3A28BA9-8346-4456-B5F9-F2E48AEF815A}" type="presParOf" srcId="{67E8EE85-F656-4C95-AFCE-03C0D46644CF}" destId="{4DF1F876-8BB8-481D-9ABA-78EEF458F028}" srcOrd="0" destOrd="0" presId="urn:microsoft.com/office/officeart/2008/layout/VerticalCurvedList"/>
    <dgm:cxn modelId="{0D28A0F3-DF5A-4A92-A3E6-36C92E57058B}" type="presParOf" srcId="{F7E24456-F2D8-433F-A864-73877C9A23D7}" destId="{5C7BFD8B-8819-48BF-BB7C-CB74677C15FA}" srcOrd="9" destOrd="0" presId="urn:microsoft.com/office/officeart/2008/layout/VerticalCurvedList"/>
    <dgm:cxn modelId="{7A6C1B11-AA78-440A-B8C0-77383D824713}" type="presParOf" srcId="{F7E24456-F2D8-433F-A864-73877C9A23D7}" destId="{C60FF486-9773-4B5D-8CE6-384A0C92D807}" srcOrd="10" destOrd="0" presId="urn:microsoft.com/office/officeart/2008/layout/VerticalCurvedList"/>
    <dgm:cxn modelId="{1728C28E-BDE5-4A9A-9CC4-5FC1519E8438}" type="presParOf" srcId="{C60FF486-9773-4B5D-8CE6-384A0C92D807}" destId="{E8330B26-2638-4F9E-B5FC-060A1A3220CA}" srcOrd="0" destOrd="0" presId="urn:microsoft.com/office/officeart/2008/layout/VerticalCurvedList"/>
    <dgm:cxn modelId="{C0CB5480-55B7-4E24-B169-F52E5C15DC59}" type="presParOf" srcId="{F7E24456-F2D8-433F-A864-73877C9A23D7}" destId="{6872EE29-D1C9-4ED5-808F-C9EEEF71C72B}" srcOrd="11" destOrd="0" presId="urn:microsoft.com/office/officeart/2008/layout/VerticalCurvedList"/>
    <dgm:cxn modelId="{5CCF2238-2772-4307-A09B-F822994C3F20}" type="presParOf" srcId="{F7E24456-F2D8-433F-A864-73877C9A23D7}" destId="{1C263873-74CD-4895-89CD-2C0E81B25540}" srcOrd="12" destOrd="0" presId="urn:microsoft.com/office/officeart/2008/layout/VerticalCurvedList"/>
    <dgm:cxn modelId="{641883A1-54AD-48AE-8856-E9C53CC8A5EE}" type="presParOf" srcId="{1C263873-74CD-4895-89CD-2C0E81B25540}" destId="{E5F43804-436B-4F3D-8B7D-CF5074640EC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E68E0F-EE2D-43E8-9E41-CF586E0A3F5E}" type="doc">
      <dgm:prSet loTypeId="urn:microsoft.com/office/officeart/2005/8/layout/cycle2" loCatId="cycle" qsTypeId="urn:microsoft.com/office/officeart/2005/8/quickstyle/simple1" qsCatId="simple" csTypeId="urn:microsoft.com/office/officeart/2005/8/colors/accent3_1" csCatId="accent3" phldr="1"/>
      <dgm:spPr/>
      <dgm:t>
        <a:bodyPr/>
        <a:lstStyle/>
        <a:p>
          <a:endParaRPr lang="en-ZA"/>
        </a:p>
      </dgm:t>
    </dgm:pt>
    <dgm:pt modelId="{AE636558-4888-474B-AC16-1D974F3B6517}">
      <dgm:prSet phldrT="[Text]"/>
      <dgm:spPr>
        <a:blipFill rotWithShape="0">
          <a:blip xmlns:r="http://schemas.openxmlformats.org/officeDocument/2006/relationships" r:embed="rId1"/>
          <a:stretch>
            <a:fillRect/>
          </a:stretch>
        </a:blipFill>
      </dgm:spPr>
      <dgm:t>
        <a:bodyPr/>
        <a:lstStyle/>
        <a:p>
          <a:r>
            <a:rPr lang="en-US" dirty="0"/>
            <a:t> </a:t>
          </a:r>
          <a:endParaRPr lang="en-ZA" dirty="0"/>
        </a:p>
      </dgm:t>
    </dgm:pt>
    <dgm:pt modelId="{34C220E8-8468-4D5E-99B4-C757436CA017}" type="parTrans" cxnId="{DD7A5A07-BC1C-4B76-B8BF-75D5326C4762}">
      <dgm:prSet/>
      <dgm:spPr/>
      <dgm:t>
        <a:bodyPr/>
        <a:lstStyle/>
        <a:p>
          <a:endParaRPr lang="en-ZA"/>
        </a:p>
      </dgm:t>
    </dgm:pt>
    <dgm:pt modelId="{EBC8EBC7-24F1-47FC-8614-EF39AFAFCE1C}" type="sibTrans" cxnId="{DD7A5A07-BC1C-4B76-B8BF-75D5326C4762}">
      <dgm:prSet/>
      <dgm:spPr/>
      <dgm:t>
        <a:bodyPr/>
        <a:lstStyle/>
        <a:p>
          <a:endParaRPr lang="en-ZA"/>
        </a:p>
      </dgm:t>
    </dgm:pt>
    <dgm:pt modelId="{EE5E587B-378E-468A-A5F3-BFF3A173A527}">
      <dgm:prSet phldrT="[Text]"/>
      <dgm:spPr>
        <a:blipFill rotWithShape="0">
          <a:blip xmlns:r="http://schemas.openxmlformats.org/officeDocument/2006/relationships" r:embed="rId2"/>
          <a:stretch>
            <a:fillRect/>
          </a:stretch>
        </a:blipFill>
      </dgm:spPr>
      <dgm:t>
        <a:bodyPr/>
        <a:lstStyle/>
        <a:p>
          <a:r>
            <a:rPr lang="en-US" dirty="0"/>
            <a:t> </a:t>
          </a:r>
          <a:endParaRPr lang="en-ZA" dirty="0"/>
        </a:p>
      </dgm:t>
    </dgm:pt>
    <dgm:pt modelId="{D00C05CF-E286-4677-897B-127F734FC094}" type="parTrans" cxnId="{F325D139-C28E-436B-AC9E-E4F9F11527DE}">
      <dgm:prSet/>
      <dgm:spPr/>
      <dgm:t>
        <a:bodyPr/>
        <a:lstStyle/>
        <a:p>
          <a:endParaRPr lang="en-ZA"/>
        </a:p>
      </dgm:t>
    </dgm:pt>
    <dgm:pt modelId="{38141FAF-6B75-4A5C-85CD-C78B1BE27EAA}" type="sibTrans" cxnId="{F325D139-C28E-436B-AC9E-E4F9F11527DE}">
      <dgm:prSet/>
      <dgm:spPr/>
      <dgm:t>
        <a:bodyPr/>
        <a:lstStyle/>
        <a:p>
          <a:endParaRPr lang="en-ZA"/>
        </a:p>
      </dgm:t>
    </dgm:pt>
    <dgm:pt modelId="{69FB6FC8-02A1-44A5-B3AB-39036B1547F9}">
      <dgm:prSet phldrT="[Text]"/>
      <dgm:spPr>
        <a:blipFill rotWithShape="0">
          <a:blip xmlns:r="http://schemas.openxmlformats.org/officeDocument/2006/relationships" r:embed="rId3"/>
          <a:stretch>
            <a:fillRect/>
          </a:stretch>
        </a:blipFill>
      </dgm:spPr>
      <dgm:t>
        <a:bodyPr/>
        <a:lstStyle/>
        <a:p>
          <a:r>
            <a:rPr lang="en-US" dirty="0"/>
            <a:t> </a:t>
          </a:r>
          <a:endParaRPr lang="en-ZA" dirty="0"/>
        </a:p>
      </dgm:t>
    </dgm:pt>
    <dgm:pt modelId="{86B3689B-99D2-43A2-BA31-14135C699552}" type="parTrans" cxnId="{759BD936-5883-4326-BA3C-D4B13AEA243C}">
      <dgm:prSet/>
      <dgm:spPr/>
      <dgm:t>
        <a:bodyPr/>
        <a:lstStyle/>
        <a:p>
          <a:endParaRPr lang="en-ZA"/>
        </a:p>
      </dgm:t>
    </dgm:pt>
    <dgm:pt modelId="{CD1C8D9E-1BF0-474E-B6A9-FDB1A6976014}" type="sibTrans" cxnId="{759BD936-5883-4326-BA3C-D4B13AEA243C}">
      <dgm:prSet/>
      <dgm:spPr/>
      <dgm:t>
        <a:bodyPr/>
        <a:lstStyle/>
        <a:p>
          <a:endParaRPr lang="en-ZA"/>
        </a:p>
      </dgm:t>
    </dgm:pt>
    <dgm:pt modelId="{C9E511D6-F20D-4228-8178-684039B1EB15}">
      <dgm:prSet phldrT="[Text]"/>
      <dgm:spPr>
        <a:blipFill rotWithShape="0">
          <a:blip xmlns:r="http://schemas.openxmlformats.org/officeDocument/2006/relationships" r:embed="rId4"/>
          <a:stretch>
            <a:fillRect/>
          </a:stretch>
        </a:blipFill>
      </dgm:spPr>
      <dgm:t>
        <a:bodyPr/>
        <a:lstStyle/>
        <a:p>
          <a:r>
            <a:rPr lang="en-US" dirty="0"/>
            <a:t> </a:t>
          </a:r>
          <a:endParaRPr lang="en-ZA" dirty="0"/>
        </a:p>
      </dgm:t>
    </dgm:pt>
    <dgm:pt modelId="{83F38A38-EE6E-465C-86AD-ABE95038D712}" type="parTrans" cxnId="{70BC395C-4C1F-4ED1-B116-233582E19019}">
      <dgm:prSet/>
      <dgm:spPr/>
      <dgm:t>
        <a:bodyPr/>
        <a:lstStyle/>
        <a:p>
          <a:endParaRPr lang="en-ZA"/>
        </a:p>
      </dgm:t>
    </dgm:pt>
    <dgm:pt modelId="{CEEB339B-E7C8-45B4-9726-52821C89C26B}" type="sibTrans" cxnId="{70BC395C-4C1F-4ED1-B116-233582E19019}">
      <dgm:prSet/>
      <dgm:spPr/>
      <dgm:t>
        <a:bodyPr/>
        <a:lstStyle/>
        <a:p>
          <a:endParaRPr lang="en-ZA"/>
        </a:p>
      </dgm:t>
    </dgm:pt>
    <dgm:pt modelId="{80539B65-4063-44B6-915C-C05558D4BAF9}">
      <dgm:prSet phldrT="[Text]"/>
      <dgm:spPr>
        <a:blipFill rotWithShape="0">
          <a:blip xmlns:r="http://schemas.openxmlformats.org/officeDocument/2006/relationships" r:embed="rId5"/>
          <a:stretch>
            <a:fillRect/>
          </a:stretch>
        </a:blipFill>
      </dgm:spPr>
      <dgm:t>
        <a:bodyPr/>
        <a:lstStyle/>
        <a:p>
          <a:r>
            <a:rPr lang="en-US" dirty="0"/>
            <a:t> </a:t>
          </a:r>
          <a:endParaRPr lang="en-ZA" dirty="0"/>
        </a:p>
      </dgm:t>
    </dgm:pt>
    <dgm:pt modelId="{F1806AA9-C2EC-421B-993B-30621E47D9A5}" type="sibTrans" cxnId="{44E01283-920D-4348-A1DF-5D1CA38CE4EA}">
      <dgm:prSet/>
      <dgm:spPr/>
      <dgm:t>
        <a:bodyPr/>
        <a:lstStyle/>
        <a:p>
          <a:endParaRPr lang="en-ZA"/>
        </a:p>
      </dgm:t>
    </dgm:pt>
    <dgm:pt modelId="{BB948636-2CE1-4457-B700-500A9919E773}" type="parTrans" cxnId="{44E01283-920D-4348-A1DF-5D1CA38CE4EA}">
      <dgm:prSet/>
      <dgm:spPr/>
      <dgm:t>
        <a:bodyPr/>
        <a:lstStyle/>
        <a:p>
          <a:endParaRPr lang="en-ZA"/>
        </a:p>
      </dgm:t>
    </dgm:pt>
    <dgm:pt modelId="{147AE77C-5708-44C6-A7A4-74E41C117C2F}">
      <dgm:prSet phldrT="[Text]"/>
      <dgm:spPr>
        <a:blipFill rotWithShape="0">
          <a:blip xmlns:r="http://schemas.openxmlformats.org/officeDocument/2006/relationships" r:embed="rId6"/>
          <a:stretch>
            <a:fillRect/>
          </a:stretch>
        </a:blipFill>
      </dgm:spPr>
      <dgm:t>
        <a:bodyPr/>
        <a:lstStyle/>
        <a:p>
          <a:r>
            <a:rPr lang="en-US" dirty="0"/>
            <a:t> </a:t>
          </a:r>
          <a:endParaRPr lang="en-ZA" dirty="0"/>
        </a:p>
      </dgm:t>
    </dgm:pt>
    <dgm:pt modelId="{D99B9199-2E0F-4424-A845-CD1B2E54B6AB}" type="parTrans" cxnId="{BD3D8F30-2BA6-4175-9757-84BDFB6B0F8D}">
      <dgm:prSet/>
      <dgm:spPr/>
      <dgm:t>
        <a:bodyPr/>
        <a:lstStyle/>
        <a:p>
          <a:endParaRPr lang="en-ZA"/>
        </a:p>
      </dgm:t>
    </dgm:pt>
    <dgm:pt modelId="{5C4146FD-AFE8-4595-8E1A-D99B86A7D35C}" type="sibTrans" cxnId="{BD3D8F30-2BA6-4175-9757-84BDFB6B0F8D}">
      <dgm:prSet/>
      <dgm:spPr/>
      <dgm:t>
        <a:bodyPr/>
        <a:lstStyle/>
        <a:p>
          <a:endParaRPr lang="en-ZA"/>
        </a:p>
      </dgm:t>
    </dgm:pt>
    <dgm:pt modelId="{75AC1A98-7220-45DE-869E-1CB2B4E002CF}" type="pres">
      <dgm:prSet presAssocID="{5AE68E0F-EE2D-43E8-9E41-CF586E0A3F5E}" presName="cycle" presStyleCnt="0">
        <dgm:presLayoutVars>
          <dgm:dir/>
          <dgm:resizeHandles val="exact"/>
        </dgm:presLayoutVars>
      </dgm:prSet>
      <dgm:spPr/>
      <dgm:t>
        <a:bodyPr/>
        <a:lstStyle/>
        <a:p>
          <a:endParaRPr lang="en-ZA"/>
        </a:p>
      </dgm:t>
    </dgm:pt>
    <dgm:pt modelId="{708BF6EA-281A-487F-BB2E-6B1A679DC65D}" type="pres">
      <dgm:prSet presAssocID="{AE636558-4888-474B-AC16-1D974F3B6517}" presName="node" presStyleLbl="node1" presStyleIdx="0" presStyleCnt="6" custRadScaleRad="98482" custRadScaleInc="-14231">
        <dgm:presLayoutVars>
          <dgm:bulletEnabled val="1"/>
        </dgm:presLayoutVars>
      </dgm:prSet>
      <dgm:spPr/>
      <dgm:t>
        <a:bodyPr/>
        <a:lstStyle/>
        <a:p>
          <a:endParaRPr lang="en-ZA"/>
        </a:p>
      </dgm:t>
    </dgm:pt>
    <dgm:pt modelId="{4DED5226-DFCD-48C4-ADC5-392AA6DB0A07}" type="pres">
      <dgm:prSet presAssocID="{EBC8EBC7-24F1-47FC-8614-EF39AFAFCE1C}" presName="sibTrans" presStyleLbl="sibTrans2D1" presStyleIdx="0" presStyleCnt="6"/>
      <dgm:spPr/>
      <dgm:t>
        <a:bodyPr/>
        <a:lstStyle/>
        <a:p>
          <a:endParaRPr lang="en-ZA"/>
        </a:p>
      </dgm:t>
    </dgm:pt>
    <dgm:pt modelId="{BF349AFE-41DC-48EB-B33A-59DB23163E09}" type="pres">
      <dgm:prSet presAssocID="{EBC8EBC7-24F1-47FC-8614-EF39AFAFCE1C}" presName="connectorText" presStyleLbl="sibTrans2D1" presStyleIdx="0" presStyleCnt="6"/>
      <dgm:spPr/>
      <dgm:t>
        <a:bodyPr/>
        <a:lstStyle/>
        <a:p>
          <a:endParaRPr lang="en-ZA"/>
        </a:p>
      </dgm:t>
    </dgm:pt>
    <dgm:pt modelId="{41CC186B-F604-45AD-AC1E-AD9D0998CCAB}" type="pres">
      <dgm:prSet presAssocID="{80539B65-4063-44B6-915C-C05558D4BAF9}" presName="node" presStyleLbl="node1" presStyleIdx="1" presStyleCnt="6" custRadScaleRad="102485" custRadScaleInc="2663">
        <dgm:presLayoutVars>
          <dgm:bulletEnabled val="1"/>
        </dgm:presLayoutVars>
      </dgm:prSet>
      <dgm:spPr/>
      <dgm:t>
        <a:bodyPr/>
        <a:lstStyle/>
        <a:p>
          <a:endParaRPr lang="en-ZA"/>
        </a:p>
      </dgm:t>
    </dgm:pt>
    <dgm:pt modelId="{BA89FE7C-1C38-4C1F-A064-A61B8468015B}" type="pres">
      <dgm:prSet presAssocID="{F1806AA9-C2EC-421B-993B-30621E47D9A5}" presName="sibTrans" presStyleLbl="sibTrans2D1" presStyleIdx="1" presStyleCnt="6"/>
      <dgm:spPr/>
      <dgm:t>
        <a:bodyPr/>
        <a:lstStyle/>
        <a:p>
          <a:endParaRPr lang="en-ZA"/>
        </a:p>
      </dgm:t>
    </dgm:pt>
    <dgm:pt modelId="{5E861B00-C8C8-4FA2-A1F3-218F0F10DD51}" type="pres">
      <dgm:prSet presAssocID="{F1806AA9-C2EC-421B-993B-30621E47D9A5}" presName="connectorText" presStyleLbl="sibTrans2D1" presStyleIdx="1" presStyleCnt="6"/>
      <dgm:spPr/>
      <dgm:t>
        <a:bodyPr/>
        <a:lstStyle/>
        <a:p>
          <a:endParaRPr lang="en-ZA"/>
        </a:p>
      </dgm:t>
    </dgm:pt>
    <dgm:pt modelId="{9585C24F-2B22-4AE8-AB95-60B2B583F08F}" type="pres">
      <dgm:prSet presAssocID="{EE5E587B-378E-468A-A5F3-BFF3A173A527}" presName="node" presStyleLbl="node1" presStyleIdx="2" presStyleCnt="6">
        <dgm:presLayoutVars>
          <dgm:bulletEnabled val="1"/>
        </dgm:presLayoutVars>
      </dgm:prSet>
      <dgm:spPr/>
      <dgm:t>
        <a:bodyPr/>
        <a:lstStyle/>
        <a:p>
          <a:endParaRPr lang="en-ZA"/>
        </a:p>
      </dgm:t>
    </dgm:pt>
    <dgm:pt modelId="{89958DF5-2943-45AE-978D-5451BE635C54}" type="pres">
      <dgm:prSet presAssocID="{38141FAF-6B75-4A5C-85CD-C78B1BE27EAA}" presName="sibTrans" presStyleLbl="sibTrans2D1" presStyleIdx="2" presStyleCnt="6"/>
      <dgm:spPr/>
      <dgm:t>
        <a:bodyPr/>
        <a:lstStyle/>
        <a:p>
          <a:endParaRPr lang="en-ZA"/>
        </a:p>
      </dgm:t>
    </dgm:pt>
    <dgm:pt modelId="{9AA33F81-D9C2-4B54-9F52-60DD8583DB9C}" type="pres">
      <dgm:prSet presAssocID="{38141FAF-6B75-4A5C-85CD-C78B1BE27EAA}" presName="connectorText" presStyleLbl="sibTrans2D1" presStyleIdx="2" presStyleCnt="6"/>
      <dgm:spPr/>
      <dgm:t>
        <a:bodyPr/>
        <a:lstStyle/>
        <a:p>
          <a:endParaRPr lang="en-ZA"/>
        </a:p>
      </dgm:t>
    </dgm:pt>
    <dgm:pt modelId="{95805453-80D5-4CFD-8CC9-08CF85B13BD5}" type="pres">
      <dgm:prSet presAssocID="{69FB6FC8-02A1-44A5-B3AB-39036B1547F9}" presName="node" presStyleLbl="node1" presStyleIdx="3" presStyleCnt="6">
        <dgm:presLayoutVars>
          <dgm:bulletEnabled val="1"/>
        </dgm:presLayoutVars>
      </dgm:prSet>
      <dgm:spPr/>
      <dgm:t>
        <a:bodyPr/>
        <a:lstStyle/>
        <a:p>
          <a:endParaRPr lang="en-ZA"/>
        </a:p>
      </dgm:t>
    </dgm:pt>
    <dgm:pt modelId="{C5172394-E731-421B-8832-85BD385E64DC}" type="pres">
      <dgm:prSet presAssocID="{CD1C8D9E-1BF0-474E-B6A9-FDB1A6976014}" presName="sibTrans" presStyleLbl="sibTrans2D1" presStyleIdx="3" presStyleCnt="6"/>
      <dgm:spPr/>
      <dgm:t>
        <a:bodyPr/>
        <a:lstStyle/>
        <a:p>
          <a:endParaRPr lang="en-ZA"/>
        </a:p>
      </dgm:t>
    </dgm:pt>
    <dgm:pt modelId="{80F5C2D0-C2BD-4AAC-8492-600400024162}" type="pres">
      <dgm:prSet presAssocID="{CD1C8D9E-1BF0-474E-B6A9-FDB1A6976014}" presName="connectorText" presStyleLbl="sibTrans2D1" presStyleIdx="3" presStyleCnt="6"/>
      <dgm:spPr/>
      <dgm:t>
        <a:bodyPr/>
        <a:lstStyle/>
        <a:p>
          <a:endParaRPr lang="en-ZA"/>
        </a:p>
      </dgm:t>
    </dgm:pt>
    <dgm:pt modelId="{382397EB-8CEE-4C6B-B1E3-4DD06B808B71}" type="pres">
      <dgm:prSet presAssocID="{C9E511D6-F20D-4228-8178-684039B1EB15}" presName="node" presStyleLbl="node1" presStyleIdx="4" presStyleCnt="6">
        <dgm:presLayoutVars>
          <dgm:bulletEnabled val="1"/>
        </dgm:presLayoutVars>
      </dgm:prSet>
      <dgm:spPr/>
      <dgm:t>
        <a:bodyPr/>
        <a:lstStyle/>
        <a:p>
          <a:endParaRPr lang="en-ZA"/>
        </a:p>
      </dgm:t>
    </dgm:pt>
    <dgm:pt modelId="{FDE519CA-D640-4BD7-B199-FE2D20B72A2E}" type="pres">
      <dgm:prSet presAssocID="{CEEB339B-E7C8-45B4-9726-52821C89C26B}" presName="sibTrans" presStyleLbl="sibTrans2D1" presStyleIdx="4" presStyleCnt="6"/>
      <dgm:spPr/>
      <dgm:t>
        <a:bodyPr/>
        <a:lstStyle/>
        <a:p>
          <a:endParaRPr lang="en-ZA"/>
        </a:p>
      </dgm:t>
    </dgm:pt>
    <dgm:pt modelId="{24C5764F-BEEF-4FC6-9696-78EC308BC862}" type="pres">
      <dgm:prSet presAssocID="{CEEB339B-E7C8-45B4-9726-52821C89C26B}" presName="connectorText" presStyleLbl="sibTrans2D1" presStyleIdx="4" presStyleCnt="6"/>
      <dgm:spPr/>
      <dgm:t>
        <a:bodyPr/>
        <a:lstStyle/>
        <a:p>
          <a:endParaRPr lang="en-ZA"/>
        </a:p>
      </dgm:t>
    </dgm:pt>
    <dgm:pt modelId="{C00DBD10-1AC7-4F51-9FE5-6D6DA1ECF0D9}" type="pres">
      <dgm:prSet presAssocID="{147AE77C-5708-44C6-A7A4-74E41C117C2F}" presName="node" presStyleLbl="node1" presStyleIdx="5" presStyleCnt="6">
        <dgm:presLayoutVars>
          <dgm:bulletEnabled val="1"/>
        </dgm:presLayoutVars>
      </dgm:prSet>
      <dgm:spPr/>
      <dgm:t>
        <a:bodyPr/>
        <a:lstStyle/>
        <a:p>
          <a:endParaRPr lang="en-ZA"/>
        </a:p>
      </dgm:t>
    </dgm:pt>
    <dgm:pt modelId="{2CA2884E-1D0A-4286-AA12-E92D06144348}" type="pres">
      <dgm:prSet presAssocID="{5C4146FD-AFE8-4595-8E1A-D99B86A7D35C}" presName="sibTrans" presStyleLbl="sibTrans2D1" presStyleIdx="5" presStyleCnt="6"/>
      <dgm:spPr/>
      <dgm:t>
        <a:bodyPr/>
        <a:lstStyle/>
        <a:p>
          <a:endParaRPr lang="en-ZA"/>
        </a:p>
      </dgm:t>
    </dgm:pt>
    <dgm:pt modelId="{F30B572C-E7EC-4D6E-B68A-6A33DC1BA252}" type="pres">
      <dgm:prSet presAssocID="{5C4146FD-AFE8-4595-8E1A-D99B86A7D35C}" presName="connectorText" presStyleLbl="sibTrans2D1" presStyleIdx="5" presStyleCnt="6"/>
      <dgm:spPr/>
      <dgm:t>
        <a:bodyPr/>
        <a:lstStyle/>
        <a:p>
          <a:endParaRPr lang="en-ZA"/>
        </a:p>
      </dgm:t>
    </dgm:pt>
  </dgm:ptLst>
  <dgm:cxnLst>
    <dgm:cxn modelId="{7E39053D-F8EC-479F-B100-F11C29FC019F}" type="presOf" srcId="{C9E511D6-F20D-4228-8178-684039B1EB15}" destId="{382397EB-8CEE-4C6B-B1E3-4DD06B808B71}" srcOrd="0" destOrd="0" presId="urn:microsoft.com/office/officeart/2005/8/layout/cycle2"/>
    <dgm:cxn modelId="{70BC395C-4C1F-4ED1-B116-233582E19019}" srcId="{5AE68E0F-EE2D-43E8-9E41-CF586E0A3F5E}" destId="{C9E511D6-F20D-4228-8178-684039B1EB15}" srcOrd="4" destOrd="0" parTransId="{83F38A38-EE6E-465C-86AD-ABE95038D712}" sibTransId="{CEEB339B-E7C8-45B4-9726-52821C89C26B}"/>
    <dgm:cxn modelId="{DD7A5A07-BC1C-4B76-B8BF-75D5326C4762}" srcId="{5AE68E0F-EE2D-43E8-9E41-CF586E0A3F5E}" destId="{AE636558-4888-474B-AC16-1D974F3B6517}" srcOrd="0" destOrd="0" parTransId="{34C220E8-8468-4D5E-99B4-C757436CA017}" sibTransId="{EBC8EBC7-24F1-47FC-8614-EF39AFAFCE1C}"/>
    <dgm:cxn modelId="{AB53F246-A6E6-4941-B723-6732235EF45A}" type="presOf" srcId="{5C4146FD-AFE8-4595-8E1A-D99B86A7D35C}" destId="{F30B572C-E7EC-4D6E-B68A-6A33DC1BA252}" srcOrd="1" destOrd="0" presId="urn:microsoft.com/office/officeart/2005/8/layout/cycle2"/>
    <dgm:cxn modelId="{5DC9C4AD-8918-432B-A319-8AB0F4650529}" type="presOf" srcId="{EE5E587B-378E-468A-A5F3-BFF3A173A527}" destId="{9585C24F-2B22-4AE8-AB95-60B2B583F08F}" srcOrd="0" destOrd="0" presId="urn:microsoft.com/office/officeart/2005/8/layout/cycle2"/>
    <dgm:cxn modelId="{BDA50FFC-05BF-465F-8743-0141C5456FE8}" type="presOf" srcId="{147AE77C-5708-44C6-A7A4-74E41C117C2F}" destId="{C00DBD10-1AC7-4F51-9FE5-6D6DA1ECF0D9}" srcOrd="0" destOrd="0" presId="urn:microsoft.com/office/officeart/2005/8/layout/cycle2"/>
    <dgm:cxn modelId="{917F8473-25E8-4014-8BC4-FF531EA57327}" type="presOf" srcId="{80539B65-4063-44B6-915C-C05558D4BAF9}" destId="{41CC186B-F604-45AD-AC1E-AD9D0998CCAB}" srcOrd="0" destOrd="0" presId="urn:microsoft.com/office/officeart/2005/8/layout/cycle2"/>
    <dgm:cxn modelId="{44E01283-920D-4348-A1DF-5D1CA38CE4EA}" srcId="{5AE68E0F-EE2D-43E8-9E41-CF586E0A3F5E}" destId="{80539B65-4063-44B6-915C-C05558D4BAF9}" srcOrd="1" destOrd="0" parTransId="{BB948636-2CE1-4457-B700-500A9919E773}" sibTransId="{F1806AA9-C2EC-421B-993B-30621E47D9A5}"/>
    <dgm:cxn modelId="{AF0E28EE-A147-4FF2-9A60-664413FBD059}" type="presOf" srcId="{38141FAF-6B75-4A5C-85CD-C78B1BE27EAA}" destId="{9AA33F81-D9C2-4B54-9F52-60DD8583DB9C}" srcOrd="1" destOrd="0" presId="urn:microsoft.com/office/officeart/2005/8/layout/cycle2"/>
    <dgm:cxn modelId="{779F58FC-68AC-4E94-8325-4806AD0CBA52}" type="presOf" srcId="{AE636558-4888-474B-AC16-1D974F3B6517}" destId="{708BF6EA-281A-487F-BB2E-6B1A679DC65D}" srcOrd="0" destOrd="0" presId="urn:microsoft.com/office/officeart/2005/8/layout/cycle2"/>
    <dgm:cxn modelId="{76500181-98A9-476E-9ACB-93967AA2A710}" type="presOf" srcId="{EBC8EBC7-24F1-47FC-8614-EF39AFAFCE1C}" destId="{4DED5226-DFCD-48C4-ADC5-392AA6DB0A07}" srcOrd="0" destOrd="0" presId="urn:microsoft.com/office/officeart/2005/8/layout/cycle2"/>
    <dgm:cxn modelId="{3EFE1ED0-AE96-45D9-9C22-9FD3D1BE8D89}" type="presOf" srcId="{38141FAF-6B75-4A5C-85CD-C78B1BE27EAA}" destId="{89958DF5-2943-45AE-978D-5451BE635C54}" srcOrd="0" destOrd="0" presId="urn:microsoft.com/office/officeart/2005/8/layout/cycle2"/>
    <dgm:cxn modelId="{7DF6DE8B-3398-45E9-883A-660323D6EA80}" type="presOf" srcId="{F1806AA9-C2EC-421B-993B-30621E47D9A5}" destId="{BA89FE7C-1C38-4C1F-A064-A61B8468015B}" srcOrd="0" destOrd="0" presId="urn:microsoft.com/office/officeart/2005/8/layout/cycle2"/>
    <dgm:cxn modelId="{9B0FB18B-D529-4AAB-A706-E1FD2469DFF4}" type="presOf" srcId="{CD1C8D9E-1BF0-474E-B6A9-FDB1A6976014}" destId="{80F5C2D0-C2BD-4AAC-8492-600400024162}" srcOrd="1" destOrd="0" presId="urn:microsoft.com/office/officeart/2005/8/layout/cycle2"/>
    <dgm:cxn modelId="{9B3BE69E-AE3D-404A-8287-7783C467EAF5}" type="presOf" srcId="{EBC8EBC7-24F1-47FC-8614-EF39AFAFCE1C}" destId="{BF349AFE-41DC-48EB-B33A-59DB23163E09}" srcOrd="1" destOrd="0" presId="urn:microsoft.com/office/officeart/2005/8/layout/cycle2"/>
    <dgm:cxn modelId="{4C2C9950-F6CC-4527-B63B-77171747A74E}" type="presOf" srcId="{CD1C8D9E-1BF0-474E-B6A9-FDB1A6976014}" destId="{C5172394-E731-421B-8832-85BD385E64DC}" srcOrd="0" destOrd="0" presId="urn:microsoft.com/office/officeart/2005/8/layout/cycle2"/>
    <dgm:cxn modelId="{250BC474-A41C-4A6A-9332-D95CF1CE4347}" type="presOf" srcId="{F1806AA9-C2EC-421B-993B-30621E47D9A5}" destId="{5E861B00-C8C8-4FA2-A1F3-218F0F10DD51}" srcOrd="1" destOrd="0" presId="urn:microsoft.com/office/officeart/2005/8/layout/cycle2"/>
    <dgm:cxn modelId="{759BD936-5883-4326-BA3C-D4B13AEA243C}" srcId="{5AE68E0F-EE2D-43E8-9E41-CF586E0A3F5E}" destId="{69FB6FC8-02A1-44A5-B3AB-39036B1547F9}" srcOrd="3" destOrd="0" parTransId="{86B3689B-99D2-43A2-BA31-14135C699552}" sibTransId="{CD1C8D9E-1BF0-474E-B6A9-FDB1A6976014}"/>
    <dgm:cxn modelId="{F325D139-C28E-436B-AC9E-E4F9F11527DE}" srcId="{5AE68E0F-EE2D-43E8-9E41-CF586E0A3F5E}" destId="{EE5E587B-378E-468A-A5F3-BFF3A173A527}" srcOrd="2" destOrd="0" parTransId="{D00C05CF-E286-4677-897B-127F734FC094}" sibTransId="{38141FAF-6B75-4A5C-85CD-C78B1BE27EAA}"/>
    <dgm:cxn modelId="{342783D6-D82E-4AA5-9325-D993C1A15918}" type="presOf" srcId="{5C4146FD-AFE8-4595-8E1A-D99B86A7D35C}" destId="{2CA2884E-1D0A-4286-AA12-E92D06144348}" srcOrd="0" destOrd="0" presId="urn:microsoft.com/office/officeart/2005/8/layout/cycle2"/>
    <dgm:cxn modelId="{2593697E-D41D-46D3-8B34-36F13D95D90A}" type="presOf" srcId="{5AE68E0F-EE2D-43E8-9E41-CF586E0A3F5E}" destId="{75AC1A98-7220-45DE-869E-1CB2B4E002CF}" srcOrd="0" destOrd="0" presId="urn:microsoft.com/office/officeart/2005/8/layout/cycle2"/>
    <dgm:cxn modelId="{92EB3419-8CA6-43AE-BE9E-BB2721809376}" type="presOf" srcId="{69FB6FC8-02A1-44A5-B3AB-39036B1547F9}" destId="{95805453-80D5-4CFD-8CC9-08CF85B13BD5}" srcOrd="0" destOrd="0" presId="urn:microsoft.com/office/officeart/2005/8/layout/cycle2"/>
    <dgm:cxn modelId="{1DD8F79F-0FD7-404A-8C0B-B51BC5B3145E}" type="presOf" srcId="{CEEB339B-E7C8-45B4-9726-52821C89C26B}" destId="{FDE519CA-D640-4BD7-B199-FE2D20B72A2E}" srcOrd="0" destOrd="0" presId="urn:microsoft.com/office/officeart/2005/8/layout/cycle2"/>
    <dgm:cxn modelId="{8C088060-1DAC-4AFD-B88A-28D11F0137A7}" type="presOf" srcId="{CEEB339B-E7C8-45B4-9726-52821C89C26B}" destId="{24C5764F-BEEF-4FC6-9696-78EC308BC862}" srcOrd="1" destOrd="0" presId="urn:microsoft.com/office/officeart/2005/8/layout/cycle2"/>
    <dgm:cxn modelId="{BD3D8F30-2BA6-4175-9757-84BDFB6B0F8D}" srcId="{5AE68E0F-EE2D-43E8-9E41-CF586E0A3F5E}" destId="{147AE77C-5708-44C6-A7A4-74E41C117C2F}" srcOrd="5" destOrd="0" parTransId="{D99B9199-2E0F-4424-A845-CD1B2E54B6AB}" sibTransId="{5C4146FD-AFE8-4595-8E1A-D99B86A7D35C}"/>
    <dgm:cxn modelId="{05A7802A-EFEB-4A31-9E2E-6B71B12144D0}" type="presParOf" srcId="{75AC1A98-7220-45DE-869E-1CB2B4E002CF}" destId="{708BF6EA-281A-487F-BB2E-6B1A679DC65D}" srcOrd="0" destOrd="0" presId="urn:microsoft.com/office/officeart/2005/8/layout/cycle2"/>
    <dgm:cxn modelId="{785D7071-A215-4438-BD0E-38C6FCC1CB72}" type="presParOf" srcId="{75AC1A98-7220-45DE-869E-1CB2B4E002CF}" destId="{4DED5226-DFCD-48C4-ADC5-392AA6DB0A07}" srcOrd="1" destOrd="0" presId="urn:microsoft.com/office/officeart/2005/8/layout/cycle2"/>
    <dgm:cxn modelId="{CC8D190F-C6B0-47EF-BC97-28D3B2410171}" type="presParOf" srcId="{4DED5226-DFCD-48C4-ADC5-392AA6DB0A07}" destId="{BF349AFE-41DC-48EB-B33A-59DB23163E09}" srcOrd="0" destOrd="0" presId="urn:microsoft.com/office/officeart/2005/8/layout/cycle2"/>
    <dgm:cxn modelId="{8166A826-E506-43F8-986B-F519EDC11C7A}" type="presParOf" srcId="{75AC1A98-7220-45DE-869E-1CB2B4E002CF}" destId="{41CC186B-F604-45AD-AC1E-AD9D0998CCAB}" srcOrd="2" destOrd="0" presId="urn:microsoft.com/office/officeart/2005/8/layout/cycle2"/>
    <dgm:cxn modelId="{CA6BC386-7AF5-4493-B756-1D3E04217DB2}" type="presParOf" srcId="{75AC1A98-7220-45DE-869E-1CB2B4E002CF}" destId="{BA89FE7C-1C38-4C1F-A064-A61B8468015B}" srcOrd="3" destOrd="0" presId="urn:microsoft.com/office/officeart/2005/8/layout/cycle2"/>
    <dgm:cxn modelId="{0E4F11E7-E529-41FE-A20E-674BFD43BECA}" type="presParOf" srcId="{BA89FE7C-1C38-4C1F-A064-A61B8468015B}" destId="{5E861B00-C8C8-4FA2-A1F3-218F0F10DD51}" srcOrd="0" destOrd="0" presId="urn:microsoft.com/office/officeart/2005/8/layout/cycle2"/>
    <dgm:cxn modelId="{933096B1-9A52-46A1-B1BB-3AA5E91529D4}" type="presParOf" srcId="{75AC1A98-7220-45DE-869E-1CB2B4E002CF}" destId="{9585C24F-2B22-4AE8-AB95-60B2B583F08F}" srcOrd="4" destOrd="0" presId="urn:microsoft.com/office/officeart/2005/8/layout/cycle2"/>
    <dgm:cxn modelId="{2110675E-8397-4D20-A33E-FDD14A47C459}" type="presParOf" srcId="{75AC1A98-7220-45DE-869E-1CB2B4E002CF}" destId="{89958DF5-2943-45AE-978D-5451BE635C54}" srcOrd="5" destOrd="0" presId="urn:microsoft.com/office/officeart/2005/8/layout/cycle2"/>
    <dgm:cxn modelId="{E990A402-22FA-4CDE-B1CD-E68255B10E99}" type="presParOf" srcId="{89958DF5-2943-45AE-978D-5451BE635C54}" destId="{9AA33F81-D9C2-4B54-9F52-60DD8583DB9C}" srcOrd="0" destOrd="0" presId="urn:microsoft.com/office/officeart/2005/8/layout/cycle2"/>
    <dgm:cxn modelId="{5D395369-9EE3-495F-AC9B-987E2EBDEEC8}" type="presParOf" srcId="{75AC1A98-7220-45DE-869E-1CB2B4E002CF}" destId="{95805453-80D5-4CFD-8CC9-08CF85B13BD5}" srcOrd="6" destOrd="0" presId="urn:microsoft.com/office/officeart/2005/8/layout/cycle2"/>
    <dgm:cxn modelId="{391EC8BB-426B-4570-8121-1B71BA59F338}" type="presParOf" srcId="{75AC1A98-7220-45DE-869E-1CB2B4E002CF}" destId="{C5172394-E731-421B-8832-85BD385E64DC}" srcOrd="7" destOrd="0" presId="urn:microsoft.com/office/officeart/2005/8/layout/cycle2"/>
    <dgm:cxn modelId="{72E4E971-55DB-4DF4-8A02-BBC252AD7E7E}" type="presParOf" srcId="{C5172394-E731-421B-8832-85BD385E64DC}" destId="{80F5C2D0-C2BD-4AAC-8492-600400024162}" srcOrd="0" destOrd="0" presId="urn:microsoft.com/office/officeart/2005/8/layout/cycle2"/>
    <dgm:cxn modelId="{9C70BE54-A80D-472F-9185-CA89FEE5D927}" type="presParOf" srcId="{75AC1A98-7220-45DE-869E-1CB2B4E002CF}" destId="{382397EB-8CEE-4C6B-B1E3-4DD06B808B71}" srcOrd="8" destOrd="0" presId="urn:microsoft.com/office/officeart/2005/8/layout/cycle2"/>
    <dgm:cxn modelId="{207D5869-FE60-44E0-BBE0-41AD1FC0EB75}" type="presParOf" srcId="{75AC1A98-7220-45DE-869E-1CB2B4E002CF}" destId="{FDE519CA-D640-4BD7-B199-FE2D20B72A2E}" srcOrd="9" destOrd="0" presId="urn:microsoft.com/office/officeart/2005/8/layout/cycle2"/>
    <dgm:cxn modelId="{A7F08AC3-C3A7-41F1-9109-4C04C06CFA6B}" type="presParOf" srcId="{FDE519CA-D640-4BD7-B199-FE2D20B72A2E}" destId="{24C5764F-BEEF-4FC6-9696-78EC308BC862}" srcOrd="0" destOrd="0" presId="urn:microsoft.com/office/officeart/2005/8/layout/cycle2"/>
    <dgm:cxn modelId="{A615AEB1-CACD-476B-8B84-910893CF4649}" type="presParOf" srcId="{75AC1A98-7220-45DE-869E-1CB2B4E002CF}" destId="{C00DBD10-1AC7-4F51-9FE5-6D6DA1ECF0D9}" srcOrd="10" destOrd="0" presId="urn:microsoft.com/office/officeart/2005/8/layout/cycle2"/>
    <dgm:cxn modelId="{53E0520F-5D60-4B04-B487-034AFF4D4F7C}" type="presParOf" srcId="{75AC1A98-7220-45DE-869E-1CB2B4E002CF}" destId="{2CA2884E-1D0A-4286-AA12-E92D06144348}" srcOrd="11" destOrd="0" presId="urn:microsoft.com/office/officeart/2005/8/layout/cycle2"/>
    <dgm:cxn modelId="{3D7978AD-405D-4048-8DB6-148006500B87}" type="presParOf" srcId="{2CA2884E-1D0A-4286-AA12-E92D06144348}" destId="{F30B572C-E7EC-4D6E-B68A-6A33DC1BA252}" srcOrd="0" destOrd="0" presId="urn:microsoft.com/office/officeart/2005/8/layout/cycle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208428EC-7D56-4249-B6F0-367F1A9BAD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xmlns="" id="{B1C0ACA1-1199-D242-84F1-8EBE6098188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EBDA1F-3115-4B47-A0F7-8C82EF331EED}" type="datetimeFigureOut">
              <a:rPr lang="en-US" smtClean="0"/>
              <a:t>11/11/2021</a:t>
            </a:fld>
            <a:endParaRPr lang="en-US"/>
          </a:p>
        </p:txBody>
      </p:sp>
      <p:sp>
        <p:nvSpPr>
          <p:cNvPr id="4" name="Footer Placeholder 3">
            <a:extLst>
              <a:ext uri="{FF2B5EF4-FFF2-40B4-BE49-F238E27FC236}">
                <a16:creationId xmlns:a16="http://schemas.microsoft.com/office/drawing/2014/main" xmlns="" id="{FEBB90E7-9646-B446-AC15-3EBD3CB82D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xmlns="" id="{F7E2B500-41E0-A843-91EE-5CEA539377C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6BD50E2-3B5B-D646-BCF1-9471A31DD471}" type="slidenum">
              <a:rPr lang="en-US" smtClean="0"/>
              <a:t>‹#›</a:t>
            </a:fld>
            <a:endParaRPr lang="en-US"/>
          </a:p>
        </p:txBody>
      </p:sp>
    </p:spTree>
    <p:extLst>
      <p:ext uri="{BB962C8B-B14F-4D97-AF65-F5344CB8AC3E}">
        <p14:creationId xmlns:p14="http://schemas.microsoft.com/office/powerpoint/2010/main" val="51177986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385973-325A-5240-B9F3-659E46E0C383}" type="datetimeFigureOut">
              <a:rPr lang="en-US" smtClean="0"/>
              <a:t>11/11/2021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2BF947-1BB9-5841-BE52-967BB0F86502}" type="slidenum">
              <a:rPr lang="en-US" smtClean="0"/>
              <a:t>‹#›</a:t>
            </a:fld>
            <a:endParaRPr lang="en-US"/>
          </a:p>
        </p:txBody>
      </p:sp>
    </p:spTree>
    <p:extLst>
      <p:ext uri="{BB962C8B-B14F-4D97-AF65-F5344CB8AC3E}">
        <p14:creationId xmlns:p14="http://schemas.microsoft.com/office/powerpoint/2010/main" val="441123200"/>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0F2F186B-9E7A-4CC4-A0DB-B2FCE5ABF9B2}" type="slidenum">
              <a:rPr lang="en-US" smtClean="0"/>
              <a:t>3</a:t>
            </a:fld>
            <a:endParaRPr lang="en-US"/>
          </a:p>
        </p:txBody>
      </p:sp>
    </p:spTree>
    <p:extLst>
      <p:ext uri="{BB962C8B-B14F-4D97-AF65-F5344CB8AC3E}">
        <p14:creationId xmlns:p14="http://schemas.microsoft.com/office/powerpoint/2010/main" val="2267622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xmlns="" id="{FE6D733C-3D66-462B-A2AA-D105B5897472}"/>
              </a:ext>
            </a:extLst>
          </p:cNvPr>
          <p:cNvSpPr>
            <a:spLocks noGrp="1" noRot="1" noChangeAspect="1" noChangeArrowheads="1" noTextEdit="1"/>
          </p:cNvSpPr>
          <p:nvPr>
            <p:ph type="sldImg"/>
          </p:nvPr>
        </p:nvSpPr>
        <p:spPr bwMode="auto">
          <a:xfrm>
            <a:off x="1166813" y="1241425"/>
            <a:ext cx="4464050" cy="3349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xmlns="" id="{584130EB-F59A-489A-BF32-83D1DB054E2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ZA" altLang="en-US"/>
          </a:p>
        </p:txBody>
      </p:sp>
      <p:sp>
        <p:nvSpPr>
          <p:cNvPr id="19460" name="Slide Number Placeholder 3">
            <a:extLst>
              <a:ext uri="{FF2B5EF4-FFF2-40B4-BE49-F238E27FC236}">
                <a16:creationId xmlns:a16="http://schemas.microsoft.com/office/drawing/2014/main" xmlns="" id="{3B246497-C493-4436-AC39-ECB3FDAB942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3206E46-B455-4355-AEC2-5C6A36AA40D9}" type="slidenum">
              <a:rPr kumimoji="0" lang="en-ZA"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44</a:t>
            </a:fld>
            <a:endParaRPr kumimoji="0" lang="en-ZA"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42726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xmlns="" id="{52E18DFB-A1C6-4EB8-B08C-2062C2A9800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xmlns="" id="{5F9C381F-CBFA-4BAF-961C-AFA18FBFF6D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41988" name="Slide Number Placeholder 3">
            <a:extLst>
              <a:ext uri="{FF2B5EF4-FFF2-40B4-BE49-F238E27FC236}">
                <a16:creationId xmlns:a16="http://schemas.microsoft.com/office/drawing/2014/main" xmlns="" id="{295523C8-1F9D-44CE-93BC-2290AA261FF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914400"/>
            <a:fld id="{DC8090C5-FD51-422B-BD3F-B8C6EF1F99E9}" type="slidenum">
              <a:rPr lang="en-US" altLang="en-US" smtClean="0">
                <a:solidFill>
                  <a:srgbClr val="000000"/>
                </a:solidFill>
              </a:rPr>
              <a:pPr defTabSz="914400"/>
              <a:t>45</a:t>
            </a:fld>
            <a:endParaRPr lang="en-US" altLang="en-US">
              <a:solidFill>
                <a:srgbClr val="000000"/>
              </a:solidFill>
            </a:endParaRPr>
          </a:p>
        </p:txBody>
      </p:sp>
    </p:spTree>
    <p:extLst>
      <p:ext uri="{BB962C8B-B14F-4D97-AF65-F5344CB8AC3E}">
        <p14:creationId xmlns:p14="http://schemas.microsoft.com/office/powerpoint/2010/main" val="2373940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xmlns="" id="{C72D5B75-E891-4EA3-B456-CF39B43DD31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xmlns="" id="{55E87BAD-BCBA-439B-B45C-BBB57FD18C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ZA" altLang="en-US"/>
          </a:p>
        </p:txBody>
      </p:sp>
      <p:sp>
        <p:nvSpPr>
          <p:cNvPr id="21508" name="Slide Number Placeholder 3">
            <a:extLst>
              <a:ext uri="{FF2B5EF4-FFF2-40B4-BE49-F238E27FC236}">
                <a16:creationId xmlns:a16="http://schemas.microsoft.com/office/drawing/2014/main" xmlns="" id="{5E14DE63-4B1B-40E2-858F-3DDDE33454E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BE9D061-384A-4A3C-9E3C-1112FE90645E}" type="slidenum">
              <a:rPr kumimoji="0" lang="en-ZA"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ZA"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509" name="Footer Placeholder 4">
            <a:extLst>
              <a:ext uri="{FF2B5EF4-FFF2-40B4-BE49-F238E27FC236}">
                <a16:creationId xmlns:a16="http://schemas.microsoft.com/office/drawing/2014/main" xmlns="" id="{1BF697A0-3F04-4253-B40F-D68BFC510425}"/>
              </a:ext>
            </a:extLst>
          </p:cNvPr>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ZA"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845977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88843" y="1510747"/>
            <a:ext cx="8736496" cy="1745215"/>
          </a:xfrm>
        </p:spPr>
        <p:txBody>
          <a:bodyPr anchor="b">
            <a:normAutofit/>
          </a:bodyPr>
          <a:lstStyle>
            <a:lvl1pPr algn="ctr">
              <a:defRPr sz="4000">
                <a:solidFill>
                  <a:schemeClr val="tx1">
                    <a:lumMod val="85000"/>
                    <a:lumOff val="15000"/>
                  </a:schemeClr>
                </a:solidFill>
                <a:latin typeface="Arial" panose="020B0604020202020204" pitchFamily="34" charset="0"/>
                <a:cs typeface="Arial" panose="020B0604020202020204" pitchFamily="34" charset="0"/>
              </a:defRPr>
            </a:lvl1pPr>
          </a:lstStyle>
          <a:p>
            <a:r>
              <a:rPr lang="en-US" dirty="0"/>
              <a:t>Title of Presentation</a:t>
            </a:r>
          </a:p>
        </p:txBody>
      </p:sp>
      <p:sp>
        <p:nvSpPr>
          <p:cNvPr id="3" name="Subtitle 2"/>
          <p:cNvSpPr>
            <a:spLocks noGrp="1"/>
          </p:cNvSpPr>
          <p:nvPr>
            <p:ph type="subTitle" idx="1" hasCustomPrompt="1"/>
          </p:nvPr>
        </p:nvSpPr>
        <p:spPr>
          <a:xfrm>
            <a:off x="188843" y="3602038"/>
            <a:ext cx="8736496" cy="1655762"/>
          </a:xfrm>
        </p:spPr>
        <p:txBody>
          <a:bodyPr>
            <a:normAutofit/>
          </a:bodyPr>
          <a:lstStyle>
            <a:lvl1pPr marL="0" indent="0" algn="ctr">
              <a:buNone/>
              <a:defRPr sz="2000">
                <a:solidFill>
                  <a:schemeClr val="accent3">
                    <a:lumMod val="75000"/>
                  </a:schemeClr>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 ?</a:t>
            </a:r>
          </a:p>
          <a:p>
            <a:r>
              <a:rPr lang="en-US" dirty="0"/>
              <a:t>12 Slides / 15 Minutes</a:t>
            </a:r>
          </a:p>
          <a:p>
            <a:endParaRPr lang="en-US" dirty="0"/>
          </a:p>
        </p:txBody>
      </p:sp>
      <p:sp>
        <p:nvSpPr>
          <p:cNvPr id="4" name="Date Placeholder 3"/>
          <p:cNvSpPr>
            <a:spLocks noGrp="1"/>
          </p:cNvSpPr>
          <p:nvPr>
            <p:ph type="dt" sz="half" idx="10"/>
          </p:nvPr>
        </p:nvSpPr>
        <p:spPr/>
        <p:txBody>
          <a:bodyPr/>
          <a:lstStyle/>
          <a:p>
            <a:fld id="{21EB3061-29C6-BB4A-B964-7D810856C8E3}" type="datetime1">
              <a:rPr lang="en-ZA" smtClean="0"/>
              <a:t>2021-11-11</a:t>
            </a:fld>
            <a:endParaRPr lang="en-US"/>
          </a:p>
        </p:txBody>
      </p:sp>
      <p:sp>
        <p:nvSpPr>
          <p:cNvPr id="5" name="Footer Placeholder 4"/>
          <p:cNvSpPr>
            <a:spLocks noGrp="1"/>
          </p:cNvSpPr>
          <p:nvPr>
            <p:ph type="ftr" sz="quarter" idx="11"/>
          </p:nvPr>
        </p:nvSpPr>
        <p:spPr>
          <a:xfrm>
            <a:off x="508000" y="6356351"/>
            <a:ext cx="8007350" cy="365125"/>
          </a:xfrm>
        </p:spPr>
        <p:txBody>
          <a:bodyPr/>
          <a:lstStyle/>
          <a:p>
            <a:endParaRPr lang="en-US" dirty="0"/>
          </a:p>
        </p:txBody>
      </p:sp>
    </p:spTree>
    <p:extLst>
      <p:ext uri="{BB962C8B-B14F-4D97-AF65-F5344CB8AC3E}">
        <p14:creationId xmlns:p14="http://schemas.microsoft.com/office/powerpoint/2010/main" val="2913848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8783" y="1130443"/>
            <a:ext cx="8736495" cy="767931"/>
          </a:xfrm>
        </p:spPr>
        <p:txBody>
          <a:bodyPr>
            <a:normAutofit/>
          </a:bodyPr>
          <a:lstStyle>
            <a:lvl1pPr>
              <a:defRPr sz="3600">
                <a:solidFill>
                  <a:schemeClr val="accent3">
                    <a:lumMod val="75000"/>
                  </a:schemeClr>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198783" y="1938133"/>
            <a:ext cx="8736495" cy="3980415"/>
          </a:xfrm>
        </p:spPr>
        <p:txBody>
          <a:bodyPr>
            <a:normAutofit/>
          </a:bodyPr>
          <a:lstStyle>
            <a:lvl1pPr>
              <a:defRPr sz="1800">
                <a:solidFill>
                  <a:schemeClr val="tx1">
                    <a:lumMod val="85000"/>
                    <a:lumOff val="15000"/>
                  </a:schemeClr>
                </a:solidFill>
                <a:latin typeface="Arial" panose="020B0604020202020204" pitchFamily="34" charset="0"/>
                <a:cs typeface="Arial" panose="020B0604020202020204" pitchFamily="34" charset="0"/>
              </a:defRPr>
            </a:lvl1pPr>
            <a:lvl2pPr>
              <a:defRPr sz="1800">
                <a:solidFill>
                  <a:schemeClr val="tx1">
                    <a:lumMod val="85000"/>
                    <a:lumOff val="15000"/>
                  </a:schemeClr>
                </a:solidFill>
                <a:latin typeface="Arial" panose="020B0604020202020204" pitchFamily="34" charset="0"/>
                <a:cs typeface="Arial" panose="020B0604020202020204" pitchFamily="34" charset="0"/>
              </a:defRPr>
            </a:lvl2pPr>
            <a:lvl3pPr>
              <a:defRPr sz="1800">
                <a:solidFill>
                  <a:schemeClr val="tx1">
                    <a:lumMod val="85000"/>
                    <a:lumOff val="15000"/>
                  </a:schemeClr>
                </a:solidFill>
                <a:latin typeface="Arial" panose="020B0604020202020204" pitchFamily="34" charset="0"/>
                <a:cs typeface="Arial" panose="020B0604020202020204" pitchFamily="34" charset="0"/>
              </a:defRPr>
            </a:lvl3pPr>
            <a:lvl4pPr>
              <a:defRPr sz="1800">
                <a:solidFill>
                  <a:schemeClr val="tx1">
                    <a:lumMod val="85000"/>
                    <a:lumOff val="15000"/>
                  </a:schemeClr>
                </a:solidFill>
                <a:latin typeface="Arial" panose="020B0604020202020204" pitchFamily="34" charset="0"/>
                <a:cs typeface="Arial" panose="020B0604020202020204" pitchFamily="34" charset="0"/>
              </a:defRPr>
            </a:lvl4pPr>
            <a:lvl5pPr>
              <a:defRPr sz="1800">
                <a:solidFill>
                  <a:schemeClr val="tx1">
                    <a:lumMod val="85000"/>
                    <a:lumOff val="15000"/>
                  </a:schemeClr>
                </a:solidFill>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045D42A-3D97-F84A-8E06-A27203368AC0}" type="datetime1">
              <a:rPr lang="en-ZA" smtClean="0"/>
              <a:t>2021-11-11</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854661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normAutofit/>
          </a:bodyPr>
          <a:lstStyle>
            <a:lvl1pPr>
              <a:defRPr sz="4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00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D2FD8B31-F128-334F-A101-320A44075F00}" type="datetime1">
              <a:rPr lang="en-ZA" smtClean="0"/>
              <a:t>2021-11-11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2292581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552B62-9160-6740-9F27-A55ECFCF8204}" type="datetime1">
              <a:rPr lang="en-ZA" smtClean="0"/>
              <a:t>2021-11-11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2322362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086C4D-5CC8-064B-BBA1-53E7E99C0789}" type="datetime1">
              <a:rPr lang="en-ZA" smtClean="0"/>
              <a:t>2021-11-11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427654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73F764-9F21-0248-826B-7BC54374469E}" type="datetime1">
              <a:rPr lang="en-ZA" smtClean="0"/>
              <a:t>2021-11-11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1099658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D0A6D6-632D-D940-89BD-0BCE4E412B79}" type="datetime1">
              <a:rPr lang="en-ZA" smtClean="0"/>
              <a:t>2021-11-11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3679336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5A475-1154-7E4F-A876-D8C8B197CFC6}" type="datetime1">
              <a:rPr lang="en-ZA" smtClean="0"/>
              <a:t>2021-11-11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3323644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E14627-1568-E24A-9B1E-ABE6A78624B3}" type="datetime1">
              <a:rPr lang="en-ZA" smtClean="0"/>
              <a:t>2021-11-11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2769211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2DE9A3-549A-B14B-9F1A-EC8D58BC43F3}" type="datetime1">
              <a:rPr lang="en-ZA" smtClean="0"/>
              <a:t>2021-11-11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889129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659C1-7EF5-3E4D-AE25-DCB54E8C6E85}" type="datetime1">
              <a:rPr lang="en-ZA" smtClean="0"/>
              <a:t>2021-11-11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C1DCC638-5E97-9840-A81E-0033E810AA6D}" type="slidenum">
              <a:rPr lang="en-US" smtClean="0"/>
              <a:t>‹#›</a:t>
            </a:fld>
            <a:endParaRPr lang="en-US"/>
          </a:p>
        </p:txBody>
      </p:sp>
    </p:spTree>
    <p:extLst>
      <p:ext uri="{BB962C8B-B14F-4D97-AF65-F5344CB8AC3E}">
        <p14:creationId xmlns:p14="http://schemas.microsoft.com/office/powerpoint/2010/main" val="4275737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ZA" dirty="0"/>
          </a:p>
        </p:txBody>
      </p:sp>
    </p:spTree>
    <p:extLst>
      <p:ext uri="{BB962C8B-B14F-4D97-AF65-F5344CB8AC3E}">
        <p14:creationId xmlns:p14="http://schemas.microsoft.com/office/powerpoint/2010/main" val="3537464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8843" y="1140382"/>
            <a:ext cx="8756374" cy="77946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843" y="1934954"/>
            <a:ext cx="8756374"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8ED338-B5BC-944D-AE01-27C6CB0C7496}" type="datetime1">
              <a:rPr lang="en-ZA" smtClean="0"/>
              <a:t>2021-11-11</a:t>
            </a:fld>
            <a:endParaRPr lang="en-US"/>
          </a:p>
        </p:txBody>
      </p:sp>
      <p:sp>
        <p:nvSpPr>
          <p:cNvPr id="5" name="Footer Placeholder 4"/>
          <p:cNvSpPr>
            <a:spLocks noGrp="1"/>
          </p:cNvSpPr>
          <p:nvPr>
            <p:ph type="ftr" sz="quarter" idx="3"/>
          </p:nvPr>
        </p:nvSpPr>
        <p:spPr>
          <a:xfrm>
            <a:off x="188843" y="6356351"/>
            <a:ext cx="815853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8" name="TextBox 7">
            <a:extLst>
              <a:ext uri="{FF2B5EF4-FFF2-40B4-BE49-F238E27FC236}">
                <a16:creationId xmlns:a16="http://schemas.microsoft.com/office/drawing/2014/main" xmlns="" id="{6FADCAF3-A8B8-A14A-A899-160165FC4866}"/>
              </a:ext>
            </a:extLst>
          </p:cNvPr>
          <p:cNvSpPr txBox="1"/>
          <p:nvPr userDrawn="1"/>
        </p:nvSpPr>
        <p:spPr>
          <a:xfrm>
            <a:off x="8448259" y="6415985"/>
            <a:ext cx="586409" cy="307777"/>
          </a:xfrm>
          <a:prstGeom prst="rect">
            <a:avLst/>
          </a:prstGeom>
          <a:noFill/>
        </p:spPr>
        <p:txBody>
          <a:bodyPr wrap="square" rtlCol="0">
            <a:spAutoFit/>
          </a:bodyPr>
          <a:lstStyle/>
          <a:p>
            <a:pPr algn="r"/>
            <a:fld id="{5FE88379-CB5E-BF4C-80A9-48B489FDABFC}" type="slidenum">
              <a:rPr lang="en-US" sz="1400" smtClean="0">
                <a:solidFill>
                  <a:srgbClr val="00B050"/>
                </a:solidFill>
              </a:rPr>
              <a:t>‹#›</a:t>
            </a:fld>
            <a:endParaRPr lang="en-US" sz="1400" dirty="0">
              <a:solidFill>
                <a:srgbClr val="00B050"/>
              </a:solidFill>
            </a:endParaRPr>
          </a:p>
        </p:txBody>
      </p:sp>
      <p:pic>
        <p:nvPicPr>
          <p:cNvPr id="11" name="Picture 10">
            <a:extLst>
              <a:ext uri="{FF2B5EF4-FFF2-40B4-BE49-F238E27FC236}">
                <a16:creationId xmlns:a16="http://schemas.microsoft.com/office/drawing/2014/main" xmlns="" id="{A82FBD70-3E29-704B-BE7B-319BDCBBFF63}"/>
              </a:ext>
            </a:extLst>
          </p:cNvPr>
          <p:cNvPicPr>
            <a:picLocks noChangeAspect="1"/>
          </p:cNvPicPr>
          <p:nvPr userDrawn="1"/>
        </p:nvPicPr>
        <p:blipFill>
          <a:blip r:embed="rId15">
            <a:alphaModFix amt="29000"/>
          </a:blip>
          <a:stretch>
            <a:fillRect/>
          </a:stretch>
        </p:blipFill>
        <p:spPr>
          <a:xfrm>
            <a:off x="2686050" y="2182111"/>
            <a:ext cx="3614480" cy="3535507"/>
          </a:xfrm>
          <a:prstGeom prst="rect">
            <a:avLst/>
          </a:prstGeom>
          <a:noFill/>
          <a:effectLst>
            <a:reflection stA="32771" endPos="37000" dist="50800" dir="5400000" sy="-100000" algn="bl" rotWithShape="0"/>
          </a:effectLst>
        </p:spPr>
      </p:pic>
      <p:pic>
        <p:nvPicPr>
          <p:cNvPr id="7" name="Picture 6">
            <a:extLst>
              <a:ext uri="{FF2B5EF4-FFF2-40B4-BE49-F238E27FC236}">
                <a16:creationId xmlns:a16="http://schemas.microsoft.com/office/drawing/2014/main" xmlns="" id="{09CB695F-6582-6C43-BE9F-5AE66A7D7285}"/>
              </a:ext>
            </a:extLst>
          </p:cNvPr>
          <p:cNvPicPr>
            <a:picLocks noChangeAspect="1"/>
          </p:cNvPicPr>
          <p:nvPr userDrawn="1"/>
        </p:nvPicPr>
        <p:blipFill>
          <a:blip r:embed="rId16"/>
          <a:stretch>
            <a:fillRect/>
          </a:stretch>
        </p:blipFill>
        <p:spPr>
          <a:xfrm>
            <a:off x="0" y="6111662"/>
            <a:ext cx="8515350" cy="761448"/>
          </a:xfrm>
          <a:prstGeom prst="rect">
            <a:avLst/>
          </a:prstGeom>
        </p:spPr>
      </p:pic>
    </p:spTree>
    <p:extLst>
      <p:ext uri="{BB962C8B-B14F-4D97-AF65-F5344CB8AC3E}">
        <p14:creationId xmlns:p14="http://schemas.microsoft.com/office/powerpoint/2010/main" val="20585161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lvl1pPr algn="l" defTabSz="914400" rtl="0" eaLnBrk="1" latinLnBrk="0" hangingPunct="1">
        <a:lnSpc>
          <a:spcPct val="90000"/>
        </a:lnSpc>
        <a:spcBef>
          <a:spcPct val="0"/>
        </a:spcBef>
        <a:buNone/>
        <a:defRPr sz="3600" kern="1200">
          <a:solidFill>
            <a:schemeClr val="accent3">
              <a:lumMod val="75000"/>
            </a:schemeClr>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labour.gov.za/"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jp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16.jpg"/><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6.jp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hyperlink" Target="http://superuser.com/questions/382640/why-are-the-numbers-on-keyboard-numpads-are-not-arranged-like-atm-or-phone-keypa" TargetMode="External"/></Relationships>
</file>

<file path=ppt/slides/_rels/slide5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5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72000" y="1537401"/>
            <a:ext cx="4441371" cy="3046988"/>
          </a:xfrm>
          <a:prstGeom prst="rect">
            <a:avLst/>
          </a:prstGeom>
          <a:noFill/>
        </p:spPr>
        <p:txBody>
          <a:bodyPr wrap="square" rtlCol="0">
            <a:spAutoFit/>
          </a:bodyPr>
          <a:lstStyle/>
          <a:p>
            <a:pPr algn="ctr"/>
            <a:r>
              <a:rPr lang="en-US" sz="3200" dirty="0">
                <a:solidFill>
                  <a:schemeClr val="bg1"/>
                </a:solidFill>
              </a:rPr>
              <a:t>Constructive Dialogue Session </a:t>
            </a:r>
          </a:p>
          <a:p>
            <a:pPr algn="ctr"/>
            <a:r>
              <a:rPr lang="en-US" sz="3200" dirty="0">
                <a:solidFill>
                  <a:schemeClr val="bg1"/>
                </a:solidFill>
              </a:rPr>
              <a:t>with</a:t>
            </a:r>
          </a:p>
          <a:p>
            <a:pPr algn="ctr"/>
            <a:r>
              <a:rPr lang="en-US" sz="3200" dirty="0">
                <a:solidFill>
                  <a:schemeClr val="bg1"/>
                </a:solidFill>
              </a:rPr>
              <a:t>CEDAW COMMITTEE</a:t>
            </a:r>
          </a:p>
          <a:p>
            <a:pPr algn="ctr"/>
            <a:endParaRPr lang="en-US" sz="3200" dirty="0">
              <a:solidFill>
                <a:schemeClr val="bg1"/>
              </a:solidFill>
            </a:endParaRPr>
          </a:p>
          <a:p>
            <a:pPr algn="ctr"/>
            <a:r>
              <a:rPr lang="en-US" sz="3200" dirty="0">
                <a:solidFill>
                  <a:schemeClr val="bg1"/>
                </a:solidFill>
              </a:rPr>
              <a:t>5 NOVEMBER 2021</a:t>
            </a:r>
          </a:p>
        </p:txBody>
      </p:sp>
    </p:spTree>
    <p:extLst>
      <p:ext uri="{BB962C8B-B14F-4D97-AF65-F5344CB8AC3E}">
        <p14:creationId xmlns:p14="http://schemas.microsoft.com/office/powerpoint/2010/main" val="2266779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830997"/>
          </a:xfrm>
          <a:prstGeom prst="rect">
            <a:avLst/>
          </a:prstGeom>
          <a:noFill/>
        </p:spPr>
        <p:txBody>
          <a:bodyPr wrap="square" rtlCol="0">
            <a:spAutoFit/>
          </a:bodyPr>
          <a:lstStyle/>
          <a:p>
            <a:pPr algn="ctr"/>
            <a:r>
              <a:rPr lang="en-ZA" sz="2400" dirty="0">
                <a:solidFill>
                  <a:schemeClr val="bg1"/>
                </a:solidFill>
                <a:latin typeface="Arial" panose="020B0604020202020204" pitchFamily="34" charset="0"/>
                <a:cs typeface="Arial" panose="020B0604020202020204" pitchFamily="34" charset="0"/>
              </a:rPr>
              <a:t>Disaster risk reduction, climate change and women </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524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136">
            <a:extLst>
              <a:ext uri="{FF2B5EF4-FFF2-40B4-BE49-F238E27FC236}">
                <a16:creationId xmlns:a16="http://schemas.microsoft.com/office/drawing/2014/main" xmlns="" id="{9D3A9E89-033E-4C4A-8C41-416DABFFD3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55" name="Rectangle 138">
            <a:extLst>
              <a:ext uri="{FF2B5EF4-FFF2-40B4-BE49-F238E27FC236}">
                <a16:creationId xmlns:a16="http://schemas.microsoft.com/office/drawing/2014/main" xmlns="" id="{86293361-111E-427D-8E5B-256944AC839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9144000" cy="27535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192951" y="-283615"/>
            <a:ext cx="4685246" cy="2074708"/>
          </a:xfrm>
        </p:spPr>
        <p:txBody>
          <a:bodyPr anchor="b">
            <a:noAutofit/>
          </a:bodyPr>
          <a:lstStyle/>
          <a:p>
            <a:pPr>
              <a:lnSpc>
                <a:spcPct val="90000"/>
              </a:lnSpc>
            </a:pPr>
            <a:r>
              <a:rPr lang="en-ZA" sz="2500" b="1" dirty="0">
                <a:solidFill>
                  <a:srgbClr val="273755"/>
                </a:solidFill>
                <a:latin typeface="Open Sans"/>
              </a:rPr>
              <a:t/>
            </a:r>
            <a:br>
              <a:rPr lang="en-ZA" sz="2500" b="1" dirty="0">
                <a:solidFill>
                  <a:srgbClr val="273755"/>
                </a:solidFill>
                <a:latin typeface="Open Sans"/>
              </a:rPr>
            </a:br>
            <a:r>
              <a:rPr lang="en-ZA" sz="2500" b="1" dirty="0">
                <a:solidFill>
                  <a:srgbClr val="273755"/>
                </a:solidFill>
                <a:latin typeface="Open Sans"/>
              </a:rPr>
              <a:t>Presentation Outline </a:t>
            </a:r>
          </a:p>
        </p:txBody>
      </p:sp>
      <p:grpSp>
        <p:nvGrpSpPr>
          <p:cNvPr id="2056" name="Group 140">
            <a:extLst>
              <a:ext uri="{FF2B5EF4-FFF2-40B4-BE49-F238E27FC236}">
                <a16:creationId xmlns:a16="http://schemas.microsoft.com/office/drawing/2014/main" xmlns="" id="{8BBC9DF1-2774-4E06-A984-F9553C5DD91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45766" y="73152"/>
            <a:ext cx="884223" cy="232963"/>
            <a:chOff x="5310171" y="73152"/>
            <a:chExt cx="1178966" cy="232963"/>
          </a:xfrm>
        </p:grpSpPr>
        <p:sp>
          <p:nvSpPr>
            <p:cNvPr id="142" name="Rectangle 64">
              <a:extLst>
                <a:ext uri="{FF2B5EF4-FFF2-40B4-BE49-F238E27FC236}">
                  <a16:creationId xmlns:a16="http://schemas.microsoft.com/office/drawing/2014/main" xmlns="" id="{E28CE367-143B-4F10-B001-A671B628B4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80999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57" name="Rectangle 66">
              <a:extLst>
                <a:ext uri="{FF2B5EF4-FFF2-40B4-BE49-F238E27FC236}">
                  <a16:creationId xmlns:a16="http://schemas.microsoft.com/office/drawing/2014/main" xmlns="" id="{F14E567F-12B6-40CB-BD87-FCAE08883F0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80999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4" name="Rectangle 64">
              <a:extLst>
                <a:ext uri="{FF2B5EF4-FFF2-40B4-BE49-F238E27FC236}">
                  <a16:creationId xmlns:a16="http://schemas.microsoft.com/office/drawing/2014/main" xmlns="" id="{F22F0198-DA06-4315-B6D2-534C96E6BD0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68503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5" name="Rectangle 66">
              <a:extLst>
                <a:ext uri="{FF2B5EF4-FFF2-40B4-BE49-F238E27FC236}">
                  <a16:creationId xmlns:a16="http://schemas.microsoft.com/office/drawing/2014/main" xmlns="" id="{8FF1CA9E-982A-4C38-B6EC-B7B8612514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68503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6" name="Rectangle 64">
              <a:extLst>
                <a:ext uri="{FF2B5EF4-FFF2-40B4-BE49-F238E27FC236}">
                  <a16:creationId xmlns:a16="http://schemas.microsoft.com/office/drawing/2014/main" xmlns="" id="{9F007F6F-D67B-49E9-A131-A94C5427F93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56008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7" name="Rectangle 66">
              <a:extLst>
                <a:ext uri="{FF2B5EF4-FFF2-40B4-BE49-F238E27FC236}">
                  <a16:creationId xmlns:a16="http://schemas.microsoft.com/office/drawing/2014/main" xmlns="" id="{EDED1658-5E2E-450B-B2A6-66A31CF89C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56008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8" name="Rectangle 64">
              <a:extLst>
                <a:ext uri="{FF2B5EF4-FFF2-40B4-BE49-F238E27FC236}">
                  <a16:creationId xmlns:a16="http://schemas.microsoft.com/office/drawing/2014/main" xmlns="" id="{0FDF1602-16AD-46A3-98B1-F343C4FC2B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43512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9" name="Rectangle 66">
              <a:extLst>
                <a:ext uri="{FF2B5EF4-FFF2-40B4-BE49-F238E27FC236}">
                  <a16:creationId xmlns:a16="http://schemas.microsoft.com/office/drawing/2014/main" xmlns="" id="{AE3A556E-593A-49F8-B416-D89DF2BE401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43512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0" name="Rectangle 64">
              <a:extLst>
                <a:ext uri="{FF2B5EF4-FFF2-40B4-BE49-F238E27FC236}">
                  <a16:creationId xmlns:a16="http://schemas.microsoft.com/office/drawing/2014/main" xmlns="" id="{9279E803-13C8-47BF-BBFA-0B1CB10837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31017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1" name="Rectangle 66">
              <a:extLst>
                <a:ext uri="{FF2B5EF4-FFF2-40B4-BE49-F238E27FC236}">
                  <a16:creationId xmlns:a16="http://schemas.microsoft.com/office/drawing/2014/main" xmlns="" id="{5A43F7AF-655B-4910-906D-CCD49696F0D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31017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2" name="Rectangle 64">
              <a:extLst>
                <a:ext uri="{FF2B5EF4-FFF2-40B4-BE49-F238E27FC236}">
                  <a16:creationId xmlns:a16="http://schemas.microsoft.com/office/drawing/2014/main" xmlns="" id="{75693EE8-973A-4B39-941F-4772DDBF85E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43476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3" name="Rectangle 66">
              <a:extLst>
                <a:ext uri="{FF2B5EF4-FFF2-40B4-BE49-F238E27FC236}">
                  <a16:creationId xmlns:a16="http://schemas.microsoft.com/office/drawing/2014/main" xmlns="" id="{F5011EC1-689A-4422-BA1F-85B6F85AAC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43476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4" name="Rectangle 64">
              <a:extLst>
                <a:ext uri="{FF2B5EF4-FFF2-40B4-BE49-F238E27FC236}">
                  <a16:creationId xmlns:a16="http://schemas.microsoft.com/office/drawing/2014/main" xmlns="" id="{FE234366-7E77-4F5A-9D6D-57A1A207164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30981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5" name="Rectangle 66">
              <a:extLst>
                <a:ext uri="{FF2B5EF4-FFF2-40B4-BE49-F238E27FC236}">
                  <a16:creationId xmlns:a16="http://schemas.microsoft.com/office/drawing/2014/main" xmlns="" id="{1667DAC3-F6A7-49D3-95A6-B6E1E724AC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30981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6" name="Rectangle 64">
              <a:extLst>
                <a:ext uri="{FF2B5EF4-FFF2-40B4-BE49-F238E27FC236}">
                  <a16:creationId xmlns:a16="http://schemas.microsoft.com/office/drawing/2014/main" xmlns="" id="{67692D9C-5348-4521-9293-173C206A6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18485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7" name="Rectangle 66">
              <a:extLst>
                <a:ext uri="{FF2B5EF4-FFF2-40B4-BE49-F238E27FC236}">
                  <a16:creationId xmlns:a16="http://schemas.microsoft.com/office/drawing/2014/main" xmlns="" id="{7652AC2B-C5B1-4844-A017-393B78BC2C6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18485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8" name="Rectangle 64">
              <a:extLst>
                <a:ext uri="{FF2B5EF4-FFF2-40B4-BE49-F238E27FC236}">
                  <a16:creationId xmlns:a16="http://schemas.microsoft.com/office/drawing/2014/main" xmlns="" id="{269519EB-C91A-4126-BE29-0482671A37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5990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9" name="Rectangle 66">
              <a:extLst>
                <a:ext uri="{FF2B5EF4-FFF2-40B4-BE49-F238E27FC236}">
                  <a16:creationId xmlns:a16="http://schemas.microsoft.com/office/drawing/2014/main" xmlns="" id="{12B73A50-415B-4E3A-9795-341D64391D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5990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0" name="Rectangle 64">
              <a:extLst>
                <a:ext uri="{FF2B5EF4-FFF2-40B4-BE49-F238E27FC236}">
                  <a16:creationId xmlns:a16="http://schemas.microsoft.com/office/drawing/2014/main" xmlns="" id="{324196B6-1367-401E-A50F-330683C60D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93494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1" name="Rectangle 66">
              <a:extLst>
                <a:ext uri="{FF2B5EF4-FFF2-40B4-BE49-F238E27FC236}">
                  <a16:creationId xmlns:a16="http://schemas.microsoft.com/office/drawing/2014/main" xmlns="" id="{48B33F8E-060B-442D-8E97-EFFC684C87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93494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11" name="Picture 2" descr="https://www.newsday.co.zw/wp-content/uploads/2014/07/women.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206192" y="1976747"/>
            <a:ext cx="1543050" cy="7715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ee the source image"/>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800320" y="1880305"/>
            <a:ext cx="1543050" cy="86796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alpac.ca/application/files/9514/1874/7444/abmi.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394448" y="1717772"/>
            <a:ext cx="1543050" cy="103384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45769" y="3099816"/>
            <a:ext cx="3086100" cy="3044952"/>
          </a:xfrm>
        </p:spPr>
        <p:txBody>
          <a:bodyPr anchor="ctr">
            <a:normAutofit/>
          </a:bodyPr>
          <a:lstStyle/>
          <a:p>
            <a:pPr marL="0" indent="0">
              <a:buNone/>
            </a:pPr>
            <a:r>
              <a:rPr lang="en-ZA" sz="1600" dirty="0"/>
              <a:t> </a:t>
            </a:r>
          </a:p>
          <a:p>
            <a:pPr marL="0" indent="0">
              <a:buNone/>
            </a:pPr>
            <a:r>
              <a:rPr lang="en-ZA" sz="2400" b="1" dirty="0"/>
              <a:t> </a:t>
            </a:r>
          </a:p>
          <a:p>
            <a:pPr marL="0" indent="0">
              <a:buNone/>
            </a:pPr>
            <a:endParaRPr lang="en-ZA" sz="1600" b="1" dirty="0"/>
          </a:p>
          <a:p>
            <a:pPr marL="0" indent="0">
              <a:buNone/>
            </a:pPr>
            <a:endParaRPr lang="en-ZA" sz="1600" b="1" dirty="0"/>
          </a:p>
          <a:p>
            <a:pPr marL="0" indent="0">
              <a:buNone/>
            </a:pPr>
            <a:endParaRPr lang="en-ZA" sz="1600" b="1" dirty="0"/>
          </a:p>
          <a:p>
            <a:pPr marL="0" indent="0">
              <a:buNone/>
            </a:pPr>
            <a:endParaRPr lang="en-ZA" sz="1600" b="1" dirty="0"/>
          </a:p>
          <a:p>
            <a:pPr marL="0" indent="0">
              <a:buNone/>
            </a:pPr>
            <a:r>
              <a:rPr lang="en-ZA" sz="1600" dirty="0"/>
              <a:t>       </a:t>
            </a:r>
          </a:p>
          <a:p>
            <a:pPr marL="0" indent="0">
              <a:buNone/>
            </a:pPr>
            <a:endParaRPr lang="en-ZA" sz="1600" dirty="0"/>
          </a:p>
        </p:txBody>
      </p:sp>
      <p:sp>
        <p:nvSpPr>
          <p:cNvPr id="163" name="Rectangle 162">
            <a:extLst>
              <a:ext uri="{FF2B5EF4-FFF2-40B4-BE49-F238E27FC236}">
                <a16:creationId xmlns:a16="http://schemas.microsoft.com/office/drawing/2014/main" xmlns="" id="{78907291-9D6D-4740-81DB-441477BCA2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6" name="Table 11">
            <a:extLst>
              <a:ext uri="{FF2B5EF4-FFF2-40B4-BE49-F238E27FC236}">
                <a16:creationId xmlns:a16="http://schemas.microsoft.com/office/drawing/2014/main" xmlns="" id="{156931B5-37B1-402F-BB06-DB2F59A933F6}"/>
              </a:ext>
            </a:extLst>
          </p:cNvPr>
          <p:cNvGraphicFramePr>
            <a:graphicFrameLocks noGrp="1"/>
          </p:cNvGraphicFramePr>
          <p:nvPr>
            <p:extLst>
              <p:ext uri="{D42A27DB-BD31-4B8C-83A1-F6EECF244321}">
                <p14:modId xmlns:p14="http://schemas.microsoft.com/office/powerpoint/2010/main" val="3859861992"/>
              </p:ext>
            </p:extLst>
          </p:nvPr>
        </p:nvGraphicFramePr>
        <p:xfrm>
          <a:off x="192951" y="2933924"/>
          <a:ext cx="6000877" cy="3414219"/>
        </p:xfrm>
        <a:graphic>
          <a:graphicData uri="http://schemas.openxmlformats.org/drawingml/2006/table">
            <a:tbl>
              <a:tblPr firstRow="1" bandRow="1">
                <a:tableStyleId>{F5AB1C69-6EDB-4FF4-983F-18BD219EF322}</a:tableStyleId>
              </a:tblPr>
              <a:tblGrid>
                <a:gridCol w="6000877">
                  <a:extLst>
                    <a:ext uri="{9D8B030D-6E8A-4147-A177-3AD203B41FA5}">
                      <a16:colId xmlns:a16="http://schemas.microsoft.com/office/drawing/2014/main" xmlns="" val="2908417965"/>
                    </a:ext>
                  </a:extLst>
                </a:gridCol>
              </a:tblGrid>
              <a:tr h="459946">
                <a:tc>
                  <a:txBody>
                    <a:bodyPr/>
                    <a:lstStyle/>
                    <a:p>
                      <a:r>
                        <a:rPr lang="en-ZA" sz="1800" dirty="0">
                          <a:solidFill>
                            <a:schemeClr val="tx1"/>
                          </a:solidFill>
                        </a:rPr>
                        <a:t>1. Disaster</a:t>
                      </a:r>
                      <a:r>
                        <a:rPr lang="en-ZA" sz="1800" baseline="0" dirty="0">
                          <a:solidFill>
                            <a:schemeClr val="tx1"/>
                          </a:solidFill>
                        </a:rPr>
                        <a:t> risk reduction and women</a:t>
                      </a:r>
                      <a:endParaRPr lang="en-ZA" sz="18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xmlns="" val="2690823914"/>
                  </a:ext>
                </a:extLst>
              </a:tr>
              <a:tr h="534116">
                <a:tc>
                  <a:txBody>
                    <a:bodyPr/>
                    <a:lstStyle/>
                    <a:p>
                      <a:pPr marL="0" algn="l" defTabSz="457200" rtl="0" eaLnBrk="1" latinLnBrk="0" hangingPunct="1"/>
                      <a:r>
                        <a:rPr lang="en-ZA" sz="1800" b="1" kern="1200" dirty="0">
                          <a:solidFill>
                            <a:schemeClr val="tx1"/>
                          </a:solidFill>
                          <a:latin typeface="+mn-lt"/>
                          <a:ea typeface="+mn-ea"/>
                          <a:cs typeface="+mn-cs"/>
                        </a:rPr>
                        <a:t>2. Climate Change and women</a:t>
                      </a:r>
                    </a:p>
                  </a:txBody>
                  <a:tcPr/>
                </a:tc>
                <a:extLst>
                  <a:ext uri="{0D108BD9-81ED-4DB2-BD59-A6C34878D82A}">
                    <a16:rowId xmlns:a16="http://schemas.microsoft.com/office/drawing/2014/main" xmlns="" val="3792559479"/>
                  </a:ext>
                </a:extLst>
              </a:tr>
              <a:tr h="516886">
                <a:tc>
                  <a:txBody>
                    <a:bodyPr/>
                    <a:lstStyle/>
                    <a:p>
                      <a:pPr marL="0" algn="l" defTabSz="457200" rtl="0" eaLnBrk="1" latinLnBrk="0" hangingPunct="1"/>
                      <a:r>
                        <a:rPr lang="en-ZA" sz="1800" b="1" kern="1200" dirty="0">
                          <a:solidFill>
                            <a:schemeClr val="tx1"/>
                          </a:solidFill>
                          <a:latin typeface="+mn-lt"/>
                          <a:ea typeface="+mn-ea"/>
                          <a:cs typeface="+mn-cs"/>
                        </a:rPr>
                        <a:t>3. Measures: Working for Water and women opportunities</a:t>
                      </a:r>
                    </a:p>
                  </a:txBody>
                  <a:tcPr/>
                </a:tc>
                <a:extLst>
                  <a:ext uri="{0D108BD9-81ED-4DB2-BD59-A6C34878D82A}">
                    <a16:rowId xmlns:a16="http://schemas.microsoft.com/office/drawing/2014/main" xmlns="" val="1192994488"/>
                  </a:ext>
                </a:extLst>
              </a:tr>
              <a:tr h="560761">
                <a:tc>
                  <a:txBody>
                    <a:bodyPr/>
                    <a:lstStyle/>
                    <a:p>
                      <a:pPr marL="0" indent="0" algn="l" defTabSz="457200" rtl="0" eaLnBrk="1" latinLnBrk="0" hangingPunct="1">
                        <a:buFont typeface="Arial" panose="020B0604020202020204" pitchFamily="34" charset="0"/>
                        <a:buNone/>
                      </a:pPr>
                      <a:r>
                        <a:rPr lang="en-ZA" sz="1800" b="1" kern="1200" dirty="0">
                          <a:solidFill>
                            <a:schemeClr val="tx1"/>
                          </a:solidFill>
                          <a:latin typeface="+mn-lt"/>
                          <a:ea typeface="+mn-ea"/>
                          <a:cs typeface="+mn-cs"/>
                        </a:rPr>
                        <a:t>4. </a:t>
                      </a:r>
                      <a:r>
                        <a:rPr kumimoji="0" lang="en-ZA" sz="1800" b="1" i="0" u="none" strike="noStrike" kern="1200" cap="none" spc="0" normalizeH="0" baseline="0" noProof="0" dirty="0">
                          <a:ln>
                            <a:noFill/>
                          </a:ln>
                          <a:solidFill>
                            <a:prstClr val="black"/>
                          </a:solidFill>
                          <a:effectLst/>
                          <a:uLnTx/>
                          <a:uFillTx/>
                          <a:latin typeface="+mn-lt"/>
                          <a:ea typeface="+mn-ea"/>
                          <a:cs typeface="+mn-cs"/>
                        </a:rPr>
                        <a:t>Measures: Working for Wetlands and women opportunities</a:t>
                      </a:r>
                      <a:endParaRPr lang="en-ZA" sz="1800" b="1" kern="1200" dirty="0">
                        <a:solidFill>
                          <a:schemeClr val="tx1"/>
                        </a:solidFill>
                        <a:latin typeface="+mn-lt"/>
                        <a:ea typeface="+mn-ea"/>
                        <a:cs typeface="+mn-cs"/>
                      </a:endParaRPr>
                    </a:p>
                  </a:txBody>
                  <a:tcPr/>
                </a:tc>
                <a:extLst>
                  <a:ext uri="{0D108BD9-81ED-4DB2-BD59-A6C34878D82A}">
                    <a16:rowId xmlns:a16="http://schemas.microsoft.com/office/drawing/2014/main" xmlns="" val="1994579811"/>
                  </a:ext>
                </a:extLst>
              </a:tr>
              <a:tr h="433633">
                <a:tc>
                  <a:txBody>
                    <a:bodyPr/>
                    <a:lstStyle/>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ZA" sz="1800" b="1" kern="1200" dirty="0">
                          <a:solidFill>
                            <a:schemeClr val="tx1"/>
                          </a:solidFill>
                          <a:latin typeface="+mn-lt"/>
                          <a:ea typeface="+mn-ea"/>
                          <a:cs typeface="+mn-cs"/>
                        </a:rPr>
                        <a:t>5. </a:t>
                      </a:r>
                      <a:r>
                        <a:rPr kumimoji="0" lang="en-ZA" sz="1800" b="1" i="0" u="none" strike="noStrike" kern="1200" cap="none" spc="0" normalizeH="0" baseline="0" noProof="0" dirty="0">
                          <a:ln>
                            <a:noFill/>
                          </a:ln>
                          <a:solidFill>
                            <a:prstClr val="black"/>
                          </a:solidFill>
                          <a:effectLst/>
                          <a:uLnTx/>
                          <a:uFillTx/>
                          <a:latin typeface="+mn-lt"/>
                          <a:ea typeface="+mn-ea"/>
                          <a:cs typeface="+mn-cs"/>
                        </a:rPr>
                        <a:t>Measures: Working on Fire and women opportunities</a:t>
                      </a:r>
                      <a:endParaRPr lang="en-ZA" sz="1800" b="1" kern="1200" dirty="0">
                        <a:solidFill>
                          <a:schemeClr val="tx1"/>
                        </a:solidFill>
                        <a:latin typeface="+mn-lt"/>
                        <a:ea typeface="+mn-ea"/>
                        <a:cs typeface="+mn-cs"/>
                      </a:endParaRPr>
                    </a:p>
                  </a:txBody>
                  <a:tcPr/>
                </a:tc>
                <a:extLst>
                  <a:ext uri="{0D108BD9-81ED-4DB2-BD59-A6C34878D82A}">
                    <a16:rowId xmlns:a16="http://schemas.microsoft.com/office/drawing/2014/main" xmlns="" val="152613974"/>
                  </a:ext>
                </a:extLst>
              </a:tr>
              <a:tr h="414779">
                <a:tc>
                  <a:txBody>
                    <a:bodyPr/>
                    <a:lstStyle/>
                    <a:p>
                      <a:pPr marL="0" indent="0" algn="l" defTabSz="457200" rtl="0" eaLnBrk="1" latinLnBrk="0" hangingPunct="1">
                        <a:buFont typeface="Arial" panose="020B0604020202020204" pitchFamily="34" charset="0"/>
                        <a:buNone/>
                      </a:pPr>
                      <a:r>
                        <a:rPr lang="en-ZA" sz="1800" b="1" kern="1200" dirty="0">
                          <a:solidFill>
                            <a:schemeClr val="tx1"/>
                          </a:solidFill>
                          <a:latin typeface="+mn-lt"/>
                          <a:ea typeface="+mn-ea"/>
                          <a:cs typeface="+mn-cs"/>
                        </a:rPr>
                        <a:t>6. </a:t>
                      </a:r>
                      <a:r>
                        <a:rPr lang="en-US" sz="1800" b="1" kern="1200" dirty="0">
                          <a:solidFill>
                            <a:schemeClr val="tx1"/>
                          </a:solidFill>
                          <a:latin typeface="+mn-lt"/>
                          <a:ea typeface="+mn-ea"/>
                          <a:cs typeface="+mn-cs"/>
                        </a:rPr>
                        <a:t>Climate Change Adaptation fund projects in South Africa</a:t>
                      </a:r>
                      <a:endParaRPr lang="en-ZA" sz="1800" b="1" kern="1200" dirty="0">
                        <a:solidFill>
                          <a:schemeClr val="tx1"/>
                        </a:solidFill>
                        <a:latin typeface="+mn-lt"/>
                        <a:ea typeface="+mn-ea"/>
                        <a:cs typeface="+mn-cs"/>
                      </a:endParaRPr>
                    </a:p>
                  </a:txBody>
                  <a:tcPr/>
                </a:tc>
                <a:extLst>
                  <a:ext uri="{0D108BD9-81ED-4DB2-BD59-A6C34878D82A}">
                    <a16:rowId xmlns:a16="http://schemas.microsoft.com/office/drawing/2014/main" xmlns="" val="2581934929"/>
                  </a:ext>
                </a:extLst>
              </a:tr>
              <a:tr h="414779">
                <a:tc>
                  <a:txBody>
                    <a:bodyPr/>
                    <a:lstStyle/>
                    <a:p>
                      <a:pPr marL="0" indent="0" algn="l" defTabSz="457200" rtl="0" eaLnBrk="1" latinLnBrk="0" hangingPunct="1">
                        <a:buFont typeface="Arial" panose="020B0604020202020204" pitchFamily="34" charset="0"/>
                        <a:buNone/>
                      </a:pPr>
                      <a:r>
                        <a:rPr lang="en-US" sz="1900" b="1" kern="1200" dirty="0">
                          <a:solidFill>
                            <a:schemeClr val="tx1"/>
                          </a:solidFill>
                          <a:latin typeface="+mn-lt"/>
                          <a:ea typeface="+mn-ea"/>
                          <a:cs typeface="+mn-cs"/>
                        </a:rPr>
                        <a:t>7. Conclusion</a:t>
                      </a:r>
                      <a:endParaRPr lang="en-ZA" sz="1900" b="1" kern="1200" dirty="0">
                        <a:solidFill>
                          <a:schemeClr val="tx1"/>
                        </a:solidFill>
                        <a:latin typeface="+mn-lt"/>
                        <a:ea typeface="+mn-ea"/>
                        <a:cs typeface="+mn-cs"/>
                      </a:endParaRPr>
                    </a:p>
                  </a:txBody>
                  <a:tcPr/>
                </a:tc>
                <a:extLst>
                  <a:ext uri="{0D108BD9-81ED-4DB2-BD59-A6C34878D82A}">
                    <a16:rowId xmlns:a16="http://schemas.microsoft.com/office/drawing/2014/main" xmlns="" val="122754595"/>
                  </a:ext>
                </a:extLst>
              </a:tr>
            </a:tbl>
          </a:graphicData>
        </a:graphic>
      </p:graphicFrame>
      <p:sp>
        <p:nvSpPr>
          <p:cNvPr id="32" name="GradientOverlay">
            <a:extLst>
              <a:ext uri="{FF2B5EF4-FFF2-40B4-BE49-F238E27FC236}">
                <a16:creationId xmlns:a16="http://schemas.microsoft.com/office/drawing/2014/main" xmlns="" id="{138CCF8B-E88F-4418-B476-5BC8A9F7C0FB}"/>
              </a:ext>
            </a:extLst>
          </p:cNvPr>
          <p:cNvSpPr/>
          <p:nvPr>
            <p:custDataLst>
              <p:tags r:id="rId1"/>
            </p:custDataLst>
          </p:nvPr>
        </p:nvSpPr>
        <p:spPr>
          <a:xfrm>
            <a:off x="0" y="6501384"/>
            <a:ext cx="9144000" cy="38489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3180078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339117"/>
            <a:ext cx="8252460" cy="1619890"/>
          </a:xfrm>
        </p:spPr>
        <p:txBody>
          <a:bodyPr anchor="ctr">
            <a:normAutofit/>
          </a:bodyPr>
          <a:lstStyle/>
          <a:p>
            <a:pPr>
              <a:lnSpc>
                <a:spcPct val="90000"/>
              </a:lnSpc>
            </a:pPr>
            <a:r>
              <a:rPr lang="en-US" sz="3600" b="1" dirty="0">
                <a:solidFill>
                  <a:srgbClr val="273755"/>
                </a:solidFill>
                <a:latin typeface="Open Sans"/>
                <a:ea typeface="Open Sans"/>
                <a:cs typeface="Open Sans"/>
              </a:rPr>
              <a:t>Disaster risk reduction and women</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xmlns="" id="{949C2542-B7F3-48C0-A7B4-E405E83454A0}"/>
              </a:ext>
            </a:extLst>
          </p:cNvPr>
          <p:cNvSpPr>
            <a:spLocks noGrp="1"/>
          </p:cNvSpPr>
          <p:nvPr>
            <p:ph idx="1"/>
          </p:nvPr>
        </p:nvSpPr>
        <p:spPr>
          <a:xfrm>
            <a:off x="445769" y="2544449"/>
            <a:ext cx="8250175" cy="3494314"/>
          </a:xfrm>
        </p:spPr>
        <p:txBody>
          <a:bodyPr anchor="ctr">
            <a:normAutofit lnSpcReduction="10000"/>
          </a:bodyPr>
          <a:lstStyle/>
          <a:p>
            <a:pPr>
              <a:spcBef>
                <a:spcPts val="0"/>
              </a:spcBef>
              <a:buFont typeface="Arial" panose="020B0604020202020204" pitchFamily="34" charset="0"/>
              <a:buChar char="•"/>
              <a:defRPr/>
            </a:pPr>
            <a:r>
              <a:rPr lang="en-US" sz="1600" dirty="0">
                <a:solidFill>
                  <a:prstClr val="black"/>
                </a:solidFill>
                <a:latin typeface="Calibri"/>
              </a:rPr>
              <a:t>Disaster risk reduction is coordinated by the National Disaster Management </a:t>
            </a:r>
            <a:r>
              <a:rPr lang="en-US" sz="1600" dirty="0">
                <a:solidFill>
                  <a:prstClr val="black"/>
                </a:solidFill>
              </a:rPr>
              <a:t>Centre which falls under the Department Of Cooperative Governance and Traditional Affairs</a:t>
            </a:r>
          </a:p>
          <a:p>
            <a:pPr>
              <a:spcBef>
                <a:spcPts val="0"/>
              </a:spcBef>
              <a:buFont typeface="Arial" panose="020B0604020202020204" pitchFamily="34" charset="0"/>
              <a:buChar char="•"/>
              <a:defRPr/>
            </a:pPr>
            <a:endParaRPr lang="en-US" sz="1600" dirty="0">
              <a:solidFill>
                <a:prstClr val="black"/>
              </a:solidFill>
            </a:endParaRPr>
          </a:p>
          <a:p>
            <a:pPr>
              <a:spcBef>
                <a:spcPts val="0"/>
              </a:spcBef>
              <a:buFont typeface="Arial" panose="020B0604020202020204" pitchFamily="34" charset="0"/>
              <a:buChar char="•"/>
              <a:defRPr/>
            </a:pPr>
            <a:r>
              <a:rPr lang="en-US" sz="1600" b="1" dirty="0">
                <a:solidFill>
                  <a:prstClr val="black"/>
                </a:solidFill>
              </a:rPr>
              <a:t>Disaster Management Act, 57 of 2002 was amended in 2015 to include representatives of national umbrella </a:t>
            </a:r>
            <a:r>
              <a:rPr lang="en-US" sz="1600" b="1" dirty="0" err="1">
                <a:solidFill>
                  <a:prstClr val="black"/>
                </a:solidFill>
              </a:rPr>
              <a:t>organisations</a:t>
            </a:r>
            <a:r>
              <a:rPr lang="en-US" sz="1600" b="1" dirty="0">
                <a:solidFill>
                  <a:prstClr val="black"/>
                </a:solidFill>
              </a:rPr>
              <a:t> for women, children, the elderly and people with disabilities</a:t>
            </a:r>
            <a:r>
              <a:rPr lang="en-US" sz="1600" dirty="0">
                <a:solidFill>
                  <a:prstClr val="black"/>
                </a:solidFill>
              </a:rPr>
              <a:t> in the National Disaster Management Advisory Forum</a:t>
            </a:r>
          </a:p>
          <a:p>
            <a:pPr>
              <a:spcBef>
                <a:spcPts val="0"/>
              </a:spcBef>
              <a:buFont typeface="Arial" panose="020B0604020202020204" pitchFamily="34" charset="0"/>
              <a:buChar char="•"/>
              <a:defRPr/>
            </a:pPr>
            <a:endParaRPr lang="en-US" sz="1600" dirty="0">
              <a:solidFill>
                <a:prstClr val="black"/>
              </a:solidFill>
            </a:endParaRPr>
          </a:p>
          <a:p>
            <a:pPr>
              <a:spcBef>
                <a:spcPts val="0"/>
              </a:spcBef>
              <a:buFont typeface="Arial" panose="020B0604020202020204" pitchFamily="34" charset="0"/>
              <a:buChar char="•"/>
              <a:defRPr/>
            </a:pPr>
            <a:r>
              <a:rPr lang="en-US" sz="1600" dirty="0">
                <a:solidFill>
                  <a:prstClr val="black"/>
                </a:solidFill>
              </a:rPr>
              <a:t>Forum is a body in which national, provincial and local government, and a host of other disaster management role players that consult one another and coordinate their actions on matters relating to disaster management</a:t>
            </a:r>
          </a:p>
          <a:p>
            <a:pPr>
              <a:spcBef>
                <a:spcPts val="0"/>
              </a:spcBef>
              <a:buFont typeface="Arial" panose="020B0604020202020204" pitchFamily="34" charset="0"/>
              <a:buChar char="•"/>
              <a:defRPr/>
            </a:pPr>
            <a:endParaRPr lang="en-ZA" sz="1600" dirty="0">
              <a:solidFill>
                <a:prstClr val="black"/>
              </a:solidFill>
              <a:latin typeface="Calibri"/>
            </a:endParaRPr>
          </a:p>
          <a:p>
            <a:pPr>
              <a:spcBef>
                <a:spcPts val="0"/>
              </a:spcBef>
              <a:buFont typeface="Arial" panose="020B0604020202020204" pitchFamily="34" charset="0"/>
              <a:buChar char="•"/>
              <a:defRPr/>
            </a:pPr>
            <a:r>
              <a:rPr lang="en-US" sz="1600" dirty="0">
                <a:solidFill>
                  <a:prstClr val="black"/>
                </a:solidFill>
              </a:rPr>
              <a:t>Forum also serves as the National Platform for Risk Reduction</a:t>
            </a:r>
          </a:p>
          <a:p>
            <a:pPr>
              <a:spcBef>
                <a:spcPts val="0"/>
              </a:spcBef>
              <a:buFont typeface="Arial" panose="020B0604020202020204" pitchFamily="34" charset="0"/>
              <a:buChar char="•"/>
              <a:defRPr/>
            </a:pPr>
            <a:endParaRPr lang="en-US" sz="1600" dirty="0">
              <a:solidFill>
                <a:prstClr val="black"/>
              </a:solidFill>
            </a:endParaRPr>
          </a:p>
          <a:p>
            <a:pPr>
              <a:spcBef>
                <a:spcPts val="0"/>
              </a:spcBef>
              <a:buFont typeface="Arial" panose="020B0604020202020204" pitchFamily="34" charset="0"/>
              <a:buChar char="•"/>
              <a:defRPr/>
            </a:pPr>
            <a:r>
              <a:rPr lang="en-US" sz="1600" dirty="0">
                <a:solidFill>
                  <a:prstClr val="black"/>
                </a:solidFill>
              </a:rPr>
              <a:t>These requirements are cascaded to provincial and municipal disaster management advisory forums. </a:t>
            </a:r>
          </a:p>
          <a:p>
            <a:pPr marL="0" indent="0">
              <a:lnSpc>
                <a:spcPct val="90000"/>
              </a:lnSpc>
              <a:buNone/>
            </a:pPr>
            <a:endParaRPr lang="en-ZA" sz="1800" dirty="0"/>
          </a:p>
        </p:txBody>
      </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2551555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339117"/>
            <a:ext cx="8252460" cy="1619890"/>
          </a:xfrm>
        </p:spPr>
        <p:txBody>
          <a:bodyPr anchor="ctr">
            <a:normAutofit/>
          </a:bodyPr>
          <a:lstStyle/>
          <a:p>
            <a:pPr>
              <a:lnSpc>
                <a:spcPct val="90000"/>
              </a:lnSpc>
            </a:pPr>
            <a:r>
              <a:rPr lang="en-US" sz="3600" b="1" dirty="0">
                <a:solidFill>
                  <a:srgbClr val="273755"/>
                </a:solidFill>
                <a:latin typeface="Open Sans"/>
                <a:ea typeface="Open Sans"/>
                <a:cs typeface="Open Sans"/>
              </a:rPr>
              <a:t>Disaster risk reduction and women</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 name="Content Placeholder 2">
            <a:extLst>
              <a:ext uri="{FF2B5EF4-FFF2-40B4-BE49-F238E27FC236}">
                <a16:creationId xmlns:a16="http://schemas.microsoft.com/office/drawing/2014/main" xmlns="" id="{949C2542-B7F3-48C0-A7B4-E405E83454A0}"/>
              </a:ext>
            </a:extLst>
          </p:cNvPr>
          <p:cNvSpPr>
            <a:spLocks noGrp="1"/>
          </p:cNvSpPr>
          <p:nvPr>
            <p:ph idx="1"/>
          </p:nvPr>
        </p:nvSpPr>
        <p:spPr>
          <a:xfrm>
            <a:off x="445769" y="2522679"/>
            <a:ext cx="8250175" cy="3740470"/>
          </a:xfrm>
        </p:spPr>
        <p:txBody>
          <a:bodyPr anchor="ctr">
            <a:normAutofit/>
          </a:bodyPr>
          <a:lstStyle/>
          <a:p>
            <a:pPr>
              <a:spcBef>
                <a:spcPts val="0"/>
              </a:spcBef>
              <a:buFont typeface="Arial" panose="020B0604020202020204" pitchFamily="34" charset="0"/>
              <a:buChar char="•"/>
              <a:defRPr/>
            </a:pPr>
            <a:r>
              <a:rPr lang="en-US" sz="1600" dirty="0">
                <a:solidFill>
                  <a:prstClr val="black"/>
                </a:solidFill>
              </a:rPr>
              <a:t>Act amended to provide for the inclusion of </a:t>
            </a:r>
            <a:r>
              <a:rPr lang="en-US" sz="1600" b="1" dirty="0">
                <a:solidFill>
                  <a:prstClr val="black"/>
                </a:solidFill>
              </a:rPr>
              <a:t>specific measures to address the needs of women, children, the elderly and people </a:t>
            </a:r>
            <a:r>
              <a:rPr lang="en-US" sz="1600" dirty="0">
                <a:solidFill>
                  <a:prstClr val="black"/>
                </a:solidFill>
              </a:rPr>
              <a:t>with disabilities during the disaster management process and in disaster management plans that must be developed by organs of state across the spheres of government</a:t>
            </a:r>
          </a:p>
          <a:p>
            <a:pPr>
              <a:spcBef>
                <a:spcPts val="0"/>
              </a:spcBef>
              <a:buFont typeface="Arial" panose="020B0604020202020204" pitchFamily="34" charset="0"/>
              <a:buChar char="•"/>
              <a:defRPr/>
            </a:pPr>
            <a:endParaRPr lang="en-US" sz="1600" dirty="0">
              <a:solidFill>
                <a:prstClr val="black"/>
              </a:solidFill>
            </a:endParaRPr>
          </a:p>
          <a:p>
            <a:pPr>
              <a:spcBef>
                <a:spcPts val="0"/>
              </a:spcBef>
              <a:buFont typeface="Arial" panose="020B0604020202020204" pitchFamily="34" charset="0"/>
              <a:buChar char="•"/>
              <a:defRPr/>
            </a:pPr>
            <a:r>
              <a:rPr lang="en-US" sz="1600" dirty="0">
                <a:solidFill>
                  <a:prstClr val="black"/>
                </a:solidFill>
              </a:rPr>
              <a:t>National Disaster Management Centre embarked on a process to develop and maintain a web-based national disaster loss, damage and knowledge database system</a:t>
            </a:r>
          </a:p>
          <a:p>
            <a:pPr>
              <a:spcBef>
                <a:spcPts val="0"/>
              </a:spcBef>
              <a:buFont typeface="Arial" panose="020B0604020202020204" pitchFamily="34" charset="0"/>
              <a:buChar char="•"/>
              <a:defRPr/>
            </a:pPr>
            <a:endParaRPr lang="en-US" sz="1600" dirty="0">
              <a:solidFill>
                <a:prstClr val="black"/>
              </a:solidFill>
            </a:endParaRPr>
          </a:p>
          <a:p>
            <a:pPr>
              <a:spcBef>
                <a:spcPts val="0"/>
              </a:spcBef>
              <a:buFont typeface="Arial" panose="020B0604020202020204" pitchFamily="34" charset="0"/>
              <a:buChar char="•"/>
              <a:defRPr/>
            </a:pPr>
            <a:r>
              <a:rPr lang="en-US" sz="1600" dirty="0">
                <a:solidFill>
                  <a:prstClr val="black"/>
                </a:solidFill>
              </a:rPr>
              <a:t>System shall have the capability to track disaster damages and losses, identify and generate patterns of exposure and hotspots of vulnerabilities</a:t>
            </a:r>
          </a:p>
          <a:p>
            <a:pPr>
              <a:spcBef>
                <a:spcPts val="0"/>
              </a:spcBef>
              <a:buFont typeface="Arial" panose="020B0604020202020204" pitchFamily="34" charset="0"/>
              <a:buChar char="•"/>
              <a:defRPr/>
            </a:pPr>
            <a:endParaRPr lang="en-US" sz="1600" dirty="0">
              <a:solidFill>
                <a:prstClr val="black"/>
              </a:solidFill>
            </a:endParaRPr>
          </a:p>
          <a:p>
            <a:pPr>
              <a:spcBef>
                <a:spcPts val="0"/>
              </a:spcBef>
              <a:buFont typeface="Arial" panose="020B0604020202020204" pitchFamily="34" charset="0"/>
              <a:buChar char="•"/>
              <a:defRPr/>
            </a:pPr>
            <a:r>
              <a:rPr lang="en-US" sz="1600" dirty="0">
                <a:solidFill>
                  <a:prstClr val="black"/>
                </a:solidFill>
              </a:rPr>
              <a:t>Several parameters such as affected population by categories, death, injury, economic losses and services disruptions in sectors such as education, health, housing, agriculture, industries, critical infrastructure such as roads, bridges and building, cultural heritage etc. </a:t>
            </a:r>
            <a:r>
              <a:rPr lang="en-US" sz="1600" b="1" dirty="0">
                <a:solidFill>
                  <a:prstClr val="black"/>
                </a:solidFill>
              </a:rPr>
              <a:t>disaggregated by geographic area, gender, age and disability</a:t>
            </a:r>
            <a:r>
              <a:rPr lang="en-US" sz="1600" dirty="0">
                <a:solidFill>
                  <a:prstClr val="black"/>
                </a:solidFill>
              </a:rPr>
              <a:t> when appropriated by the type of hazard will be reported on the system.</a:t>
            </a:r>
          </a:p>
          <a:p>
            <a:pPr marL="0" indent="0">
              <a:lnSpc>
                <a:spcPct val="90000"/>
              </a:lnSpc>
              <a:buNone/>
            </a:pPr>
            <a:endParaRPr lang="en-ZA" sz="1800" dirty="0"/>
          </a:p>
        </p:txBody>
      </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2486972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339117"/>
            <a:ext cx="8252460" cy="1619890"/>
          </a:xfrm>
        </p:spPr>
        <p:txBody>
          <a:bodyPr anchor="ctr">
            <a:normAutofit/>
          </a:bodyPr>
          <a:lstStyle/>
          <a:p>
            <a:pPr>
              <a:lnSpc>
                <a:spcPct val="90000"/>
              </a:lnSpc>
            </a:pPr>
            <a:r>
              <a:rPr lang="en-US" sz="3600" b="1" dirty="0">
                <a:solidFill>
                  <a:srgbClr val="273755"/>
                </a:solidFill>
                <a:latin typeface="Open Sans"/>
              </a:rPr>
              <a:t>Climate change and women</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xmlns="" id="{949C2542-B7F3-48C0-A7B4-E405E83454A0}"/>
              </a:ext>
            </a:extLst>
          </p:cNvPr>
          <p:cNvSpPr>
            <a:spLocks noGrp="1"/>
          </p:cNvSpPr>
          <p:nvPr>
            <p:ph idx="1"/>
          </p:nvPr>
        </p:nvSpPr>
        <p:spPr>
          <a:xfrm>
            <a:off x="448055" y="2721429"/>
            <a:ext cx="8250175" cy="3494314"/>
          </a:xfrm>
        </p:spPr>
        <p:txBody>
          <a:bodyPr anchor="ctr">
            <a:normAutofit/>
          </a:bodyPr>
          <a:lstStyle/>
          <a:p>
            <a:pPr marR="0" lvl="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solidFill>
                  <a:prstClr val="black"/>
                </a:solidFill>
                <a:latin typeface="Calibri"/>
              </a:rPr>
              <a:t>Climate change is coordinated by the Department of Forestry, Fisheries and the Environment</a:t>
            </a:r>
          </a:p>
          <a:p>
            <a:pPr marR="0" lvl="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dirty="0">
              <a:solidFill>
                <a:prstClr val="black"/>
              </a:solidFill>
              <a:latin typeface="Calibri"/>
            </a:endParaRPr>
          </a:p>
          <a:p>
            <a:pPr lvl="0" algn="just">
              <a:spcBef>
                <a:spcPts val="0"/>
              </a:spcBef>
              <a:buFont typeface="Arial" panose="020B0604020202020204" pitchFamily="34" charset="0"/>
              <a:buChar char="•"/>
              <a:defRPr/>
            </a:pPr>
            <a:r>
              <a:rPr lang="en-US" sz="1800" b="1" dirty="0">
                <a:solidFill>
                  <a:prstClr val="black"/>
                </a:solidFill>
              </a:rPr>
              <a:t>Climate change bill </a:t>
            </a:r>
            <a:r>
              <a:rPr lang="en-US" sz="1800" dirty="0">
                <a:solidFill>
                  <a:prstClr val="black"/>
                </a:solidFill>
              </a:rPr>
              <a:t>and </a:t>
            </a:r>
            <a:r>
              <a:rPr lang="en-US" sz="1800" b="1" dirty="0">
                <a:solidFill>
                  <a:prstClr val="black"/>
                </a:solidFill>
              </a:rPr>
              <a:t>National Climate Change Adaptation Strategy </a:t>
            </a:r>
            <a:r>
              <a:rPr lang="en-US" sz="1800" dirty="0">
                <a:solidFill>
                  <a:prstClr val="black"/>
                </a:solidFill>
              </a:rPr>
              <a:t>specifically </a:t>
            </a:r>
            <a:r>
              <a:rPr lang="en-US" sz="1800" b="1" dirty="0">
                <a:solidFill>
                  <a:prstClr val="black"/>
                </a:solidFill>
              </a:rPr>
              <a:t>acknowledge the need to address vulnerable group which include women</a:t>
            </a:r>
          </a:p>
          <a:p>
            <a:pPr lvl="0" algn="just">
              <a:spcBef>
                <a:spcPts val="0"/>
              </a:spcBef>
              <a:buFont typeface="Arial" panose="020B0604020202020204" pitchFamily="34" charset="0"/>
              <a:buChar char="•"/>
              <a:defRPr/>
            </a:pPr>
            <a:endParaRPr lang="en-US" sz="1800" dirty="0">
              <a:solidFill>
                <a:prstClr val="black"/>
              </a:solidFill>
            </a:endParaRPr>
          </a:p>
          <a:p>
            <a:pPr lvl="0" algn="just">
              <a:spcBef>
                <a:spcPts val="0"/>
              </a:spcBef>
              <a:buFont typeface="Arial" panose="020B0604020202020204" pitchFamily="34" charset="0"/>
              <a:buChar char="•"/>
              <a:defRPr/>
            </a:pPr>
            <a:r>
              <a:rPr lang="en-US" sz="1800" dirty="0">
                <a:solidFill>
                  <a:prstClr val="black"/>
                </a:solidFill>
              </a:rPr>
              <a:t>Both highlight the need for </a:t>
            </a:r>
            <a:r>
              <a:rPr lang="en-US" sz="1800" b="1" dirty="0">
                <a:solidFill>
                  <a:prstClr val="black"/>
                </a:solidFill>
              </a:rPr>
              <a:t>decision-making to consider the special needs and circumstance of localities and people that are particularly vulnerable to the adverse effects of climate change, including vulnerable workers and groups such as women, especially poor and rural women, children, especially infants and child-headed families, the aged, the poor, the sick and the physically challenged</a:t>
            </a:r>
            <a:endParaRPr lang="en-US" sz="1800" b="1" dirty="0">
              <a:solidFill>
                <a:prstClr val="black"/>
              </a:solidFill>
              <a:latin typeface="Calibri"/>
            </a:endParaRPr>
          </a:p>
          <a:p>
            <a:pPr marL="0" marR="0" lvl="0" indent="0" algn="just" defTabSz="457200" rtl="0" eaLnBrk="1" fontAlgn="auto" latinLnBrk="0" hangingPunct="1">
              <a:lnSpc>
                <a:spcPct val="100000"/>
              </a:lnSpc>
              <a:spcBef>
                <a:spcPts val="0"/>
              </a:spcBef>
              <a:spcAft>
                <a:spcPts val="0"/>
              </a:spcAft>
              <a:buClrTx/>
              <a:buSzTx/>
              <a:buNone/>
              <a:tabLst/>
              <a:defRPr/>
            </a:pPr>
            <a:endParaRPr lang="en-US" sz="1800" dirty="0">
              <a:solidFill>
                <a:prstClr val="black"/>
              </a:solidFill>
              <a:latin typeface="Calibri"/>
            </a:endParaRPr>
          </a:p>
          <a:p>
            <a:pPr marL="0" indent="0">
              <a:lnSpc>
                <a:spcPct val="90000"/>
              </a:lnSpc>
              <a:buNone/>
            </a:pPr>
            <a:endParaRPr lang="en-ZA" sz="1800" dirty="0"/>
          </a:p>
        </p:txBody>
      </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1018118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339117"/>
            <a:ext cx="8252460" cy="1619890"/>
          </a:xfrm>
        </p:spPr>
        <p:txBody>
          <a:bodyPr anchor="ctr">
            <a:normAutofit/>
          </a:bodyPr>
          <a:lstStyle/>
          <a:p>
            <a:pPr>
              <a:lnSpc>
                <a:spcPct val="90000"/>
              </a:lnSpc>
            </a:pPr>
            <a:r>
              <a:rPr lang="en-US" sz="3600" b="1" dirty="0">
                <a:solidFill>
                  <a:srgbClr val="273755"/>
                </a:solidFill>
                <a:latin typeface="Open Sans"/>
              </a:rPr>
              <a:t>Measures: Working for Water</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 name="Content Placeholder 2">
            <a:extLst>
              <a:ext uri="{FF2B5EF4-FFF2-40B4-BE49-F238E27FC236}">
                <a16:creationId xmlns:a16="http://schemas.microsoft.com/office/drawing/2014/main" xmlns="" id="{949C2542-B7F3-48C0-A7B4-E405E83454A0}"/>
              </a:ext>
            </a:extLst>
          </p:cNvPr>
          <p:cNvSpPr>
            <a:spLocks noGrp="1"/>
          </p:cNvSpPr>
          <p:nvPr>
            <p:ph idx="1"/>
          </p:nvPr>
        </p:nvSpPr>
        <p:spPr>
          <a:xfrm>
            <a:off x="445769" y="2439882"/>
            <a:ext cx="8250175" cy="3954887"/>
          </a:xfrm>
        </p:spPr>
        <p:txBody>
          <a:bodyPr anchor="ctr">
            <a:normAutofit fontScale="92500" lnSpcReduction="20000"/>
          </a:bodyPr>
          <a:lstStyle/>
          <a:p>
            <a:pPr lvl="0" algn="just">
              <a:spcBef>
                <a:spcPts val="0"/>
              </a:spcBef>
              <a:buFont typeface="Arial" panose="020B0604020202020204" pitchFamily="34" charset="0"/>
              <a:buChar char="•"/>
              <a:defRPr/>
            </a:pPr>
            <a:r>
              <a:rPr lang="en-ZA" sz="1800" dirty="0">
                <a:latin typeface="Calibri" panose="020F0502020204030204" pitchFamily="34" charset="0"/>
                <a:ea typeface="Calibri" panose="020F0502020204030204" pitchFamily="34" charset="0"/>
                <a:cs typeface="Times New Roman" panose="02020603050405020304" pitchFamily="18" charset="0"/>
              </a:rPr>
              <a:t>Improve the integrity of natural resources by preventing the introduction of new invasive species; undertaking early detection of and rapid response to emerging invasive alien species; and, containing the impact of established invasive alien species.  These are achieved through integrated prevention and control methods, and supported by the use of incentives, disincentives, advocacy and research</a:t>
            </a:r>
          </a:p>
          <a:p>
            <a:pPr lvl="0" algn="just">
              <a:spcBef>
                <a:spcPts val="0"/>
              </a:spcBef>
              <a:buFont typeface="Arial" panose="020B0604020202020204" pitchFamily="34" charset="0"/>
              <a:buChar char="•"/>
              <a:defRPr/>
            </a:pPr>
            <a:endParaRPr lang="en-US" sz="1800" dirty="0">
              <a:solidFill>
                <a:prstClr val="black"/>
              </a:solidFill>
              <a:latin typeface="Calibri"/>
            </a:endParaRPr>
          </a:p>
          <a:p>
            <a:pPr lvl="0" algn="just">
              <a:spcBef>
                <a:spcPts val="0"/>
              </a:spcBef>
              <a:buFont typeface="Arial" panose="020B0604020202020204" pitchFamily="34" charset="0"/>
              <a:buChar char="•"/>
              <a:defRPr/>
            </a:pPr>
            <a:r>
              <a:rPr lang="en-US" sz="1800" dirty="0">
                <a:solidFill>
                  <a:prstClr val="black"/>
                </a:solidFill>
              </a:rPr>
              <a:t>Increase resilience and reduce vulnerability by addressing problems of water security (quantity and quality, and impediments to its use, including through structural damage, thermal pollution and eutrophication), threats to biological diversity and the ecological functioning of natural systems, the exacerbation of wild fires, flooding, soil erosion, siltation, damage to estuaries and diseases, and problems affecting tourism, transport, trade and recreation</a:t>
            </a:r>
          </a:p>
          <a:p>
            <a:pPr lvl="0" algn="just">
              <a:spcBef>
                <a:spcPts val="0"/>
              </a:spcBef>
              <a:buFont typeface="Arial" panose="020B0604020202020204" pitchFamily="34" charset="0"/>
              <a:buChar char="•"/>
              <a:defRPr/>
            </a:pPr>
            <a:endParaRPr lang="en-US" sz="1800" dirty="0">
              <a:solidFill>
                <a:prstClr val="black"/>
              </a:solidFill>
            </a:endParaRPr>
          </a:p>
          <a:p>
            <a:pPr>
              <a:lnSpc>
                <a:spcPct val="107000"/>
              </a:lnSpc>
              <a:spcAft>
                <a:spcPts val="0"/>
              </a:spcAft>
            </a:pPr>
            <a:r>
              <a:rPr lang="en-ZA" sz="1800" dirty="0">
                <a:latin typeface="Calibri" panose="020F0502020204030204" pitchFamily="34" charset="0"/>
                <a:ea typeface="Calibri" panose="020F0502020204030204" pitchFamily="34" charset="0"/>
                <a:cs typeface="Times New Roman" panose="02020603050405020304" pitchFamily="18" charset="0"/>
              </a:rPr>
              <a:t>Geographical extent of encroachment of alien invasive species over time and in relation to climate data could provide an indication of how changing climate conditions may be influencing the propagation and expansion of alien invasive species, as well as the sites particularly vulnerable to invasion. The resilience and adaptive capacity of ecosystems can be reduced by the invasion of alien species as they often impact water and soil nutrient availability</a:t>
            </a:r>
            <a:endParaRPr lang="en-US" sz="1800" dirty="0">
              <a:solidFill>
                <a:prstClr val="black"/>
              </a:solidFill>
              <a:latin typeface="Calibri"/>
            </a:endParaRPr>
          </a:p>
          <a:p>
            <a:pPr marL="0" indent="0">
              <a:lnSpc>
                <a:spcPct val="90000"/>
              </a:lnSpc>
              <a:buNone/>
            </a:pPr>
            <a:endParaRPr lang="en-ZA" sz="1800" dirty="0"/>
          </a:p>
        </p:txBody>
      </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2452074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238499"/>
            <a:ext cx="8252460" cy="1619890"/>
          </a:xfrm>
        </p:spPr>
        <p:txBody>
          <a:bodyPr anchor="ctr">
            <a:normAutofit/>
          </a:bodyPr>
          <a:lstStyle/>
          <a:p>
            <a:pPr>
              <a:lnSpc>
                <a:spcPct val="90000"/>
              </a:lnSpc>
            </a:pPr>
            <a:r>
              <a:rPr lang="en-US" sz="3600" b="1" dirty="0">
                <a:solidFill>
                  <a:srgbClr val="273755"/>
                </a:solidFill>
                <a:latin typeface="Open Sans"/>
              </a:rPr>
              <a:t>Women opportunities in Working for Water</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graphicFrame>
        <p:nvGraphicFramePr>
          <p:cNvPr id="12" name="Table 11"/>
          <p:cNvGraphicFramePr>
            <a:graphicFrameLocks noGrp="1"/>
          </p:cNvGraphicFramePr>
          <p:nvPr>
            <p:extLst>
              <p:ext uri="{D42A27DB-BD31-4B8C-83A1-F6EECF244321}">
                <p14:modId xmlns:p14="http://schemas.microsoft.com/office/powerpoint/2010/main" val="3780831032"/>
              </p:ext>
            </p:extLst>
          </p:nvPr>
        </p:nvGraphicFramePr>
        <p:xfrm>
          <a:off x="268931" y="1541264"/>
          <a:ext cx="8603852" cy="4797112"/>
        </p:xfrm>
        <a:graphic>
          <a:graphicData uri="http://schemas.openxmlformats.org/drawingml/2006/table">
            <a:tbl>
              <a:tblPr firstRow="1" firstCol="1" bandRow="1">
                <a:tableStyleId>{5C22544A-7EE6-4342-B048-85BDC9FD1C3A}</a:tableStyleId>
              </a:tblPr>
              <a:tblGrid>
                <a:gridCol w="1491043">
                  <a:extLst>
                    <a:ext uri="{9D8B030D-6E8A-4147-A177-3AD203B41FA5}">
                      <a16:colId xmlns:a16="http://schemas.microsoft.com/office/drawing/2014/main" xmlns="" val="3388497406"/>
                    </a:ext>
                  </a:extLst>
                </a:gridCol>
                <a:gridCol w="3972232">
                  <a:extLst>
                    <a:ext uri="{9D8B030D-6E8A-4147-A177-3AD203B41FA5}">
                      <a16:colId xmlns:a16="http://schemas.microsoft.com/office/drawing/2014/main" xmlns="" val="1714364612"/>
                    </a:ext>
                  </a:extLst>
                </a:gridCol>
                <a:gridCol w="3140577">
                  <a:extLst>
                    <a:ext uri="{9D8B030D-6E8A-4147-A177-3AD203B41FA5}">
                      <a16:colId xmlns:a16="http://schemas.microsoft.com/office/drawing/2014/main" xmlns="" val="2476445678"/>
                    </a:ext>
                  </a:extLst>
                </a:gridCol>
              </a:tblGrid>
              <a:tr h="371263">
                <a:tc>
                  <a:txBody>
                    <a:bodyPr/>
                    <a:lstStyle/>
                    <a:p>
                      <a:pPr>
                        <a:lnSpc>
                          <a:spcPct val="107000"/>
                        </a:lnSpc>
                        <a:spcAft>
                          <a:spcPts val="0"/>
                        </a:spcAft>
                      </a:pPr>
                      <a:r>
                        <a:rPr lang="en-ZA" sz="1200">
                          <a:effectLst/>
                        </a:rPr>
                        <a:t>Province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Working for Water women opportunities from Baseline funding 2020/21</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Working for water women opportunities from Presidential Stimulus Funding 2020/21</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164532364"/>
                  </a:ext>
                </a:extLst>
              </a:tr>
              <a:tr h="742527">
                <a:tc>
                  <a:txBody>
                    <a:bodyPr/>
                    <a:lstStyle/>
                    <a:p>
                      <a:pPr>
                        <a:lnSpc>
                          <a:spcPct val="107000"/>
                        </a:lnSpc>
                        <a:spcAft>
                          <a:spcPts val="800"/>
                        </a:spcAft>
                      </a:pPr>
                      <a:r>
                        <a:rPr lang="en-ZA" sz="1200" dirty="0">
                          <a:effectLst/>
                        </a:rPr>
                        <a:t>Eastern Cape</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1347</a:t>
                      </a:r>
                    </a:p>
                    <a:p>
                      <a:pPr>
                        <a:lnSpc>
                          <a:spcPct val="107000"/>
                        </a:lnSpc>
                        <a:spcAft>
                          <a:spcPts val="0"/>
                        </a:spcAft>
                      </a:pPr>
                      <a:r>
                        <a:rPr lang="en-ZA" sz="1200">
                          <a:effectLst/>
                        </a:rPr>
                        <a:t> </a:t>
                      </a:r>
                    </a:p>
                    <a:p>
                      <a:pPr>
                        <a:lnSpc>
                          <a:spcPct val="107000"/>
                        </a:lnSpc>
                        <a:spcAft>
                          <a:spcPts val="0"/>
                        </a:spcAft>
                      </a:pPr>
                      <a:r>
                        <a:rPr lang="en-ZA" sz="1200">
                          <a:effectLst/>
                        </a:rPr>
                        <a:t> </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1821</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3898078593"/>
                  </a:ext>
                </a:extLst>
              </a:tr>
              <a:tr h="371263">
                <a:tc>
                  <a:txBody>
                    <a:bodyPr/>
                    <a:lstStyle/>
                    <a:p>
                      <a:pPr>
                        <a:lnSpc>
                          <a:spcPct val="107000"/>
                        </a:lnSpc>
                        <a:spcAft>
                          <a:spcPts val="800"/>
                        </a:spcAft>
                      </a:pPr>
                      <a:r>
                        <a:rPr lang="en-ZA" sz="1200" dirty="0">
                          <a:effectLst/>
                        </a:rPr>
                        <a:t>Free State</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777</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510</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3403246053"/>
                  </a:ext>
                </a:extLst>
              </a:tr>
              <a:tr h="371263">
                <a:tc>
                  <a:txBody>
                    <a:bodyPr/>
                    <a:lstStyle/>
                    <a:p>
                      <a:pPr>
                        <a:lnSpc>
                          <a:spcPct val="107000"/>
                        </a:lnSpc>
                        <a:spcAft>
                          <a:spcPts val="800"/>
                        </a:spcAft>
                      </a:pPr>
                      <a:r>
                        <a:rPr lang="en-ZA" sz="1200">
                          <a:effectLst/>
                        </a:rPr>
                        <a:t>Gauteng</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457</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871</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2402738528"/>
                  </a:ext>
                </a:extLst>
              </a:tr>
              <a:tr h="371263">
                <a:tc>
                  <a:txBody>
                    <a:bodyPr/>
                    <a:lstStyle/>
                    <a:p>
                      <a:pPr>
                        <a:lnSpc>
                          <a:spcPct val="107000"/>
                        </a:lnSpc>
                        <a:spcAft>
                          <a:spcPts val="800"/>
                        </a:spcAft>
                      </a:pPr>
                      <a:r>
                        <a:rPr lang="en-ZA" sz="1200">
                          <a:effectLst/>
                        </a:rPr>
                        <a:t>KwaZulu Natal</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1256</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1792</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1893119331"/>
                  </a:ext>
                </a:extLst>
              </a:tr>
              <a:tr h="371263">
                <a:tc>
                  <a:txBody>
                    <a:bodyPr/>
                    <a:lstStyle/>
                    <a:p>
                      <a:pPr>
                        <a:lnSpc>
                          <a:spcPct val="107000"/>
                        </a:lnSpc>
                        <a:spcAft>
                          <a:spcPts val="800"/>
                        </a:spcAft>
                      </a:pPr>
                      <a:r>
                        <a:rPr lang="en-ZA" sz="1200">
                          <a:effectLst/>
                        </a:rPr>
                        <a:t>Limpopo</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911</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829</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661659828"/>
                  </a:ext>
                </a:extLst>
              </a:tr>
              <a:tr h="371263">
                <a:tc>
                  <a:txBody>
                    <a:bodyPr/>
                    <a:lstStyle/>
                    <a:p>
                      <a:pPr>
                        <a:lnSpc>
                          <a:spcPct val="107000"/>
                        </a:lnSpc>
                        <a:spcAft>
                          <a:spcPts val="800"/>
                        </a:spcAft>
                      </a:pPr>
                      <a:r>
                        <a:rPr lang="en-ZA" sz="1200">
                          <a:effectLst/>
                        </a:rPr>
                        <a:t>Mpumalanga</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629</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533</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2738974160"/>
                  </a:ext>
                </a:extLst>
              </a:tr>
              <a:tr h="371263">
                <a:tc>
                  <a:txBody>
                    <a:bodyPr/>
                    <a:lstStyle/>
                    <a:p>
                      <a:pPr>
                        <a:lnSpc>
                          <a:spcPct val="107000"/>
                        </a:lnSpc>
                        <a:spcAft>
                          <a:spcPts val="800"/>
                        </a:spcAft>
                      </a:pPr>
                      <a:r>
                        <a:rPr lang="en-ZA" sz="1200">
                          <a:effectLst/>
                        </a:rPr>
                        <a:t>North West</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100</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382</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669260974"/>
                  </a:ext>
                </a:extLst>
              </a:tr>
              <a:tr h="371263">
                <a:tc>
                  <a:txBody>
                    <a:bodyPr/>
                    <a:lstStyle/>
                    <a:p>
                      <a:pPr>
                        <a:lnSpc>
                          <a:spcPct val="107000"/>
                        </a:lnSpc>
                        <a:spcAft>
                          <a:spcPts val="800"/>
                        </a:spcAft>
                      </a:pPr>
                      <a:r>
                        <a:rPr lang="en-ZA" sz="1200">
                          <a:effectLst/>
                        </a:rPr>
                        <a:t>Northern Cape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236</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190</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2434705321"/>
                  </a:ext>
                </a:extLst>
              </a:tr>
              <a:tr h="742527">
                <a:tc>
                  <a:txBody>
                    <a:bodyPr/>
                    <a:lstStyle/>
                    <a:p>
                      <a:pPr>
                        <a:lnSpc>
                          <a:spcPct val="107000"/>
                        </a:lnSpc>
                        <a:spcAft>
                          <a:spcPts val="800"/>
                        </a:spcAft>
                      </a:pPr>
                      <a:r>
                        <a:rPr lang="en-ZA" sz="1200">
                          <a:effectLst/>
                        </a:rPr>
                        <a:t>Western Cape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a:effectLst/>
                        </a:rPr>
                        <a:t>916</a:t>
                      </a:r>
                    </a:p>
                    <a:p>
                      <a:pPr>
                        <a:lnSpc>
                          <a:spcPct val="107000"/>
                        </a:lnSpc>
                        <a:spcAft>
                          <a:spcPts val="0"/>
                        </a:spcAft>
                      </a:pPr>
                      <a:r>
                        <a:rPr lang="en-ZA" sz="1200">
                          <a:effectLst/>
                        </a:rPr>
                        <a:t> </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1724</a:t>
                      </a:r>
                    </a:p>
                    <a:p>
                      <a:pPr>
                        <a:lnSpc>
                          <a:spcPct val="107000"/>
                        </a:lnSpc>
                        <a:spcAft>
                          <a:spcPts val="0"/>
                        </a:spcAft>
                      </a:pPr>
                      <a:r>
                        <a:rPr lang="en-ZA" sz="1200" dirty="0">
                          <a:effectLst/>
                        </a:rPr>
                        <a:t> </a:t>
                      </a:r>
                    </a:p>
                    <a:p>
                      <a:pPr>
                        <a:lnSpc>
                          <a:spcPct val="107000"/>
                        </a:lnSpc>
                        <a:spcAft>
                          <a:spcPts val="0"/>
                        </a:spcAft>
                      </a:pPr>
                      <a:r>
                        <a:rPr lang="en-ZA" sz="1200" dirty="0">
                          <a:effectLst/>
                        </a:rPr>
                        <a:t> </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3817153344"/>
                  </a:ext>
                </a:extLst>
              </a:tr>
              <a:tr h="185632">
                <a:tc>
                  <a:txBody>
                    <a:bodyPr/>
                    <a:lstStyle/>
                    <a:p>
                      <a:pPr>
                        <a:lnSpc>
                          <a:spcPct val="107000"/>
                        </a:lnSpc>
                        <a:spcAft>
                          <a:spcPts val="800"/>
                        </a:spcAft>
                      </a:pPr>
                      <a:r>
                        <a:rPr lang="en-ZA" sz="1200">
                          <a:effectLst/>
                        </a:rPr>
                        <a:t>Total</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b="1" dirty="0">
                          <a:effectLst/>
                        </a:rPr>
                        <a:t>6629</a:t>
                      </a:r>
                      <a:endParaRPr lang="en-ZA"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b="1" dirty="0">
                          <a:effectLst/>
                        </a:rPr>
                        <a:t>8652</a:t>
                      </a:r>
                      <a:endParaRPr lang="en-ZA"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1262067611"/>
                  </a:ext>
                </a:extLst>
              </a:tr>
            </a:tbl>
          </a:graphicData>
        </a:graphic>
      </p:graphicFrame>
    </p:spTree>
    <p:extLst>
      <p:ext uri="{BB962C8B-B14F-4D97-AF65-F5344CB8AC3E}">
        <p14:creationId xmlns:p14="http://schemas.microsoft.com/office/powerpoint/2010/main" val="2147373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339117"/>
            <a:ext cx="8252460" cy="1619890"/>
          </a:xfrm>
        </p:spPr>
        <p:txBody>
          <a:bodyPr anchor="ctr">
            <a:normAutofit/>
          </a:bodyPr>
          <a:lstStyle/>
          <a:p>
            <a:pPr>
              <a:lnSpc>
                <a:spcPct val="90000"/>
              </a:lnSpc>
            </a:pPr>
            <a:r>
              <a:rPr lang="en-US" sz="3600" b="1" dirty="0">
                <a:solidFill>
                  <a:srgbClr val="273755"/>
                </a:solidFill>
                <a:latin typeface="Open Sans"/>
              </a:rPr>
              <a:t>Measures: Working for Wetlands</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 name="Content Placeholder 2">
            <a:extLst>
              <a:ext uri="{FF2B5EF4-FFF2-40B4-BE49-F238E27FC236}">
                <a16:creationId xmlns:a16="http://schemas.microsoft.com/office/drawing/2014/main" xmlns="" id="{949C2542-B7F3-48C0-A7B4-E405E83454A0}"/>
              </a:ext>
            </a:extLst>
          </p:cNvPr>
          <p:cNvSpPr>
            <a:spLocks noGrp="1"/>
          </p:cNvSpPr>
          <p:nvPr>
            <p:ph idx="1"/>
          </p:nvPr>
        </p:nvSpPr>
        <p:spPr>
          <a:xfrm>
            <a:off x="445769" y="2439882"/>
            <a:ext cx="8250175" cy="3954887"/>
          </a:xfrm>
        </p:spPr>
        <p:txBody>
          <a:bodyPr anchor="ctr">
            <a:normAutofit fontScale="77500" lnSpcReduction="20000"/>
          </a:bodyPr>
          <a:lstStyle/>
          <a:p>
            <a:r>
              <a:rPr lang="en-ZA" sz="2600" dirty="0"/>
              <a:t>Champion the rehabilitation, protection and sustainable use of South Africa’s wetlands</a:t>
            </a:r>
          </a:p>
          <a:p>
            <a:pPr lvl="0" algn="just">
              <a:spcBef>
                <a:spcPts val="0"/>
              </a:spcBef>
              <a:buFont typeface="Arial" panose="020B0604020202020204" pitchFamily="34" charset="0"/>
              <a:buChar char="•"/>
              <a:defRPr/>
            </a:pPr>
            <a:endParaRPr lang="en-US" sz="2600" dirty="0">
              <a:solidFill>
                <a:prstClr val="black"/>
              </a:solidFill>
              <a:latin typeface="Calibri"/>
            </a:endParaRPr>
          </a:p>
          <a:p>
            <a:r>
              <a:rPr lang="en-ZA" sz="2600" dirty="0"/>
              <a:t>Benefits from rehabilitated wetlands include improved livelihoods, protection of agricultural resources, enhanced biodiversity, cleaner water, reduced impacts from flooding and increased water security</a:t>
            </a:r>
          </a:p>
          <a:p>
            <a:pPr lvl="0" algn="just">
              <a:spcBef>
                <a:spcPts val="0"/>
              </a:spcBef>
              <a:buFont typeface="Arial" panose="020B0604020202020204" pitchFamily="34" charset="0"/>
              <a:buChar char="•"/>
              <a:defRPr/>
            </a:pPr>
            <a:endParaRPr lang="en-US" sz="2600" dirty="0">
              <a:solidFill>
                <a:prstClr val="black"/>
              </a:solidFill>
            </a:endParaRPr>
          </a:p>
          <a:p>
            <a:pPr>
              <a:lnSpc>
                <a:spcPct val="107000"/>
              </a:lnSpc>
              <a:spcAft>
                <a:spcPts val="0"/>
              </a:spcAft>
            </a:pPr>
            <a:r>
              <a:rPr lang="en-ZA" sz="2600" dirty="0"/>
              <a:t>Ecosystems sustain biodiversity and provide critical services to rural communities such as clean water, air, and productive soils. Areas such as wetlands can also act as a defence against stormy seas and flooding. Rehabilitating degraded wetlands and ecosystems will enhance the resilience of the ecosystem to a changing climate as well as (in some cases) reduce the vulnerability of surrounding communities</a:t>
            </a:r>
            <a:endParaRPr lang="en-US" sz="2600" dirty="0">
              <a:solidFill>
                <a:prstClr val="black"/>
              </a:solidFill>
              <a:latin typeface="Calibri"/>
            </a:endParaRPr>
          </a:p>
          <a:p>
            <a:pPr marL="0" indent="0">
              <a:lnSpc>
                <a:spcPct val="90000"/>
              </a:lnSpc>
              <a:buNone/>
            </a:pPr>
            <a:endParaRPr lang="en-ZA" sz="1800" dirty="0"/>
          </a:p>
        </p:txBody>
      </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153354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238499"/>
            <a:ext cx="8252460" cy="1619890"/>
          </a:xfrm>
        </p:spPr>
        <p:txBody>
          <a:bodyPr anchor="ctr">
            <a:normAutofit/>
          </a:bodyPr>
          <a:lstStyle/>
          <a:p>
            <a:pPr>
              <a:lnSpc>
                <a:spcPct val="90000"/>
              </a:lnSpc>
            </a:pPr>
            <a:r>
              <a:rPr lang="en-US" sz="3600" b="1" dirty="0">
                <a:solidFill>
                  <a:srgbClr val="273755"/>
                </a:solidFill>
                <a:latin typeface="Open Sans"/>
              </a:rPr>
              <a:t>Women opportunities in Working for Wetlands</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graphicFrame>
        <p:nvGraphicFramePr>
          <p:cNvPr id="12" name="Table 11"/>
          <p:cNvGraphicFramePr>
            <a:graphicFrameLocks noGrp="1"/>
          </p:cNvGraphicFramePr>
          <p:nvPr>
            <p:extLst>
              <p:ext uri="{D42A27DB-BD31-4B8C-83A1-F6EECF244321}">
                <p14:modId xmlns:p14="http://schemas.microsoft.com/office/powerpoint/2010/main" val="3909464148"/>
              </p:ext>
            </p:extLst>
          </p:nvPr>
        </p:nvGraphicFramePr>
        <p:xfrm>
          <a:off x="268931" y="1652461"/>
          <a:ext cx="8603852" cy="4671016"/>
        </p:xfrm>
        <a:graphic>
          <a:graphicData uri="http://schemas.openxmlformats.org/drawingml/2006/table">
            <a:tbl>
              <a:tblPr firstRow="1" firstCol="1" bandRow="1">
                <a:tableStyleId>{5C22544A-7EE6-4342-B048-85BDC9FD1C3A}</a:tableStyleId>
              </a:tblPr>
              <a:tblGrid>
                <a:gridCol w="2198966">
                  <a:extLst>
                    <a:ext uri="{9D8B030D-6E8A-4147-A177-3AD203B41FA5}">
                      <a16:colId xmlns:a16="http://schemas.microsoft.com/office/drawing/2014/main" xmlns="" val="3388497406"/>
                    </a:ext>
                  </a:extLst>
                </a:gridCol>
                <a:gridCol w="3254477">
                  <a:extLst>
                    <a:ext uri="{9D8B030D-6E8A-4147-A177-3AD203B41FA5}">
                      <a16:colId xmlns:a16="http://schemas.microsoft.com/office/drawing/2014/main" xmlns="" val="1714364612"/>
                    </a:ext>
                  </a:extLst>
                </a:gridCol>
                <a:gridCol w="3150409">
                  <a:extLst>
                    <a:ext uri="{9D8B030D-6E8A-4147-A177-3AD203B41FA5}">
                      <a16:colId xmlns:a16="http://schemas.microsoft.com/office/drawing/2014/main" xmlns="" val="2476445678"/>
                    </a:ext>
                  </a:extLst>
                </a:gridCol>
              </a:tblGrid>
              <a:tr h="371263">
                <a:tc>
                  <a:txBody>
                    <a:bodyPr/>
                    <a:lstStyle/>
                    <a:p>
                      <a:pPr>
                        <a:lnSpc>
                          <a:spcPct val="107000"/>
                        </a:lnSpc>
                        <a:spcAft>
                          <a:spcPts val="0"/>
                        </a:spcAft>
                      </a:pPr>
                      <a:r>
                        <a:rPr lang="en-ZA" sz="1200">
                          <a:effectLst/>
                        </a:rPr>
                        <a:t>Province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Working for Wetlands</a:t>
                      </a:r>
                      <a:r>
                        <a:rPr lang="en-ZA" sz="1200" baseline="0" dirty="0">
                          <a:effectLst/>
                        </a:rPr>
                        <a:t> </a:t>
                      </a:r>
                      <a:r>
                        <a:rPr lang="en-ZA" sz="1200" dirty="0">
                          <a:effectLst/>
                        </a:rPr>
                        <a:t>women opportunities from Baseline funding 2020/21</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Working for wetlands women opportunities from Presidential Stimulus Funding 2020/21</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164532364"/>
                  </a:ext>
                </a:extLst>
              </a:tr>
              <a:tr h="742527">
                <a:tc>
                  <a:txBody>
                    <a:bodyPr/>
                    <a:lstStyle/>
                    <a:p>
                      <a:pPr>
                        <a:lnSpc>
                          <a:spcPct val="107000"/>
                        </a:lnSpc>
                        <a:spcAft>
                          <a:spcPts val="800"/>
                        </a:spcAft>
                      </a:pPr>
                      <a:r>
                        <a:rPr lang="en-ZA" sz="1200" dirty="0">
                          <a:effectLst/>
                        </a:rPr>
                        <a:t>Eastern Cape</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64</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dirty="0">
                          <a:effectLst/>
                          <a:latin typeface="Calibri" panose="020F0502020204030204" pitchFamily="34" charset="0"/>
                          <a:ea typeface="Calibri" panose="020F0502020204030204" pitchFamily="34" charset="0"/>
                          <a:cs typeface="Times New Roman" panose="02020603050405020304" pitchFamily="18" charset="0"/>
                        </a:rPr>
                        <a:t>92</a:t>
                      </a:r>
                    </a:p>
                    <a:p>
                      <a:pPr>
                        <a:lnSpc>
                          <a:spcPct val="107000"/>
                        </a:lnSpc>
                        <a:spcAft>
                          <a:spcPts val="0"/>
                        </a:spcAft>
                      </a:pPr>
                      <a:r>
                        <a:rPr lang="en-ZA"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3898078593"/>
                  </a:ext>
                </a:extLst>
              </a:tr>
              <a:tr h="371263">
                <a:tc>
                  <a:txBody>
                    <a:bodyPr/>
                    <a:lstStyle/>
                    <a:p>
                      <a:pPr>
                        <a:lnSpc>
                          <a:spcPct val="107000"/>
                        </a:lnSpc>
                        <a:spcAft>
                          <a:spcPts val="800"/>
                        </a:spcAft>
                      </a:pPr>
                      <a:r>
                        <a:rPr lang="en-ZA" sz="1200" dirty="0">
                          <a:effectLst/>
                        </a:rPr>
                        <a:t>Free State</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103</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107</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3403246053"/>
                  </a:ext>
                </a:extLst>
              </a:tr>
              <a:tr h="371263">
                <a:tc>
                  <a:txBody>
                    <a:bodyPr/>
                    <a:lstStyle/>
                    <a:p>
                      <a:pPr>
                        <a:lnSpc>
                          <a:spcPct val="107000"/>
                        </a:lnSpc>
                        <a:spcAft>
                          <a:spcPts val="800"/>
                        </a:spcAft>
                      </a:pPr>
                      <a:r>
                        <a:rPr lang="en-ZA" sz="1200">
                          <a:effectLst/>
                        </a:rPr>
                        <a:t>Gauteng</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46</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2402738528"/>
                  </a:ext>
                </a:extLst>
              </a:tr>
              <a:tr h="371263">
                <a:tc>
                  <a:txBody>
                    <a:bodyPr/>
                    <a:lstStyle/>
                    <a:p>
                      <a:pPr>
                        <a:lnSpc>
                          <a:spcPct val="107000"/>
                        </a:lnSpc>
                        <a:spcAft>
                          <a:spcPts val="800"/>
                        </a:spcAft>
                      </a:pPr>
                      <a:r>
                        <a:rPr lang="en-ZA" sz="1200">
                          <a:effectLst/>
                        </a:rPr>
                        <a:t>KwaZulu Natal</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dirty="0">
                          <a:effectLst/>
                          <a:latin typeface="Calibri" panose="020F0502020204030204" pitchFamily="34" charset="0"/>
                          <a:ea typeface="Calibri" panose="020F0502020204030204" pitchFamily="34" charset="0"/>
                          <a:cs typeface="Times New Roman" panose="02020603050405020304" pitchFamily="18" charset="0"/>
                        </a:rPr>
                        <a:t>106</a:t>
                      </a:r>
                    </a:p>
                    <a:p>
                      <a:pPr>
                        <a:lnSpc>
                          <a:spcPct val="107000"/>
                        </a:lnSpc>
                        <a:spcAft>
                          <a:spcPts val="0"/>
                        </a:spcAft>
                      </a:pPr>
                      <a:r>
                        <a:rPr lang="en-ZA"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118</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1893119331"/>
                  </a:ext>
                </a:extLst>
              </a:tr>
              <a:tr h="371263">
                <a:tc>
                  <a:txBody>
                    <a:bodyPr/>
                    <a:lstStyle/>
                    <a:p>
                      <a:pPr>
                        <a:lnSpc>
                          <a:spcPct val="107000"/>
                        </a:lnSpc>
                        <a:spcAft>
                          <a:spcPts val="800"/>
                        </a:spcAft>
                      </a:pPr>
                      <a:r>
                        <a:rPr lang="en-ZA" sz="1200">
                          <a:effectLst/>
                        </a:rPr>
                        <a:t>Limpopo</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81</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84</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661659828"/>
                  </a:ext>
                </a:extLst>
              </a:tr>
              <a:tr h="371263">
                <a:tc>
                  <a:txBody>
                    <a:bodyPr/>
                    <a:lstStyle/>
                    <a:p>
                      <a:pPr>
                        <a:lnSpc>
                          <a:spcPct val="107000"/>
                        </a:lnSpc>
                        <a:spcAft>
                          <a:spcPts val="800"/>
                        </a:spcAft>
                      </a:pPr>
                      <a:r>
                        <a:rPr lang="en-ZA" sz="1200">
                          <a:effectLst/>
                        </a:rPr>
                        <a:t>Mpumalanga</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140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125</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2738974160"/>
                  </a:ext>
                </a:extLst>
              </a:tr>
              <a:tr h="371263">
                <a:tc>
                  <a:txBody>
                    <a:bodyPr/>
                    <a:lstStyle/>
                    <a:p>
                      <a:pPr>
                        <a:lnSpc>
                          <a:spcPct val="107000"/>
                        </a:lnSpc>
                        <a:spcAft>
                          <a:spcPts val="800"/>
                        </a:spcAft>
                      </a:pPr>
                      <a:r>
                        <a:rPr lang="en-ZA" sz="1200">
                          <a:effectLst/>
                        </a:rPr>
                        <a:t>North West</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28</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669260974"/>
                  </a:ext>
                </a:extLst>
              </a:tr>
              <a:tr h="371263">
                <a:tc>
                  <a:txBody>
                    <a:bodyPr/>
                    <a:lstStyle/>
                    <a:p>
                      <a:pPr>
                        <a:lnSpc>
                          <a:spcPct val="107000"/>
                        </a:lnSpc>
                        <a:spcAft>
                          <a:spcPts val="800"/>
                        </a:spcAft>
                      </a:pPr>
                      <a:r>
                        <a:rPr lang="en-ZA" sz="1200">
                          <a:effectLst/>
                        </a:rPr>
                        <a:t>Northern Cape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2434705321"/>
                  </a:ext>
                </a:extLst>
              </a:tr>
              <a:tr h="742527">
                <a:tc>
                  <a:txBody>
                    <a:bodyPr/>
                    <a:lstStyle/>
                    <a:p>
                      <a:pPr>
                        <a:lnSpc>
                          <a:spcPct val="107000"/>
                        </a:lnSpc>
                        <a:spcAft>
                          <a:spcPts val="800"/>
                        </a:spcAft>
                      </a:pPr>
                      <a:r>
                        <a:rPr lang="en-ZA" sz="1200">
                          <a:effectLst/>
                        </a:rPr>
                        <a:t>Western Cape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59</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130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3817153344"/>
                  </a:ext>
                </a:extLst>
              </a:tr>
              <a:tr h="185632">
                <a:tc>
                  <a:txBody>
                    <a:bodyPr/>
                    <a:lstStyle/>
                    <a:p>
                      <a:pPr>
                        <a:lnSpc>
                          <a:spcPct val="107000"/>
                        </a:lnSpc>
                        <a:spcAft>
                          <a:spcPts val="800"/>
                        </a:spcAft>
                      </a:pPr>
                      <a:r>
                        <a:rPr lang="en-ZA" sz="1200">
                          <a:effectLst/>
                        </a:rPr>
                        <a:t>Total</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b="1" dirty="0">
                          <a:effectLst/>
                          <a:latin typeface="Calibri" panose="020F0502020204030204" pitchFamily="34" charset="0"/>
                          <a:ea typeface="Calibri" panose="020F0502020204030204" pitchFamily="34" charset="0"/>
                          <a:cs typeface="Times New Roman" panose="02020603050405020304" pitchFamily="18" charset="0"/>
                        </a:rPr>
                        <a:t>581</a:t>
                      </a:r>
                      <a:endParaRPr lang="en-Z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100" b="1" dirty="0">
                          <a:effectLst/>
                          <a:latin typeface="Calibri" panose="020F0502020204030204" pitchFamily="34" charset="0"/>
                          <a:ea typeface="Calibri" panose="020F0502020204030204" pitchFamily="34" charset="0"/>
                          <a:cs typeface="Times New Roman" panose="02020603050405020304" pitchFamily="18" charset="0"/>
                        </a:rPr>
                        <a:t>702</a:t>
                      </a:r>
                      <a:endParaRPr lang="en-Z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262067611"/>
                  </a:ext>
                </a:extLst>
              </a:tr>
            </a:tbl>
          </a:graphicData>
        </a:graphic>
      </p:graphicFrame>
    </p:spTree>
    <p:extLst>
      <p:ext uri="{BB962C8B-B14F-4D97-AF65-F5344CB8AC3E}">
        <p14:creationId xmlns:p14="http://schemas.microsoft.com/office/powerpoint/2010/main" val="1206149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339117"/>
            <a:ext cx="8252460" cy="1619890"/>
          </a:xfrm>
        </p:spPr>
        <p:txBody>
          <a:bodyPr anchor="ctr">
            <a:normAutofit/>
          </a:bodyPr>
          <a:lstStyle/>
          <a:p>
            <a:pPr>
              <a:lnSpc>
                <a:spcPct val="90000"/>
              </a:lnSpc>
            </a:pPr>
            <a:r>
              <a:rPr lang="en-US" sz="3600" b="1" dirty="0">
                <a:solidFill>
                  <a:srgbClr val="273755"/>
                </a:solidFill>
                <a:latin typeface="Open Sans"/>
              </a:rPr>
              <a:t>Measures: Working on Fire</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 name="Content Placeholder 2">
            <a:extLst>
              <a:ext uri="{FF2B5EF4-FFF2-40B4-BE49-F238E27FC236}">
                <a16:creationId xmlns:a16="http://schemas.microsoft.com/office/drawing/2014/main" xmlns="" id="{949C2542-B7F3-48C0-A7B4-E405E83454A0}"/>
              </a:ext>
            </a:extLst>
          </p:cNvPr>
          <p:cNvSpPr>
            <a:spLocks noGrp="1"/>
          </p:cNvSpPr>
          <p:nvPr>
            <p:ph idx="1"/>
          </p:nvPr>
        </p:nvSpPr>
        <p:spPr>
          <a:xfrm>
            <a:off x="445769" y="2439882"/>
            <a:ext cx="8250175" cy="3954887"/>
          </a:xfrm>
        </p:spPr>
        <p:txBody>
          <a:bodyPr anchor="ctr">
            <a:normAutofit fontScale="70000" lnSpcReduction="20000"/>
          </a:bodyPr>
          <a:lstStyle/>
          <a:p>
            <a:r>
              <a:rPr lang="en-ZA" sz="2800" dirty="0">
                <a:latin typeface="Calibri" panose="020F0502020204030204" pitchFamily="34" charset="0"/>
                <a:ea typeface="Calibri" panose="020F0502020204030204" pitchFamily="34" charset="0"/>
                <a:cs typeface="Times New Roman" panose="02020603050405020304" pitchFamily="18" charset="0"/>
              </a:rPr>
              <a:t>Enhance the sustainability and protection of life, livelihoods, ecosystem services and natural processes through integrated fire management</a:t>
            </a:r>
          </a:p>
          <a:p>
            <a:endParaRPr lang="en-US" sz="2600" dirty="0">
              <a:solidFill>
                <a:prstClr val="black"/>
              </a:solidFill>
              <a:latin typeface="Calibri"/>
            </a:endParaRPr>
          </a:p>
          <a:p>
            <a:pPr>
              <a:lnSpc>
                <a:spcPct val="107000"/>
              </a:lnSpc>
              <a:spcAft>
                <a:spcPts val="0"/>
              </a:spcAft>
            </a:pPr>
            <a:r>
              <a:rPr lang="en-ZA" sz="2800" dirty="0">
                <a:latin typeface="Calibri" panose="020F0502020204030204" pitchFamily="34" charset="0"/>
                <a:ea typeface="Calibri" panose="020F0502020204030204" pitchFamily="34" charset="0"/>
                <a:cs typeface="Times New Roman" panose="02020603050405020304" pitchFamily="18" charset="0"/>
              </a:rPr>
              <a:t>With the anticipated increase in temperature due to climate change, much of the fire regimes required for effective ecological functioning will be turned on its head, with the prospects of dry spells of relatively long duration expected to occur more frequently during all seasons. Increasing temperatures and increased drought frequencies combine to exacerbate the incidence of fire risk</a:t>
            </a:r>
          </a:p>
          <a:p>
            <a:pPr lvl="0" algn="just">
              <a:spcBef>
                <a:spcPts val="0"/>
              </a:spcBef>
              <a:buFont typeface="Arial" panose="020B0604020202020204" pitchFamily="34" charset="0"/>
              <a:buChar char="•"/>
              <a:defRPr/>
            </a:pPr>
            <a:endParaRPr lang="en-US" sz="2600" dirty="0">
              <a:solidFill>
                <a:prstClr val="black"/>
              </a:solidFill>
            </a:endParaRPr>
          </a:p>
          <a:p>
            <a:pPr>
              <a:lnSpc>
                <a:spcPct val="107000"/>
              </a:lnSpc>
              <a:spcAft>
                <a:spcPts val="0"/>
              </a:spcAft>
            </a:pPr>
            <a:r>
              <a:rPr lang="en-ZA" sz="2800" dirty="0">
                <a:latin typeface="Calibri" panose="020F0502020204030204" pitchFamily="34" charset="0"/>
                <a:ea typeface="Calibri" panose="020F0502020204030204" pitchFamily="34" charset="0"/>
                <a:cs typeface="Times New Roman" panose="02020603050405020304" pitchFamily="18" charset="0"/>
              </a:rPr>
              <a:t>Fire frequency and intensity can be correlated to climate and atmospheric CO2 changes, and in turn provide an indication of the levels of vulnerability applicable to specific plant biomes and urban/rural settlements</a:t>
            </a:r>
          </a:p>
          <a:p>
            <a:pPr marL="0" indent="0">
              <a:lnSpc>
                <a:spcPct val="90000"/>
              </a:lnSpc>
              <a:buNone/>
            </a:pPr>
            <a:endParaRPr lang="en-ZA" sz="1800" dirty="0"/>
          </a:p>
        </p:txBody>
      </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3911436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238499"/>
            <a:ext cx="8252460" cy="1619890"/>
          </a:xfrm>
        </p:spPr>
        <p:txBody>
          <a:bodyPr anchor="ctr">
            <a:normAutofit/>
          </a:bodyPr>
          <a:lstStyle/>
          <a:p>
            <a:pPr>
              <a:lnSpc>
                <a:spcPct val="90000"/>
              </a:lnSpc>
            </a:pPr>
            <a:r>
              <a:rPr lang="en-US" sz="3600" b="1" dirty="0">
                <a:solidFill>
                  <a:srgbClr val="273755"/>
                </a:solidFill>
                <a:latin typeface="Open Sans"/>
              </a:rPr>
              <a:t>Women opportunities in Working on Fire</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graphicFrame>
        <p:nvGraphicFramePr>
          <p:cNvPr id="12" name="Table 11"/>
          <p:cNvGraphicFramePr>
            <a:graphicFrameLocks noGrp="1"/>
          </p:cNvGraphicFramePr>
          <p:nvPr>
            <p:extLst>
              <p:ext uri="{D42A27DB-BD31-4B8C-83A1-F6EECF244321}">
                <p14:modId xmlns:p14="http://schemas.microsoft.com/office/powerpoint/2010/main" val="2783967759"/>
              </p:ext>
            </p:extLst>
          </p:nvPr>
        </p:nvGraphicFramePr>
        <p:xfrm>
          <a:off x="268931" y="1652461"/>
          <a:ext cx="8603852" cy="4671016"/>
        </p:xfrm>
        <a:graphic>
          <a:graphicData uri="http://schemas.openxmlformats.org/drawingml/2006/table">
            <a:tbl>
              <a:tblPr firstRow="1" firstCol="1" bandRow="1">
                <a:tableStyleId>{5C22544A-7EE6-4342-B048-85BDC9FD1C3A}</a:tableStyleId>
              </a:tblPr>
              <a:tblGrid>
                <a:gridCol w="1559869">
                  <a:extLst>
                    <a:ext uri="{9D8B030D-6E8A-4147-A177-3AD203B41FA5}">
                      <a16:colId xmlns:a16="http://schemas.microsoft.com/office/drawing/2014/main" xmlns="" val="3388497406"/>
                    </a:ext>
                  </a:extLst>
                </a:gridCol>
                <a:gridCol w="3873910">
                  <a:extLst>
                    <a:ext uri="{9D8B030D-6E8A-4147-A177-3AD203B41FA5}">
                      <a16:colId xmlns:a16="http://schemas.microsoft.com/office/drawing/2014/main" xmlns="" val="1714364612"/>
                    </a:ext>
                  </a:extLst>
                </a:gridCol>
                <a:gridCol w="3170073">
                  <a:extLst>
                    <a:ext uri="{9D8B030D-6E8A-4147-A177-3AD203B41FA5}">
                      <a16:colId xmlns:a16="http://schemas.microsoft.com/office/drawing/2014/main" xmlns="" val="2476445678"/>
                    </a:ext>
                  </a:extLst>
                </a:gridCol>
              </a:tblGrid>
              <a:tr h="371263">
                <a:tc>
                  <a:txBody>
                    <a:bodyPr/>
                    <a:lstStyle/>
                    <a:p>
                      <a:pPr>
                        <a:lnSpc>
                          <a:spcPct val="107000"/>
                        </a:lnSpc>
                        <a:spcAft>
                          <a:spcPts val="0"/>
                        </a:spcAft>
                      </a:pPr>
                      <a:r>
                        <a:rPr lang="en-ZA" sz="1200">
                          <a:effectLst/>
                        </a:rPr>
                        <a:t>Province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Working on</a:t>
                      </a:r>
                      <a:r>
                        <a:rPr lang="en-ZA" sz="1200" baseline="0" dirty="0">
                          <a:effectLst/>
                        </a:rPr>
                        <a:t> Fire </a:t>
                      </a:r>
                      <a:r>
                        <a:rPr lang="en-ZA" sz="1200" dirty="0">
                          <a:effectLst/>
                        </a:rPr>
                        <a:t>women opportunities from Baseline funding 2020/21</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200" dirty="0">
                          <a:effectLst/>
                        </a:rPr>
                        <a:t>Working on</a:t>
                      </a:r>
                      <a:r>
                        <a:rPr lang="en-ZA" sz="1200" baseline="0" dirty="0">
                          <a:effectLst/>
                        </a:rPr>
                        <a:t> Fire </a:t>
                      </a:r>
                      <a:r>
                        <a:rPr lang="en-ZA" sz="1200" dirty="0">
                          <a:effectLst/>
                        </a:rPr>
                        <a:t>women opportunities from Presidential Stimulus Funding 2020/21</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extLst>
                  <a:ext uri="{0D108BD9-81ED-4DB2-BD59-A6C34878D82A}">
                    <a16:rowId xmlns:a16="http://schemas.microsoft.com/office/drawing/2014/main" xmlns="" val="164532364"/>
                  </a:ext>
                </a:extLst>
              </a:tr>
              <a:tr h="742527">
                <a:tc>
                  <a:txBody>
                    <a:bodyPr/>
                    <a:lstStyle/>
                    <a:p>
                      <a:pPr>
                        <a:lnSpc>
                          <a:spcPct val="107000"/>
                        </a:lnSpc>
                        <a:spcAft>
                          <a:spcPts val="800"/>
                        </a:spcAft>
                      </a:pPr>
                      <a:r>
                        <a:rPr lang="en-ZA" sz="1200" dirty="0">
                          <a:effectLst/>
                        </a:rPr>
                        <a:t>Eastern Cape</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347</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214</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3898078593"/>
                  </a:ext>
                </a:extLst>
              </a:tr>
              <a:tr h="371263">
                <a:tc>
                  <a:txBody>
                    <a:bodyPr/>
                    <a:lstStyle/>
                    <a:p>
                      <a:pPr>
                        <a:lnSpc>
                          <a:spcPct val="107000"/>
                        </a:lnSpc>
                        <a:spcAft>
                          <a:spcPts val="800"/>
                        </a:spcAft>
                      </a:pPr>
                      <a:r>
                        <a:rPr lang="en-ZA" sz="1200" dirty="0">
                          <a:effectLst/>
                        </a:rPr>
                        <a:t>Free State</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222</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230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3403246053"/>
                  </a:ext>
                </a:extLst>
              </a:tr>
              <a:tr h="371263">
                <a:tc>
                  <a:txBody>
                    <a:bodyPr/>
                    <a:lstStyle/>
                    <a:p>
                      <a:pPr>
                        <a:lnSpc>
                          <a:spcPct val="107000"/>
                        </a:lnSpc>
                        <a:spcAft>
                          <a:spcPts val="800"/>
                        </a:spcAft>
                      </a:pPr>
                      <a:r>
                        <a:rPr lang="en-ZA" sz="1200">
                          <a:effectLst/>
                        </a:rPr>
                        <a:t>Gauteng</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97</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97</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2402738528"/>
                  </a:ext>
                </a:extLst>
              </a:tr>
              <a:tr h="371263">
                <a:tc>
                  <a:txBody>
                    <a:bodyPr/>
                    <a:lstStyle/>
                    <a:p>
                      <a:pPr>
                        <a:lnSpc>
                          <a:spcPct val="107000"/>
                        </a:lnSpc>
                        <a:spcAft>
                          <a:spcPts val="800"/>
                        </a:spcAft>
                      </a:pPr>
                      <a:r>
                        <a:rPr lang="en-ZA" sz="1200">
                          <a:effectLst/>
                        </a:rPr>
                        <a:t>KwaZulu Natal</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244</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dirty="0">
                          <a:effectLst/>
                          <a:latin typeface="Calibri" panose="020F0502020204030204" pitchFamily="34" charset="0"/>
                          <a:ea typeface="Calibri" panose="020F0502020204030204" pitchFamily="34" charset="0"/>
                          <a:cs typeface="Times New Roman" panose="02020603050405020304" pitchFamily="18" charset="0"/>
                        </a:rPr>
                        <a:t>221</a:t>
                      </a:r>
                    </a:p>
                    <a:p>
                      <a:pPr>
                        <a:lnSpc>
                          <a:spcPct val="107000"/>
                        </a:lnSpc>
                        <a:spcAft>
                          <a:spcPts val="0"/>
                        </a:spcAft>
                      </a:pPr>
                      <a:r>
                        <a:rPr lang="en-ZA"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1893119331"/>
                  </a:ext>
                </a:extLst>
              </a:tr>
              <a:tr h="371263">
                <a:tc>
                  <a:txBody>
                    <a:bodyPr/>
                    <a:lstStyle/>
                    <a:p>
                      <a:pPr>
                        <a:lnSpc>
                          <a:spcPct val="107000"/>
                        </a:lnSpc>
                        <a:spcAft>
                          <a:spcPts val="800"/>
                        </a:spcAft>
                      </a:pPr>
                      <a:r>
                        <a:rPr lang="en-ZA" sz="1200">
                          <a:effectLst/>
                        </a:rPr>
                        <a:t>Limpopo</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238</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240</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661659828"/>
                  </a:ext>
                </a:extLst>
              </a:tr>
              <a:tr h="371263">
                <a:tc>
                  <a:txBody>
                    <a:bodyPr/>
                    <a:lstStyle/>
                    <a:p>
                      <a:pPr>
                        <a:lnSpc>
                          <a:spcPct val="107000"/>
                        </a:lnSpc>
                        <a:spcAft>
                          <a:spcPts val="800"/>
                        </a:spcAft>
                      </a:pPr>
                      <a:r>
                        <a:rPr lang="en-ZA" sz="1200">
                          <a:effectLst/>
                        </a:rPr>
                        <a:t>Mpumalanga</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261</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183</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2738974160"/>
                  </a:ext>
                </a:extLst>
              </a:tr>
              <a:tr h="371263">
                <a:tc>
                  <a:txBody>
                    <a:bodyPr/>
                    <a:lstStyle/>
                    <a:p>
                      <a:pPr>
                        <a:lnSpc>
                          <a:spcPct val="107000"/>
                        </a:lnSpc>
                        <a:spcAft>
                          <a:spcPts val="800"/>
                        </a:spcAft>
                      </a:pPr>
                      <a:r>
                        <a:rPr lang="en-ZA" sz="1200">
                          <a:effectLst/>
                        </a:rPr>
                        <a:t>North West</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127</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122</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669260974"/>
                  </a:ext>
                </a:extLst>
              </a:tr>
              <a:tr h="371263">
                <a:tc>
                  <a:txBody>
                    <a:bodyPr/>
                    <a:lstStyle/>
                    <a:p>
                      <a:pPr>
                        <a:lnSpc>
                          <a:spcPct val="107000"/>
                        </a:lnSpc>
                        <a:spcAft>
                          <a:spcPts val="800"/>
                        </a:spcAft>
                      </a:pPr>
                      <a:r>
                        <a:rPr lang="en-ZA" sz="1200">
                          <a:effectLst/>
                        </a:rPr>
                        <a:t>Northern Cape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18</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18</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2434705321"/>
                  </a:ext>
                </a:extLst>
              </a:tr>
              <a:tr h="742527">
                <a:tc>
                  <a:txBody>
                    <a:bodyPr/>
                    <a:lstStyle/>
                    <a:p>
                      <a:pPr>
                        <a:lnSpc>
                          <a:spcPct val="107000"/>
                        </a:lnSpc>
                        <a:spcAft>
                          <a:spcPts val="800"/>
                        </a:spcAft>
                      </a:pPr>
                      <a:r>
                        <a:rPr lang="en-ZA" sz="1200">
                          <a:effectLst/>
                        </a:rPr>
                        <a:t>Western Cape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352</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258</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ZA"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extLst>
                  <a:ext uri="{0D108BD9-81ED-4DB2-BD59-A6C34878D82A}">
                    <a16:rowId xmlns:a16="http://schemas.microsoft.com/office/drawing/2014/main" xmlns="" val="3817153344"/>
                  </a:ext>
                </a:extLst>
              </a:tr>
              <a:tr h="185632">
                <a:tc>
                  <a:txBody>
                    <a:bodyPr/>
                    <a:lstStyle/>
                    <a:p>
                      <a:pPr>
                        <a:lnSpc>
                          <a:spcPct val="107000"/>
                        </a:lnSpc>
                        <a:spcAft>
                          <a:spcPts val="800"/>
                        </a:spcAft>
                      </a:pPr>
                      <a:r>
                        <a:rPr lang="en-ZA" sz="1200">
                          <a:effectLst/>
                        </a:rPr>
                        <a:t>Total</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63722" marR="63722" marT="0" marB="0"/>
                </a:tc>
                <a:tc>
                  <a:txBody>
                    <a:bodyPr/>
                    <a:lstStyle/>
                    <a:p>
                      <a:pPr>
                        <a:lnSpc>
                          <a:spcPct val="107000"/>
                        </a:lnSpc>
                        <a:spcAft>
                          <a:spcPts val="0"/>
                        </a:spcAft>
                      </a:pPr>
                      <a:r>
                        <a:rPr lang="en-ZA" sz="1100" b="1" dirty="0">
                          <a:effectLst/>
                          <a:latin typeface="Calibri" panose="020F0502020204030204" pitchFamily="34" charset="0"/>
                          <a:ea typeface="Calibri" panose="020F0502020204030204" pitchFamily="34" charset="0"/>
                          <a:cs typeface="Times New Roman" panose="02020603050405020304" pitchFamily="18" charset="0"/>
                        </a:rPr>
                        <a:t>1906</a:t>
                      </a:r>
                      <a:endParaRPr lang="en-Z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100" b="1" dirty="0">
                          <a:effectLst/>
                          <a:latin typeface="Calibri" panose="020F0502020204030204" pitchFamily="34" charset="0"/>
                          <a:ea typeface="Calibri" panose="020F0502020204030204" pitchFamily="34" charset="0"/>
                          <a:cs typeface="Times New Roman" panose="02020603050405020304" pitchFamily="18" charset="0"/>
                        </a:rPr>
                        <a:t>1583</a:t>
                      </a:r>
                      <a:endParaRPr lang="en-Z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262067611"/>
                  </a:ext>
                </a:extLst>
              </a:tr>
            </a:tbl>
          </a:graphicData>
        </a:graphic>
      </p:graphicFrame>
    </p:spTree>
    <p:extLst>
      <p:ext uri="{BB962C8B-B14F-4D97-AF65-F5344CB8AC3E}">
        <p14:creationId xmlns:p14="http://schemas.microsoft.com/office/powerpoint/2010/main" val="3109125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532315" y="131946"/>
            <a:ext cx="8252460" cy="1619890"/>
          </a:xfrm>
        </p:spPr>
        <p:txBody>
          <a:bodyPr anchor="ctr">
            <a:normAutofit/>
          </a:bodyPr>
          <a:lstStyle/>
          <a:p>
            <a:pPr>
              <a:lnSpc>
                <a:spcPct val="90000"/>
              </a:lnSpc>
            </a:pPr>
            <a:r>
              <a:rPr lang="en-US" sz="3600" b="1" dirty="0">
                <a:solidFill>
                  <a:srgbClr val="273755"/>
                </a:solidFill>
                <a:latin typeface="Open Sans"/>
              </a:rPr>
              <a:t>Climate Change Adaptation fund projects in South Africa</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362155317"/>
              </p:ext>
            </p:extLst>
          </p:nvPr>
        </p:nvGraphicFramePr>
        <p:xfrm>
          <a:off x="299711" y="1472567"/>
          <a:ext cx="8765995" cy="5071110"/>
        </p:xfrm>
        <a:graphic>
          <a:graphicData uri="http://schemas.openxmlformats.org/drawingml/2006/table">
            <a:tbl>
              <a:tblPr firstRow="1" firstCol="1" bandRow="1">
                <a:tableStyleId>{5C22544A-7EE6-4342-B048-85BDC9FD1C3A}</a:tableStyleId>
              </a:tblPr>
              <a:tblGrid>
                <a:gridCol w="907133">
                  <a:extLst>
                    <a:ext uri="{9D8B030D-6E8A-4147-A177-3AD203B41FA5}">
                      <a16:colId xmlns:a16="http://schemas.microsoft.com/office/drawing/2014/main" xmlns="" val="2081094255"/>
                    </a:ext>
                  </a:extLst>
                </a:gridCol>
                <a:gridCol w="7858862">
                  <a:extLst>
                    <a:ext uri="{9D8B030D-6E8A-4147-A177-3AD203B41FA5}">
                      <a16:colId xmlns:a16="http://schemas.microsoft.com/office/drawing/2014/main" xmlns="" val="315702942"/>
                    </a:ext>
                  </a:extLst>
                </a:gridCol>
              </a:tblGrid>
              <a:tr h="191964">
                <a:tc>
                  <a:txBody>
                    <a:bodyPr/>
                    <a:lstStyle/>
                    <a:p>
                      <a:pPr>
                        <a:lnSpc>
                          <a:spcPct val="107000"/>
                        </a:lnSpc>
                        <a:spcAft>
                          <a:spcPts val="0"/>
                        </a:spcAft>
                      </a:pPr>
                      <a:r>
                        <a:rPr lang="en-ZA" sz="1200">
                          <a:effectLst/>
                        </a:rPr>
                        <a:t>Project title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41197" marR="41197" marT="0" marB="0"/>
                </a:tc>
                <a:tc>
                  <a:txBody>
                    <a:bodyPr/>
                    <a:lstStyle/>
                    <a:p>
                      <a:pPr>
                        <a:lnSpc>
                          <a:spcPct val="107000"/>
                        </a:lnSpc>
                        <a:spcAft>
                          <a:spcPts val="0"/>
                        </a:spcAft>
                      </a:pPr>
                      <a:r>
                        <a:rPr lang="en-ZA" sz="1200">
                          <a:effectLst/>
                        </a:rPr>
                        <a:t>High level project description</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41197" marR="41197" marT="0" marB="0"/>
                </a:tc>
                <a:extLst>
                  <a:ext uri="{0D108BD9-81ED-4DB2-BD59-A6C34878D82A}">
                    <a16:rowId xmlns:a16="http://schemas.microsoft.com/office/drawing/2014/main" xmlns="" val="1378441515"/>
                  </a:ext>
                </a:extLst>
              </a:tr>
              <a:tr h="1528721">
                <a:tc>
                  <a:txBody>
                    <a:bodyPr/>
                    <a:lstStyle/>
                    <a:p>
                      <a:pPr>
                        <a:lnSpc>
                          <a:spcPct val="107000"/>
                        </a:lnSpc>
                        <a:spcAft>
                          <a:spcPts val="0"/>
                        </a:spcAft>
                      </a:pPr>
                      <a:r>
                        <a:rPr lang="en-ZA" sz="1200">
                          <a:effectLst/>
                        </a:rPr>
                        <a:t>Taking Adaptation to the Ground: A Small Grants Facility for Enabling Local Level Responses to Climate Change</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41197" marR="41197" marT="0" marB="0"/>
                </a:tc>
                <a:tc>
                  <a:txBody>
                    <a:bodyPr/>
                    <a:lstStyle/>
                    <a:p>
                      <a:pPr>
                        <a:lnSpc>
                          <a:spcPct val="107000"/>
                        </a:lnSpc>
                        <a:spcAft>
                          <a:spcPts val="0"/>
                        </a:spcAft>
                      </a:pPr>
                      <a:r>
                        <a:rPr lang="en-ZA" sz="1200" dirty="0">
                          <a:effectLst/>
                        </a:rPr>
                        <a:t>The overall goal of the project is to ensure that vulnerable, rural communities in the project target areas have reduced vulnerability and increased resilience to the anticipated impacts of climate variability and change. The objective is to incorporate climate adaptation response strategies into local practices so that assets, livelihoods and ecosystem services are protected from climate induced risks associated with expected droughts, seasonal shifts and storm-related disaster events. In addition to delivering direct and tangible benefits through the implementation of the small grant projects themselves, the Community Adaptation Small Grants Facility (SGF) will pilot and develop an understanding of small grant mechanism development and implementation in the context of climate finance, with a view to scaling up and replicating this model as appropriate. This approach responds directly to calls from civil society to bring the principle of “direct access‟ closer to vulnerable communities, thus empowering them to determine how climate finance will be used, and building institutional capacity for the implementation of adaptation efforts at the local level.  </a:t>
                      </a:r>
                    </a:p>
                    <a:p>
                      <a:pPr>
                        <a:lnSpc>
                          <a:spcPct val="107000"/>
                        </a:lnSpc>
                        <a:spcAft>
                          <a:spcPts val="0"/>
                        </a:spcAft>
                      </a:pPr>
                      <a:endParaRPr lang="en-ZA" sz="1200" dirty="0">
                        <a:effectLst/>
                      </a:endParaRPr>
                    </a:p>
                    <a:p>
                      <a:pPr>
                        <a:lnSpc>
                          <a:spcPct val="107000"/>
                        </a:lnSpc>
                        <a:spcAft>
                          <a:spcPts val="0"/>
                        </a:spcAft>
                      </a:pPr>
                      <a:r>
                        <a:rPr lang="en-ZA" sz="1200" b="1" dirty="0">
                          <a:effectLst/>
                        </a:rPr>
                        <a:t>Number of women that benefitted: 443 women in Namakwa District, Northern Cape,  640 women in Mopani District, Limpopo</a:t>
                      </a: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197" marR="41197" marT="0" marB="0"/>
                </a:tc>
                <a:extLst>
                  <a:ext uri="{0D108BD9-81ED-4DB2-BD59-A6C34878D82A}">
                    <a16:rowId xmlns:a16="http://schemas.microsoft.com/office/drawing/2014/main" xmlns="" val="3702224984"/>
                  </a:ext>
                </a:extLst>
              </a:tr>
              <a:tr h="1823656">
                <a:tc>
                  <a:txBody>
                    <a:bodyPr/>
                    <a:lstStyle/>
                    <a:p>
                      <a:pPr>
                        <a:lnSpc>
                          <a:spcPct val="107000"/>
                        </a:lnSpc>
                        <a:spcAft>
                          <a:spcPts val="0"/>
                        </a:spcAft>
                      </a:pPr>
                      <a:r>
                        <a:rPr lang="en-ZA" sz="1200">
                          <a:effectLst/>
                        </a:rPr>
                        <a:t>Building Resilience in the Greater uMngeni Catchment</a:t>
                      </a:r>
                      <a:endParaRPr lang="en-ZA" sz="1200">
                        <a:effectLst/>
                        <a:latin typeface="Calibri" panose="020F0502020204030204" pitchFamily="34" charset="0"/>
                        <a:ea typeface="Calibri" panose="020F0502020204030204" pitchFamily="34" charset="0"/>
                        <a:cs typeface="Times New Roman" panose="02020603050405020304" pitchFamily="18" charset="0"/>
                      </a:endParaRPr>
                    </a:p>
                  </a:txBody>
                  <a:tcPr marL="41197" marR="41197" marT="0" marB="0"/>
                </a:tc>
                <a:tc>
                  <a:txBody>
                    <a:bodyPr/>
                    <a:lstStyle/>
                    <a:p>
                      <a:pPr>
                        <a:lnSpc>
                          <a:spcPct val="107000"/>
                        </a:lnSpc>
                        <a:spcAft>
                          <a:spcPts val="0"/>
                        </a:spcAft>
                      </a:pPr>
                      <a:r>
                        <a:rPr lang="en-US" sz="1200" dirty="0">
                          <a:effectLst/>
                        </a:rPr>
                        <a:t>The overall objective of the </a:t>
                      </a:r>
                      <a:r>
                        <a:rPr lang="en-US" sz="1200" dirty="0" err="1">
                          <a:effectLst/>
                        </a:rPr>
                        <a:t>uMngeni</a:t>
                      </a:r>
                      <a:r>
                        <a:rPr lang="en-US" sz="1200" dirty="0">
                          <a:effectLst/>
                        </a:rPr>
                        <a:t> Resilience Project is to reduce the vulnerability of communities and small-scale farmers in the uMgungundlovu District Municipality (</a:t>
                      </a:r>
                      <a:r>
                        <a:rPr lang="en-US" sz="1200" dirty="0" err="1">
                          <a:effectLst/>
                        </a:rPr>
                        <a:t>uMDM</a:t>
                      </a:r>
                      <a:r>
                        <a:rPr lang="en-US" sz="1200" dirty="0">
                          <a:effectLst/>
                        </a:rPr>
                        <a:t>) to the impacts of climate change. This is to be achieved by increasing climate resilience and adaptive capacity by combining traditional and scientific knowledge in an integrated approach to adaptation. This will be enabled through implementing a suite of complementary gender-sensitive project interventions, focusing on: i) early warning and ward-based disaster response systems; ii) ecological and engineering infrastructure solutions specifically focused on vulnerable communities, including women; iii) integrating the use of climate-resilient crops and climate-smart techniques into new and existing farming systems; and iv) disseminating adaptation lessons learned and policy recommendations, to facilitate scaling up and replication. </a:t>
                      </a:r>
                      <a:endParaRPr lang="en-ZA" sz="1200" dirty="0">
                        <a:effectLst/>
                      </a:endParaRPr>
                    </a:p>
                    <a:p>
                      <a:pPr>
                        <a:lnSpc>
                          <a:spcPct val="107000"/>
                        </a:lnSpc>
                        <a:spcAft>
                          <a:spcPts val="0"/>
                        </a:spcAft>
                      </a:pPr>
                      <a:r>
                        <a:rPr lang="en-US" sz="1200" dirty="0">
                          <a:effectLst/>
                        </a:rPr>
                        <a:t> </a:t>
                      </a:r>
                      <a:endParaRPr lang="en-ZA" sz="1200" dirty="0">
                        <a:effectLst/>
                      </a:endParaRPr>
                    </a:p>
                    <a:p>
                      <a:pPr>
                        <a:lnSpc>
                          <a:spcPct val="107000"/>
                        </a:lnSpc>
                        <a:spcAft>
                          <a:spcPts val="0"/>
                        </a:spcAft>
                      </a:pPr>
                      <a:r>
                        <a:rPr lang="en-ZA" sz="1200" b="1" dirty="0">
                          <a:effectLst/>
                        </a:rPr>
                        <a:t>Number</a:t>
                      </a:r>
                      <a:r>
                        <a:rPr lang="en-ZA" sz="1200" b="1" baseline="0" dirty="0">
                          <a:effectLst/>
                        </a:rPr>
                        <a:t> of women that benefitted: </a:t>
                      </a:r>
                      <a:r>
                        <a:rPr lang="en-ZA" sz="1200" b="1" dirty="0">
                          <a:effectLst/>
                        </a:rPr>
                        <a:t>811 women in uMgungundlovu District, </a:t>
                      </a:r>
                      <a:r>
                        <a:rPr lang="en-ZA" sz="1200" b="1" dirty="0" err="1">
                          <a:effectLst/>
                        </a:rPr>
                        <a:t>KwaZulu</a:t>
                      </a:r>
                      <a:r>
                        <a:rPr lang="en-ZA" sz="1200" b="1" baseline="0" dirty="0">
                          <a:effectLst/>
                        </a:rPr>
                        <a:t> Natal</a:t>
                      </a:r>
                      <a:endParaRPr lang="en-ZA" sz="1200" b="1" dirty="0">
                        <a:effectLst/>
                      </a:endParaRPr>
                    </a:p>
                    <a:p>
                      <a:pPr>
                        <a:lnSpc>
                          <a:spcPct val="107000"/>
                        </a:lnSpc>
                        <a:spcAft>
                          <a:spcPts val="0"/>
                        </a:spcAft>
                      </a:pPr>
                      <a:r>
                        <a:rPr lang="en-ZA" sz="1200" dirty="0">
                          <a:effectLst/>
                        </a:rPr>
                        <a:t>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197" marR="41197" marT="0" marB="0"/>
                </a:tc>
                <a:extLst>
                  <a:ext uri="{0D108BD9-81ED-4DB2-BD59-A6C34878D82A}">
                    <a16:rowId xmlns:a16="http://schemas.microsoft.com/office/drawing/2014/main" xmlns="" val="4277860202"/>
                  </a:ext>
                </a:extLst>
              </a:tr>
            </a:tbl>
          </a:graphicData>
        </a:graphic>
      </p:graphicFrame>
    </p:spTree>
    <p:extLst>
      <p:ext uri="{BB962C8B-B14F-4D97-AF65-F5344CB8AC3E}">
        <p14:creationId xmlns:p14="http://schemas.microsoft.com/office/powerpoint/2010/main" val="1163861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D55CD764-972B-4CA5-A885-53E55C63E1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9">
            <a:extLst>
              <a:ext uri="{FF2B5EF4-FFF2-40B4-BE49-F238E27FC236}">
                <a16:creationId xmlns:a16="http://schemas.microsoft.com/office/drawing/2014/main" xmlns="" id="{34165AB3-7006-4430-BCE3-25476BE13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2340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xmlns="" id="{11A97933-AC23-4D71-B366-DD0A41539071}"/>
              </a:ext>
            </a:extLst>
          </p:cNvPr>
          <p:cNvSpPr>
            <a:spLocks noGrp="1"/>
          </p:cNvSpPr>
          <p:nvPr>
            <p:ph type="title"/>
          </p:nvPr>
        </p:nvSpPr>
        <p:spPr>
          <a:xfrm>
            <a:off x="445770" y="339117"/>
            <a:ext cx="8252460" cy="1619890"/>
          </a:xfrm>
        </p:spPr>
        <p:txBody>
          <a:bodyPr anchor="ctr">
            <a:normAutofit/>
          </a:bodyPr>
          <a:lstStyle/>
          <a:p>
            <a:pPr>
              <a:lnSpc>
                <a:spcPct val="90000"/>
              </a:lnSpc>
            </a:pPr>
            <a:r>
              <a:rPr lang="en-US" sz="3600" b="1" dirty="0">
                <a:solidFill>
                  <a:srgbClr val="273755"/>
                </a:solidFill>
                <a:latin typeface="Open Sans"/>
                <a:ea typeface="Open Sans"/>
                <a:cs typeface="Open Sans"/>
              </a:rPr>
              <a:t>Conclusion</a:t>
            </a:r>
            <a:endParaRPr lang="en-ZA" sz="3600" b="1" dirty="0">
              <a:solidFill>
                <a:srgbClr val="273755"/>
              </a:solidFill>
              <a:latin typeface="Open Sans"/>
            </a:endParaRPr>
          </a:p>
        </p:txBody>
      </p:sp>
      <p:grpSp>
        <p:nvGrpSpPr>
          <p:cNvPr id="7" name="Group 11">
            <a:extLst>
              <a:ext uri="{FF2B5EF4-FFF2-40B4-BE49-F238E27FC236}">
                <a16:creationId xmlns:a16="http://schemas.microsoft.com/office/drawing/2014/main" xmlns="" id="{C57F67D8-2BFF-4661-AFAF-E2CE8B7DCE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2125" y="484632"/>
            <a:ext cx="181579" cy="1340860"/>
            <a:chOff x="56167" y="484632"/>
            <a:chExt cx="242107" cy="1340860"/>
          </a:xfrm>
        </p:grpSpPr>
        <p:sp>
          <p:nvSpPr>
            <p:cNvPr id="13" name="Rectangle 2">
              <a:extLst>
                <a:ext uri="{FF2B5EF4-FFF2-40B4-BE49-F238E27FC236}">
                  <a16:creationId xmlns:a16="http://schemas.microsoft.com/office/drawing/2014/main" xmlns="" id="{4E1D4D71-728F-4B12-9CBF-3E5ABDA9BB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59">
              <a:extLst>
                <a:ext uri="{FF2B5EF4-FFF2-40B4-BE49-F238E27FC236}">
                  <a16:creationId xmlns:a16="http://schemas.microsoft.com/office/drawing/2014/main" xmlns="" id="{3513D1C2-B9D1-43DC-8B39-AA4FF5AADB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054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angle 2">
              <a:extLst>
                <a:ext uri="{FF2B5EF4-FFF2-40B4-BE49-F238E27FC236}">
                  <a16:creationId xmlns:a16="http://schemas.microsoft.com/office/drawing/2014/main" xmlns="" id="{26CB8B66-F1A8-4DE9-AA67-8A7469BD73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59">
              <a:extLst>
                <a:ext uri="{FF2B5EF4-FFF2-40B4-BE49-F238E27FC236}">
                  <a16:creationId xmlns:a16="http://schemas.microsoft.com/office/drawing/2014/main" xmlns="" id="{1F72E235-B6DE-4EE7-B11D-3FBEF9DC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9122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2">
              <a:extLst>
                <a:ext uri="{FF2B5EF4-FFF2-40B4-BE49-F238E27FC236}">
                  <a16:creationId xmlns:a16="http://schemas.microsoft.com/office/drawing/2014/main" xmlns="" id="{BA8C164F-E124-4ECF-9FD9-35C1F8E27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59">
              <a:extLst>
                <a:ext uri="{FF2B5EF4-FFF2-40B4-BE49-F238E27FC236}">
                  <a16:creationId xmlns:a16="http://schemas.microsoft.com/office/drawing/2014/main" xmlns="" id="{0151D52D-979C-4B9F-A037-D9DC745367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7701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2">
              <a:extLst>
                <a:ext uri="{FF2B5EF4-FFF2-40B4-BE49-F238E27FC236}">
                  <a16:creationId xmlns:a16="http://schemas.microsoft.com/office/drawing/2014/main" xmlns="" id="{EE8F116C-C879-4D3A-8F6D-A25B7125E2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59">
              <a:extLst>
                <a:ext uri="{FF2B5EF4-FFF2-40B4-BE49-F238E27FC236}">
                  <a16:creationId xmlns:a16="http://schemas.microsoft.com/office/drawing/2014/main" xmlns="" id="{6709DF44-7C20-4444-8862-A9203CBE64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62804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
              <a:extLst>
                <a:ext uri="{FF2B5EF4-FFF2-40B4-BE49-F238E27FC236}">
                  <a16:creationId xmlns:a16="http://schemas.microsoft.com/office/drawing/2014/main" xmlns="" id="{4D6A9505-9408-4DC6-BD50-75A8C69490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59">
              <a:extLst>
                <a:ext uri="{FF2B5EF4-FFF2-40B4-BE49-F238E27FC236}">
                  <a16:creationId xmlns:a16="http://schemas.microsoft.com/office/drawing/2014/main" xmlns="" id="{419FC7F2-FF7B-464A-8956-817BAD265A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48593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
              <a:extLst>
                <a:ext uri="{FF2B5EF4-FFF2-40B4-BE49-F238E27FC236}">
                  <a16:creationId xmlns:a16="http://schemas.microsoft.com/office/drawing/2014/main" xmlns="" id="{C0E235C3-2297-4887-8CF9-78B61DA7D8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Rectangle 59">
              <a:extLst>
                <a:ext uri="{FF2B5EF4-FFF2-40B4-BE49-F238E27FC236}">
                  <a16:creationId xmlns:a16="http://schemas.microsoft.com/office/drawing/2014/main" xmlns="" id="{741D2A4A-2FC3-46D1-94A7-C4BA4823B1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7649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2">
              <a:extLst>
                <a:ext uri="{FF2B5EF4-FFF2-40B4-BE49-F238E27FC236}">
                  <a16:creationId xmlns:a16="http://schemas.microsoft.com/office/drawing/2014/main" xmlns="" id="{2E7DFA72-3CFE-4FB2-A769-C3D65C30CC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Rectangle 59">
              <a:extLst>
                <a:ext uri="{FF2B5EF4-FFF2-40B4-BE49-F238E27FC236}">
                  <a16:creationId xmlns:a16="http://schemas.microsoft.com/office/drawing/2014/main" xmlns="" id="{FFB273F7-B602-4697-92DA-B9C0B70E34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6228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Rectangle 2">
              <a:extLst>
                <a:ext uri="{FF2B5EF4-FFF2-40B4-BE49-F238E27FC236}">
                  <a16:creationId xmlns:a16="http://schemas.microsoft.com/office/drawing/2014/main" xmlns="" id="{C76D34E0-BC86-46D8-920E-594A3C4B60B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59">
              <a:extLst>
                <a:ext uri="{FF2B5EF4-FFF2-40B4-BE49-F238E27FC236}">
                  <a16:creationId xmlns:a16="http://schemas.microsoft.com/office/drawing/2014/main" xmlns="" id="{F17BC71C-4B64-4990-90FF-78123B720C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4807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
              <a:extLst>
                <a:ext uri="{FF2B5EF4-FFF2-40B4-BE49-F238E27FC236}">
                  <a16:creationId xmlns:a16="http://schemas.microsoft.com/office/drawing/2014/main" xmlns="" id="{C807F90E-DB0C-4841-BFE0-9413759C26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59">
              <a:extLst>
                <a:ext uri="{FF2B5EF4-FFF2-40B4-BE49-F238E27FC236}">
                  <a16:creationId xmlns:a16="http://schemas.microsoft.com/office/drawing/2014/main" xmlns="" id="{F7E71EE5-0746-4E81-B154-BAC5FF8671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3386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2">
              <a:extLst>
                <a:ext uri="{FF2B5EF4-FFF2-40B4-BE49-F238E27FC236}">
                  <a16:creationId xmlns:a16="http://schemas.microsoft.com/office/drawing/2014/main" xmlns="" id="{7FDDC085-25CA-4499-AAD9-DEA2035223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23774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59">
              <a:extLst>
                <a:ext uri="{FF2B5EF4-FFF2-40B4-BE49-F238E27FC236}">
                  <a16:creationId xmlns:a16="http://schemas.microsoft.com/office/drawing/2014/main" xmlns="" id="{1303C688-1ED7-46BE-B0EC-4638C54941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5400000">
              <a:off x="54864" y="11965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 name="Content Placeholder 2">
            <a:extLst>
              <a:ext uri="{FF2B5EF4-FFF2-40B4-BE49-F238E27FC236}">
                <a16:creationId xmlns:a16="http://schemas.microsoft.com/office/drawing/2014/main" xmlns="" id="{949C2542-B7F3-48C0-A7B4-E405E83454A0}"/>
              </a:ext>
            </a:extLst>
          </p:cNvPr>
          <p:cNvSpPr>
            <a:spLocks noGrp="1"/>
          </p:cNvSpPr>
          <p:nvPr>
            <p:ph idx="1"/>
          </p:nvPr>
        </p:nvSpPr>
        <p:spPr>
          <a:xfrm>
            <a:off x="448055" y="2721429"/>
            <a:ext cx="8250175" cy="3494314"/>
          </a:xfrm>
        </p:spPr>
        <p:txBody>
          <a:bodyPr anchor="ctr">
            <a:normAutofit/>
          </a:bodyPr>
          <a:lstStyle/>
          <a:p>
            <a:r>
              <a:rPr lang="en-ZA" dirty="0"/>
              <a:t>Both Cabinet Ministers (in the highest decision making structure) responsible for disaster risk reduction  and climate change respectively are </a:t>
            </a:r>
            <a:r>
              <a:rPr lang="en-ZA" b="1" dirty="0"/>
              <a:t>women</a:t>
            </a:r>
            <a:r>
              <a:rPr lang="en-ZA" dirty="0"/>
              <a:t>.</a:t>
            </a:r>
          </a:p>
          <a:p>
            <a:pPr>
              <a:spcBef>
                <a:spcPts val="0"/>
              </a:spcBef>
              <a:buFont typeface="Arial" panose="020B0604020202020204" pitchFamily="34" charset="0"/>
              <a:buChar char="•"/>
              <a:defRPr/>
            </a:pPr>
            <a:endParaRPr lang="en-ZA" sz="2000" dirty="0">
              <a:solidFill>
                <a:srgbClr val="202124"/>
              </a:solidFill>
              <a:latin typeface="Google Sans"/>
            </a:endParaRPr>
          </a:p>
          <a:p>
            <a:pPr marL="0" indent="0">
              <a:lnSpc>
                <a:spcPct val="90000"/>
              </a:lnSpc>
              <a:buNone/>
            </a:pPr>
            <a:endParaRPr lang="en-ZA" sz="1800" dirty="0"/>
          </a:p>
        </p:txBody>
      </p:sp>
      <p:sp>
        <p:nvSpPr>
          <p:cNvPr id="34" name="Rectangle 33">
            <a:extLst>
              <a:ext uri="{FF2B5EF4-FFF2-40B4-BE49-F238E27FC236}">
                <a16:creationId xmlns:a16="http://schemas.microsoft.com/office/drawing/2014/main" xmlns="" id="{E3E51905-F374-4E1A-97CF-B741584B74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GradientOverlay">
            <a:extLst>
              <a:ext uri="{FF2B5EF4-FFF2-40B4-BE49-F238E27FC236}">
                <a16:creationId xmlns:a16="http://schemas.microsoft.com/office/drawing/2014/main" xmlns="" id="{995EC3E7-F073-4BD3-BA53-E1CC61086E30}"/>
              </a:ext>
            </a:extLst>
          </p:cNvPr>
          <p:cNvSpPr/>
          <p:nvPr>
            <p:custDataLst>
              <p:tags r:id="rId1"/>
            </p:custDataLst>
          </p:nvPr>
        </p:nvSpPr>
        <p:spPr>
          <a:xfrm>
            <a:off x="0" y="6494223"/>
            <a:ext cx="9144000" cy="363777"/>
          </a:xfrm>
          <a:prstGeom prst="rect">
            <a:avLst/>
          </a:prstGeom>
          <a:solidFill>
            <a:srgbClr val="00B050">
              <a:alpha val="69000"/>
            </a:srgbClr>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90000"/>
              </a:lnSpc>
              <a:spcBef>
                <a:spcPts val="0"/>
              </a:spcBef>
              <a:spcAft>
                <a:spcPts val="100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sym typeface="+mn-lt"/>
            </a:endParaRPr>
          </a:p>
        </p:txBody>
      </p:sp>
    </p:spTree>
    <p:extLst>
      <p:ext uri="{BB962C8B-B14F-4D97-AF65-F5344CB8AC3E}">
        <p14:creationId xmlns:p14="http://schemas.microsoft.com/office/powerpoint/2010/main" val="2722976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1089529"/>
          </a:xfrm>
          <a:prstGeom prst="rect">
            <a:avLst/>
          </a:prstGeom>
          <a:noFill/>
        </p:spPr>
        <p:txBody>
          <a:bodyPr wrap="square" rtlCol="0">
            <a:spAutoFit/>
          </a:bodyPr>
          <a:lstStyle/>
          <a:p>
            <a:pPr algn="ctr">
              <a:lnSpc>
                <a:spcPct val="90000"/>
              </a:lnSpc>
            </a:pPr>
            <a:r>
              <a:rPr lang="en-US" altLang="en-US" sz="2400" dirty="0">
                <a:solidFill>
                  <a:schemeClr val="bg1"/>
                </a:solidFill>
                <a:latin typeface="Arial" panose="020B0604020202020204" pitchFamily="34" charset="0"/>
                <a:cs typeface="Arial" panose="020B0604020202020204" pitchFamily="34" charset="0"/>
              </a:rPr>
              <a:t>Article 11: Employment</a:t>
            </a:r>
          </a:p>
          <a:p>
            <a:pPr algn="ctr">
              <a:lnSpc>
                <a:spcPct val="90000"/>
              </a:lnSpc>
            </a:pPr>
            <a:r>
              <a:rPr lang="en-US" altLang="en-US" sz="2400" dirty="0">
                <a:solidFill>
                  <a:schemeClr val="bg1"/>
                </a:solidFill>
                <a:latin typeface="Arial" panose="020B0604020202020204" pitchFamily="34" charset="0"/>
                <a:cs typeface="Arial" panose="020B0604020202020204" pitchFamily="34" charset="0"/>
              </a:rPr>
              <a:t>Responses to list of issues &amp; COVID19 measures</a:t>
            </a:r>
          </a:p>
        </p:txBody>
      </p:sp>
    </p:spTree>
    <p:extLst>
      <p:ext uri="{BB962C8B-B14F-4D97-AF65-F5344CB8AC3E}">
        <p14:creationId xmlns:p14="http://schemas.microsoft.com/office/powerpoint/2010/main" val="320699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800" b="1" dirty="0">
                <a:solidFill>
                  <a:prstClr val="black"/>
                </a:solidFill>
                <a:latin typeface="+mn-lt"/>
              </a:rPr>
              <a:t>Article 11: Employment</a:t>
            </a:r>
            <a:endParaRPr lang="en-ZA" sz="2800" b="1" dirty="0">
              <a:latin typeface="+mn-lt"/>
            </a:endParaRPr>
          </a:p>
        </p:txBody>
      </p:sp>
      <p:sp>
        <p:nvSpPr>
          <p:cNvPr id="3" name="Content Placeholder 2"/>
          <p:cNvSpPr>
            <a:spLocks noGrp="1"/>
          </p:cNvSpPr>
          <p:nvPr>
            <p:ph idx="1"/>
          </p:nvPr>
        </p:nvSpPr>
        <p:spPr>
          <a:xfrm>
            <a:off x="228600" y="2844503"/>
            <a:ext cx="8758990" cy="5059361"/>
          </a:xfrm>
        </p:spPr>
        <p:txBody>
          <a:bodyPr>
            <a:normAutofit/>
          </a:bodyPr>
          <a:lstStyle/>
          <a:p>
            <a:pPr marL="338138" marR="42386" indent="-338138" algn="just">
              <a:lnSpc>
                <a:spcPct val="103000"/>
              </a:lnSpc>
              <a:spcAft>
                <a:spcPts val="413"/>
              </a:spcAft>
              <a:buNone/>
            </a:pPr>
            <a:r>
              <a:rPr lang="en-ZA" sz="2000" b="1" u="sng" dirty="0">
                <a:solidFill>
                  <a:srgbClr val="000000"/>
                </a:solidFill>
                <a:latin typeface="Arial" panose="020B0604020202020204" pitchFamily="34" charset="0"/>
                <a:ea typeface="Arial" panose="020B0604020202020204" pitchFamily="34" charset="0"/>
              </a:rPr>
              <a:t>Question</a:t>
            </a:r>
            <a:r>
              <a:rPr lang="en-ZA" sz="2000" dirty="0">
                <a:solidFill>
                  <a:srgbClr val="000000"/>
                </a:solidFill>
                <a:latin typeface="Arial" panose="020B0604020202020204" pitchFamily="34" charset="0"/>
                <a:ea typeface="Arial" panose="020B0604020202020204" pitchFamily="34" charset="0"/>
              </a:rPr>
              <a:t>:</a:t>
            </a:r>
          </a:p>
          <a:p>
            <a:pPr marL="357188" marR="42386" indent="-19050" algn="just">
              <a:lnSpc>
                <a:spcPct val="103000"/>
              </a:lnSpc>
              <a:spcAft>
                <a:spcPts val="413"/>
              </a:spcAft>
              <a:buNone/>
            </a:pPr>
            <a:r>
              <a:rPr lang="en-ZA" sz="2000" b="1" dirty="0">
                <a:solidFill>
                  <a:srgbClr val="000000"/>
                </a:solidFill>
                <a:latin typeface="Arial" panose="020B0604020202020204" pitchFamily="34" charset="0"/>
                <a:ea typeface="Arial" panose="020B0604020202020204" pitchFamily="34" charset="0"/>
              </a:rPr>
              <a:t>According to paragraph 132, the Employment Equity Act (1989) was amended in 2013 explicitly to incorporate the concept of equal pay for work of equal value. Please concretize the measures taken to implement the amended Act and to ensure compliance by the private sector.  </a:t>
            </a:r>
            <a:endParaRPr lang="en-ZA" sz="2000" dirty="0">
              <a:solidFill>
                <a:srgbClr val="000000"/>
              </a:solidFill>
              <a:latin typeface="Arial" panose="020B0604020202020204" pitchFamily="34" charset="0"/>
              <a:ea typeface="Arial" panose="020B0604020202020204" pitchFamily="34" charset="0"/>
            </a:endParaRPr>
          </a:p>
          <a:p>
            <a:pPr marL="368141" marR="42386" indent="0" algn="just">
              <a:lnSpc>
                <a:spcPct val="103000"/>
              </a:lnSpc>
              <a:spcAft>
                <a:spcPts val="413"/>
              </a:spcAft>
              <a:buNone/>
            </a:pPr>
            <a:endParaRPr lang="en-ZA" sz="1350" dirty="0">
              <a:solidFill>
                <a:srgbClr val="000000"/>
              </a:solidFill>
              <a:latin typeface="Arial" panose="020B0604020202020204" pitchFamily="34" charset="0"/>
              <a:ea typeface="Arial" panose="020B0604020202020204" pitchFamily="34" charset="0"/>
            </a:endParaRPr>
          </a:p>
          <a:p>
            <a:endParaRPr lang="en-ZA" sz="1350" dirty="0"/>
          </a:p>
        </p:txBody>
      </p:sp>
    </p:spTree>
    <p:extLst>
      <p:ext uri="{BB962C8B-B14F-4D97-AF65-F5344CB8AC3E}">
        <p14:creationId xmlns:p14="http://schemas.microsoft.com/office/powerpoint/2010/main" val="2182349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038" y="838201"/>
            <a:ext cx="8215162" cy="1066800"/>
          </a:xfrm>
        </p:spPr>
        <p:txBody>
          <a:bodyPr>
            <a:normAutofit/>
          </a:bodyPr>
          <a:lstStyle/>
          <a:p>
            <a:r>
              <a:rPr lang="en-ZA" sz="2800" b="1" dirty="0">
                <a:solidFill>
                  <a:prstClr val="black"/>
                </a:solidFill>
                <a:latin typeface="+mn-lt"/>
              </a:rPr>
              <a:t>Article 11: Equal Pay for Work of Equal Value</a:t>
            </a:r>
            <a:endParaRPr lang="en-ZA" sz="2800" b="1" dirty="0">
              <a:latin typeface="+mn-lt"/>
            </a:endParaRPr>
          </a:p>
        </p:txBody>
      </p:sp>
      <p:sp>
        <p:nvSpPr>
          <p:cNvPr id="3" name="Content Placeholder 2"/>
          <p:cNvSpPr>
            <a:spLocks noGrp="1"/>
          </p:cNvSpPr>
          <p:nvPr>
            <p:ph idx="1"/>
          </p:nvPr>
        </p:nvSpPr>
        <p:spPr>
          <a:xfrm>
            <a:off x="228600" y="1371601"/>
            <a:ext cx="8672362" cy="5181599"/>
          </a:xfrm>
        </p:spPr>
        <p:txBody>
          <a:bodyPr>
            <a:noAutofit/>
          </a:bodyPr>
          <a:lstStyle/>
          <a:p>
            <a:endParaRPr lang="en-ZA" sz="1350" b="1" dirty="0">
              <a:latin typeface="Arial" panose="020B0604020202020204" pitchFamily="34" charset="0"/>
              <a:ea typeface="Arial" panose="020B0604020202020204" pitchFamily="34" charset="0"/>
            </a:endParaRPr>
          </a:p>
          <a:p>
            <a:r>
              <a:rPr lang="en-ZA" sz="1800" b="1" dirty="0">
                <a:latin typeface="Arial" panose="020B0604020202020204" pitchFamily="34" charset="0"/>
                <a:ea typeface="Arial" panose="020B0604020202020204" pitchFamily="34" charset="0"/>
              </a:rPr>
              <a:t>EE Regulations, 2014 </a:t>
            </a:r>
            <a:r>
              <a:rPr lang="en-ZA" sz="1800" dirty="0">
                <a:latin typeface="Arial" panose="020B0604020202020204" pitchFamily="34" charset="0"/>
                <a:ea typeface="Arial" panose="020B0604020202020204" pitchFamily="34" charset="0"/>
              </a:rPr>
              <a:t>containing the criteria and methodology for assessing work of equal value implemented from1 August 2014.</a:t>
            </a:r>
          </a:p>
          <a:p>
            <a:pPr marL="0" indent="0">
              <a:buNone/>
            </a:pPr>
            <a:endParaRPr lang="en-ZA" sz="1800" dirty="0">
              <a:latin typeface="Arial" panose="020B0604020202020204" pitchFamily="34" charset="0"/>
              <a:ea typeface="Arial" panose="020B0604020202020204" pitchFamily="34" charset="0"/>
            </a:endParaRPr>
          </a:p>
          <a:p>
            <a:r>
              <a:rPr lang="en-ZA" sz="1800" dirty="0">
                <a:latin typeface="Arial" panose="020B0604020202020204" pitchFamily="34" charset="0"/>
                <a:ea typeface="Arial" panose="020B0604020202020204" pitchFamily="34" charset="0"/>
              </a:rPr>
              <a:t>Subsequently, a </a:t>
            </a:r>
            <a:r>
              <a:rPr lang="en-ZA" sz="1800" b="1" dirty="0">
                <a:latin typeface="Arial" panose="020B0604020202020204" pitchFamily="34" charset="0"/>
                <a:ea typeface="Arial" panose="020B0604020202020204" pitchFamily="34" charset="0"/>
              </a:rPr>
              <a:t>Code of Good Practice on Equal Pay/Remuneration for work of equal value was implemented from 1 June 2015</a:t>
            </a:r>
            <a:r>
              <a:rPr lang="en-ZA" sz="1800" dirty="0">
                <a:latin typeface="Arial" panose="020B0604020202020204" pitchFamily="34" charset="0"/>
                <a:ea typeface="Arial" panose="020B0604020202020204" pitchFamily="34" charset="0"/>
              </a:rPr>
              <a:t> - provides practical guidelines to employers and employees on how to apply the principle of equal pay/remuneration for work of equal value both in the Public and Private sectors.</a:t>
            </a:r>
          </a:p>
          <a:p>
            <a:pPr marL="0" indent="0">
              <a:buNone/>
            </a:pPr>
            <a:endParaRPr lang="en-ZA" sz="1800" dirty="0">
              <a:latin typeface="Arial" panose="020B0604020202020204" pitchFamily="34" charset="0"/>
              <a:ea typeface="Arial" panose="020B0604020202020204" pitchFamily="34" charset="0"/>
            </a:endParaRPr>
          </a:p>
          <a:p>
            <a:r>
              <a:rPr lang="en-ZA" sz="1800" b="1" dirty="0">
                <a:latin typeface="Arial" panose="020B0604020202020204" pitchFamily="34" charset="0"/>
                <a:ea typeface="Arial" panose="020B0604020202020204" pitchFamily="34" charset="0"/>
              </a:rPr>
              <a:t>Income Differential Reporting Form (EEA4 Form) </a:t>
            </a:r>
            <a:r>
              <a:rPr lang="en-ZA" sz="1800" dirty="0">
                <a:latin typeface="Arial" panose="020B0604020202020204" pitchFamily="34" charset="0"/>
                <a:ea typeface="Arial" panose="020B0604020202020204" pitchFamily="34" charset="0"/>
              </a:rPr>
              <a:t>reviewed and implemented in August 2019 to address the gap in the quality of data collected from employers for the Commission for Employment Equity and the National Minimum Wage Commission to assess the wage gap between the highest and lowest paid workers; and to equip employers to adopt remuneration policies and practices informed by the principle of ‘Equal Pay/Remuneration for Work of Equal Value’ . </a:t>
            </a:r>
          </a:p>
          <a:p>
            <a:endParaRPr lang="en-ZA" sz="1800" b="1" dirty="0">
              <a:latin typeface="Arial" panose="020B0604020202020204" pitchFamily="34" charset="0"/>
              <a:ea typeface="Arial" panose="020B0604020202020204" pitchFamily="34" charset="0"/>
            </a:endParaRPr>
          </a:p>
          <a:p>
            <a:endParaRPr lang="en-ZA" sz="1350" b="1" dirty="0"/>
          </a:p>
          <a:p>
            <a:endParaRPr lang="en-ZA" sz="1350" b="1" dirty="0"/>
          </a:p>
        </p:txBody>
      </p:sp>
    </p:spTree>
    <p:extLst>
      <p:ext uri="{BB962C8B-B14F-4D97-AF65-F5344CB8AC3E}">
        <p14:creationId xmlns:p14="http://schemas.microsoft.com/office/powerpoint/2010/main" val="31914627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952500"/>
            <a:ext cx="8153400" cy="990599"/>
          </a:xfrm>
        </p:spPr>
        <p:txBody>
          <a:bodyPr>
            <a:noAutofit/>
          </a:bodyPr>
          <a:lstStyle/>
          <a:p>
            <a:r>
              <a:rPr lang="en-ZA" sz="2400" b="1" dirty="0">
                <a:solidFill>
                  <a:prstClr val="black"/>
                </a:solidFill>
                <a:latin typeface="Arial" panose="020B0604020202020204" pitchFamily="34" charset="0"/>
                <a:cs typeface="Arial" panose="020B0604020202020204" pitchFamily="34" charset="0"/>
              </a:rPr>
              <a:t>Article 11: Equal Pay for Work of Equal Value – M&amp;E and Inspection &amp; Enforcement</a:t>
            </a:r>
            <a:endParaRPr lang="en-ZA"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04800" y="1889925"/>
            <a:ext cx="8625039" cy="5410200"/>
          </a:xfrm>
        </p:spPr>
        <p:txBody>
          <a:bodyPr>
            <a:noAutofit/>
          </a:bodyPr>
          <a:lstStyle/>
          <a:p>
            <a:pPr marL="204788" marR="43339" indent="-204788" algn="just">
              <a:lnSpc>
                <a:spcPct val="103000"/>
              </a:lnSpc>
              <a:spcAft>
                <a:spcPts val="413"/>
              </a:spcAft>
            </a:pPr>
            <a:r>
              <a:rPr lang="en-ZA" sz="1800" dirty="0">
                <a:latin typeface="Arial" panose="020B0604020202020204" pitchFamily="34" charset="0"/>
                <a:ea typeface="Arial" panose="020B0604020202020204" pitchFamily="34" charset="0"/>
              </a:rPr>
              <a:t>In the 21</a:t>
            </a:r>
            <a:r>
              <a:rPr lang="en-ZA" sz="1800" baseline="30000" dirty="0">
                <a:latin typeface="Arial" panose="020B0604020202020204" pitchFamily="34" charset="0"/>
                <a:ea typeface="Arial" panose="020B0604020202020204" pitchFamily="34" charset="0"/>
              </a:rPr>
              <a:t>st</a:t>
            </a:r>
            <a:r>
              <a:rPr lang="en-ZA" sz="1800" dirty="0">
                <a:latin typeface="Arial" panose="020B0604020202020204" pitchFamily="34" charset="0"/>
                <a:ea typeface="Arial" panose="020B0604020202020204" pitchFamily="34" charset="0"/>
              </a:rPr>
              <a:t> CEE Annual Report, the CEE reflected that </a:t>
            </a:r>
            <a:r>
              <a:rPr lang="en-ZA" sz="1800" b="1" dirty="0">
                <a:latin typeface="Arial" panose="020B0604020202020204" pitchFamily="34" charset="0"/>
                <a:ea typeface="Arial" panose="020B0604020202020204" pitchFamily="34" charset="0"/>
              </a:rPr>
              <a:t>82.8% out of the 26 635 </a:t>
            </a:r>
            <a:r>
              <a:rPr lang="en-ZA" sz="1800" dirty="0">
                <a:latin typeface="Arial" panose="020B0604020202020204" pitchFamily="34" charset="0"/>
                <a:ea typeface="Arial" panose="020B0604020202020204" pitchFamily="34" charset="0"/>
              </a:rPr>
              <a:t>designated employers indicated that they have no barriers/ elements of unfair discrimination in their ‘Remuneration and benefits’ policies and practices; and </a:t>
            </a:r>
            <a:r>
              <a:rPr lang="en-ZA" sz="1800" b="1" dirty="0">
                <a:latin typeface="Arial" panose="020B0604020202020204" pitchFamily="34" charset="0"/>
                <a:ea typeface="Arial" panose="020B0604020202020204" pitchFamily="34" charset="0"/>
              </a:rPr>
              <a:t>12.2%</a:t>
            </a:r>
            <a:r>
              <a:rPr lang="en-ZA" sz="1800" dirty="0">
                <a:latin typeface="Arial" panose="020B0604020202020204" pitchFamily="34" charset="0"/>
                <a:ea typeface="Arial" panose="020B0604020202020204" pitchFamily="34" charset="0"/>
              </a:rPr>
              <a:t> reported that they have barriers and have implemented affirmative action measures to address any elements of unfair discrimination identified in the prior twelve months. (vs: 21st CEE Annual Report, page 48 available on </a:t>
            </a:r>
            <a:r>
              <a:rPr lang="en-ZA" sz="1800" u="sng" dirty="0">
                <a:latin typeface="Arial" panose="020B0604020202020204" pitchFamily="34" charset="0"/>
                <a:ea typeface="Arial" panose="020B0604020202020204" pitchFamily="34" charset="0"/>
                <a:hlinkClick r:id="rId2"/>
              </a:rPr>
              <a:t>www.labour.gov.za</a:t>
            </a:r>
            <a:r>
              <a:rPr lang="en-ZA" sz="1800" dirty="0">
                <a:latin typeface="Arial" panose="020B0604020202020204" pitchFamily="34" charset="0"/>
                <a:ea typeface="Arial" panose="020B0604020202020204" pitchFamily="34" charset="0"/>
              </a:rPr>
              <a:t>).</a:t>
            </a:r>
          </a:p>
          <a:p>
            <a:pPr lvl="0"/>
            <a:r>
              <a:rPr lang="en-ZA" sz="1800" dirty="0">
                <a:latin typeface="Arial" panose="020B0604020202020204" pitchFamily="34" charset="0"/>
                <a:ea typeface="Arial" panose="020B0604020202020204" pitchFamily="34" charset="0"/>
              </a:rPr>
              <a:t>South African enforces the Equal Pay principle in workplaces using Section 1 (Prohibited grounds) Section 10 (dispute resolution and CCMA), Section 11 (onus of proof), Sections 48 and 49 (CCMA and Court powers) of the EEA, which empowers both the Commission for Conciliation, Mediation and Arbitration (CCMA) and the Labour Court to issue Awards for non-compliance.</a:t>
            </a:r>
          </a:p>
          <a:p>
            <a:pPr lvl="0"/>
            <a:r>
              <a:rPr lang="en-ZA" sz="1800" dirty="0">
                <a:latin typeface="Arial" panose="020B0604020202020204" pitchFamily="34" charset="0"/>
                <a:ea typeface="Arial" panose="020B0604020202020204" pitchFamily="34" charset="0"/>
              </a:rPr>
              <a:t>From March 2020-February 2021, the CCMA reported that </a:t>
            </a:r>
            <a:r>
              <a:rPr lang="en-ZA" sz="1800" b="1" dirty="0">
                <a:latin typeface="Arial" panose="020B0604020202020204" pitchFamily="34" charset="0"/>
                <a:ea typeface="Arial" panose="020B0604020202020204" pitchFamily="34" charset="0"/>
              </a:rPr>
              <a:t>428 equal pay cases </a:t>
            </a:r>
            <a:r>
              <a:rPr lang="en-ZA" sz="1800" dirty="0">
                <a:latin typeface="Arial" panose="020B0604020202020204" pitchFamily="34" charset="0"/>
                <a:ea typeface="Arial" panose="020B0604020202020204" pitchFamily="34" charset="0"/>
              </a:rPr>
              <a:t>were referred to them for adjudication (vs: 21st CEE Annual Report, page 12 available on </a:t>
            </a:r>
            <a:r>
              <a:rPr lang="en-ZA" sz="1800" u="sng" dirty="0">
                <a:latin typeface="Arial" panose="020B0604020202020204" pitchFamily="34" charset="0"/>
                <a:ea typeface="Arial" panose="020B0604020202020204" pitchFamily="34" charset="0"/>
                <a:hlinkClick r:id="rId2"/>
              </a:rPr>
              <a:t>www.labour.gov.za</a:t>
            </a:r>
            <a:r>
              <a:rPr lang="en-ZA" sz="1800" dirty="0">
                <a:latin typeface="Arial" panose="020B0604020202020204" pitchFamily="34" charset="0"/>
                <a:ea typeface="Arial" panose="020B0604020202020204" pitchFamily="34" charset="0"/>
              </a:rPr>
              <a:t>).</a:t>
            </a:r>
          </a:p>
          <a:p>
            <a:pPr lvl="0"/>
            <a:endParaRPr lang="en-ZA" sz="1350" dirty="0">
              <a:latin typeface="Arial" panose="020B0604020202020204" pitchFamily="34" charset="0"/>
              <a:ea typeface="Arial" panose="020B0604020202020204" pitchFamily="34" charset="0"/>
            </a:endParaRPr>
          </a:p>
          <a:p>
            <a:pPr lvl="0"/>
            <a:endParaRPr lang="en-ZA" sz="1350" dirty="0">
              <a:latin typeface="Arial" panose="020B0604020202020204" pitchFamily="34" charset="0"/>
              <a:ea typeface="Arial" panose="020B0604020202020204" pitchFamily="34" charset="0"/>
            </a:endParaRPr>
          </a:p>
          <a:p>
            <a:endParaRPr lang="en-ZA" sz="1350" b="1" dirty="0"/>
          </a:p>
        </p:txBody>
      </p:sp>
    </p:spTree>
    <p:extLst>
      <p:ext uri="{BB962C8B-B14F-4D97-AF65-F5344CB8AC3E}">
        <p14:creationId xmlns:p14="http://schemas.microsoft.com/office/powerpoint/2010/main" val="283638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703" y="1219201"/>
            <a:ext cx="8001000" cy="1143000"/>
          </a:xfrm>
        </p:spPr>
        <p:txBody>
          <a:bodyPr>
            <a:normAutofit/>
          </a:bodyPr>
          <a:lstStyle/>
          <a:p>
            <a:r>
              <a:rPr lang="en-ZA" sz="2800" b="1" dirty="0">
                <a:solidFill>
                  <a:prstClr val="black"/>
                </a:solidFill>
                <a:latin typeface="Arial" panose="020B0604020202020204" pitchFamily="34" charset="0"/>
                <a:cs typeface="Arial" panose="020B0604020202020204" pitchFamily="34" charset="0"/>
              </a:rPr>
              <a:t>Article 11: Employment – Domestic Workers</a:t>
            </a:r>
            <a:endParaRPr lang="en-ZA"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84703" y="2705519"/>
            <a:ext cx="8394795" cy="5257800"/>
          </a:xfrm>
        </p:spPr>
        <p:txBody>
          <a:bodyPr>
            <a:noAutofit/>
          </a:bodyPr>
          <a:lstStyle/>
          <a:p>
            <a:pPr marL="133350" marR="43339" indent="0" algn="just">
              <a:lnSpc>
                <a:spcPct val="103000"/>
              </a:lnSpc>
              <a:spcAft>
                <a:spcPts val="413"/>
              </a:spcAft>
              <a:buNone/>
            </a:pPr>
            <a:r>
              <a:rPr lang="en-ZA" sz="2000" b="1" u="sng" dirty="0">
                <a:solidFill>
                  <a:srgbClr val="000000"/>
                </a:solidFill>
                <a:latin typeface="Arial" panose="020B0604020202020204" pitchFamily="34" charset="0"/>
                <a:ea typeface="Arial" panose="020B0604020202020204" pitchFamily="34" charset="0"/>
              </a:rPr>
              <a:t>Question</a:t>
            </a:r>
            <a:endParaRPr lang="en-ZA" sz="2000" b="1" dirty="0">
              <a:solidFill>
                <a:srgbClr val="000000"/>
              </a:solidFill>
              <a:latin typeface="Arial" panose="020B0604020202020204" pitchFamily="34" charset="0"/>
              <a:ea typeface="Arial" panose="020B0604020202020204" pitchFamily="34" charset="0"/>
            </a:endParaRPr>
          </a:p>
          <a:p>
            <a:pPr marL="372666" marR="43339" indent="-239316" algn="just">
              <a:lnSpc>
                <a:spcPct val="103000"/>
              </a:lnSpc>
              <a:spcAft>
                <a:spcPts val="413"/>
              </a:spcAft>
            </a:pPr>
            <a:r>
              <a:rPr lang="en-ZA" sz="2000" b="1" dirty="0">
                <a:solidFill>
                  <a:srgbClr val="000000"/>
                </a:solidFill>
                <a:latin typeface="Arial" panose="020B0604020202020204" pitchFamily="34" charset="0"/>
                <a:ea typeface="Arial" panose="020B0604020202020204" pitchFamily="34" charset="0"/>
              </a:rPr>
              <a:t>Please also specify any laws and policies to ensure that women domestic workers are protected by labour laws, including wage and hour regulations, health and safety codes and holiday, vacation leave regulations, and mechanisms for monitoring workplace conditions, in line with ILO Convention No. 189.  </a:t>
            </a:r>
            <a:endParaRPr lang="en-ZA" sz="2000" dirty="0">
              <a:solidFill>
                <a:srgbClr val="000000"/>
              </a:solidFill>
              <a:latin typeface="Arial" panose="020B0604020202020204" pitchFamily="34" charset="0"/>
              <a:ea typeface="Arial" panose="020B0604020202020204" pitchFamily="34" charset="0"/>
            </a:endParaRPr>
          </a:p>
          <a:p>
            <a:pPr lvl="0"/>
            <a:endParaRPr lang="en-ZA" sz="1350" b="1" dirty="0">
              <a:latin typeface="Arial" panose="020B0604020202020204" pitchFamily="34" charset="0"/>
              <a:ea typeface="Arial" panose="020B0604020202020204" pitchFamily="34" charset="0"/>
            </a:endParaRPr>
          </a:p>
          <a:p>
            <a:pPr lvl="0"/>
            <a:endParaRPr lang="en-ZA" sz="1350" b="1" dirty="0">
              <a:latin typeface="Arial" panose="020B0604020202020204" pitchFamily="34" charset="0"/>
              <a:ea typeface="Arial" panose="020B0604020202020204" pitchFamily="34" charset="0"/>
            </a:endParaRPr>
          </a:p>
          <a:p>
            <a:endParaRPr lang="en-ZA" sz="1350" b="1" dirty="0"/>
          </a:p>
        </p:txBody>
      </p:sp>
    </p:spTree>
    <p:extLst>
      <p:ext uri="{BB962C8B-B14F-4D97-AF65-F5344CB8AC3E}">
        <p14:creationId xmlns:p14="http://schemas.microsoft.com/office/powerpoint/2010/main" val="3785343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871" y="1088572"/>
            <a:ext cx="8001000" cy="1066799"/>
          </a:xfrm>
        </p:spPr>
        <p:txBody>
          <a:bodyPr>
            <a:noAutofit/>
          </a:bodyPr>
          <a:lstStyle/>
          <a:p>
            <a:r>
              <a:rPr lang="en-ZA" sz="2800" b="1" dirty="0">
                <a:solidFill>
                  <a:prstClr val="black"/>
                </a:solidFill>
                <a:latin typeface="Arial" panose="020B0604020202020204" pitchFamily="34" charset="0"/>
                <a:cs typeface="Arial" panose="020B0604020202020204" pitchFamily="34" charset="0"/>
              </a:rPr>
              <a:t>Article 11: Employment – Domestic Workers</a:t>
            </a:r>
            <a:endParaRPr lang="en-ZA"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55871" y="2291861"/>
            <a:ext cx="8632257" cy="5257800"/>
          </a:xfrm>
        </p:spPr>
        <p:txBody>
          <a:bodyPr>
            <a:noAutofit/>
          </a:bodyPr>
          <a:lstStyle/>
          <a:p>
            <a:pPr marL="404813" marR="42386" indent="-404813">
              <a:lnSpc>
                <a:spcPct val="103000"/>
              </a:lnSpc>
              <a:spcAft>
                <a:spcPts val="413"/>
              </a:spcAft>
            </a:pPr>
            <a:r>
              <a:rPr lang="en-ZA" sz="1600" dirty="0">
                <a:latin typeface="Arial" panose="020B0604020202020204" pitchFamily="34" charset="0"/>
                <a:ea typeface="Arial" panose="020B0604020202020204" pitchFamily="34" charset="0"/>
              </a:rPr>
              <a:t>The government of South Africa ratified the </a:t>
            </a:r>
            <a:r>
              <a:rPr lang="en-ZA" sz="1600" b="1" dirty="0">
                <a:latin typeface="Arial" panose="020B0604020202020204" pitchFamily="34" charset="0"/>
                <a:ea typeface="Arial" panose="020B0604020202020204" pitchFamily="34" charset="0"/>
              </a:rPr>
              <a:t>Domestic Workers Convention (C189) on the 7</a:t>
            </a:r>
            <a:r>
              <a:rPr lang="en-ZA" sz="1600" b="1" baseline="30000" dirty="0">
                <a:latin typeface="Arial" panose="020B0604020202020204" pitchFamily="34" charset="0"/>
                <a:ea typeface="Arial" panose="020B0604020202020204" pitchFamily="34" charset="0"/>
              </a:rPr>
              <a:t>th</a:t>
            </a:r>
            <a:r>
              <a:rPr lang="en-ZA" sz="1600" b="1" dirty="0">
                <a:latin typeface="Arial" panose="020B0604020202020204" pitchFamily="34" charset="0"/>
                <a:ea typeface="Arial" panose="020B0604020202020204" pitchFamily="34" charset="0"/>
              </a:rPr>
              <a:t> June 2013</a:t>
            </a:r>
            <a:r>
              <a:rPr lang="en-ZA" sz="1600" dirty="0">
                <a:latin typeface="Arial" panose="020B0604020202020204" pitchFamily="34" charset="0"/>
                <a:ea typeface="Arial" panose="020B0604020202020204" pitchFamily="34" charset="0"/>
              </a:rPr>
              <a:t>, and even prior to the ratification of C189, the South African legislative framework already provided for much of the provisions by way of the Constitution, the Labour Relations Act, 1995 (LRA) and the Basic Conditions of Employment Act, 1997 (BCEA).</a:t>
            </a:r>
          </a:p>
          <a:p>
            <a:pPr marL="404813" marR="49530" indent="-404813">
              <a:lnSpc>
                <a:spcPct val="115000"/>
              </a:lnSpc>
              <a:spcAft>
                <a:spcPts val="413"/>
              </a:spcAft>
            </a:pPr>
            <a:r>
              <a:rPr lang="en-ZA" sz="1600" b="1" dirty="0">
                <a:latin typeface="Arial" panose="020B0604020202020204" pitchFamily="34" charset="0"/>
                <a:ea typeface="Arial" panose="020B0604020202020204" pitchFamily="34" charset="0"/>
              </a:rPr>
              <a:t>Sectoral Determination 7 for domestic workers </a:t>
            </a:r>
            <a:r>
              <a:rPr lang="en-ZA" sz="1600" dirty="0">
                <a:latin typeface="Arial" panose="020B0604020202020204" pitchFamily="34" charset="0"/>
                <a:ea typeface="Arial" panose="020B0604020202020204" pitchFamily="34" charset="0"/>
              </a:rPr>
              <a:t>governs working conditions, including, hours of work, overtime pay, leave entitlements and daily and weekly rest periods</a:t>
            </a:r>
            <a:r>
              <a:rPr lang="en-ZA" sz="1600" spc="30" dirty="0">
                <a:latin typeface="Arial" panose="020B0604020202020204" pitchFamily="34" charset="0"/>
                <a:ea typeface="Arial" panose="020B0604020202020204" pitchFamily="34" charset="0"/>
              </a:rPr>
              <a:t>.</a:t>
            </a:r>
            <a:r>
              <a:rPr lang="en-US" sz="1600" dirty="0">
                <a:latin typeface="Arial" panose="020B0604020202020204" pitchFamily="34" charset="0"/>
                <a:ea typeface="Arial" panose="020B0604020202020204" pitchFamily="34" charset="0"/>
              </a:rPr>
              <a:t> </a:t>
            </a:r>
          </a:p>
          <a:p>
            <a:pPr marL="541735" marR="49530" indent="-136922">
              <a:lnSpc>
                <a:spcPct val="115000"/>
              </a:lnSpc>
              <a:spcAft>
                <a:spcPts val="413"/>
              </a:spcAft>
              <a:buFont typeface="Wingdings" panose="05000000000000000000" pitchFamily="2" charset="2"/>
              <a:buChar char="ü"/>
            </a:pPr>
            <a:r>
              <a:rPr lang="en-US" sz="1600" dirty="0">
                <a:latin typeface="Arial" panose="020B0604020202020204" pitchFamily="34" charset="0"/>
                <a:ea typeface="Arial" panose="020B0604020202020204" pitchFamily="34" charset="0"/>
              </a:rPr>
              <a:t>It applies to the employment of all domestic workers, including domestic workers employed or supplied by employment services and those employed as independent contractors. </a:t>
            </a:r>
          </a:p>
          <a:p>
            <a:pPr marL="541735" marR="49530" indent="-136922">
              <a:lnSpc>
                <a:spcPct val="115000"/>
              </a:lnSpc>
              <a:spcAft>
                <a:spcPts val="413"/>
              </a:spcAft>
              <a:buFont typeface="Wingdings" panose="05000000000000000000" pitchFamily="2" charset="2"/>
              <a:buChar char="ü"/>
            </a:pPr>
            <a:r>
              <a:rPr lang="en-ZA" sz="1600" dirty="0">
                <a:latin typeface="Arial" panose="020B0604020202020204" pitchFamily="34" charset="0"/>
                <a:ea typeface="Arial" panose="020B0604020202020204" pitchFamily="34" charset="0"/>
              </a:rPr>
              <a:t>Sectoral Determination also regulates the prevention and prohibition of all forms of child labour and forced labour for both national and migrant workers.</a:t>
            </a:r>
          </a:p>
          <a:p>
            <a:pPr marL="0" marR="49530" indent="0">
              <a:lnSpc>
                <a:spcPct val="115000"/>
              </a:lnSpc>
              <a:spcAft>
                <a:spcPts val="413"/>
              </a:spcAft>
              <a:buNone/>
            </a:pPr>
            <a:endParaRPr lang="en-ZA" sz="1600" dirty="0">
              <a:latin typeface="Arial" panose="020B0604020202020204" pitchFamily="34" charset="0"/>
              <a:ea typeface="Arial" panose="020B0604020202020204" pitchFamily="34" charset="0"/>
            </a:endParaRPr>
          </a:p>
          <a:p>
            <a:pPr marL="266700" marR="49530" indent="-266700">
              <a:lnSpc>
                <a:spcPct val="115000"/>
              </a:lnSpc>
              <a:spcAft>
                <a:spcPts val="413"/>
              </a:spcAft>
            </a:pPr>
            <a:endParaRPr lang="en-ZA" sz="1600" b="1" dirty="0"/>
          </a:p>
        </p:txBody>
      </p:sp>
    </p:spTree>
    <p:extLst>
      <p:ext uri="{BB962C8B-B14F-4D97-AF65-F5344CB8AC3E}">
        <p14:creationId xmlns:p14="http://schemas.microsoft.com/office/powerpoint/2010/main" val="1108008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800" b="1" dirty="0">
                <a:solidFill>
                  <a:prstClr val="black"/>
                </a:solidFill>
                <a:latin typeface="Arial" panose="020B0604020202020204" pitchFamily="34" charset="0"/>
                <a:cs typeface="Arial" panose="020B0604020202020204" pitchFamily="34" charset="0"/>
              </a:rPr>
              <a:t>Article 11: Employment – Domestic Workers</a:t>
            </a:r>
            <a:endParaRPr lang="en-ZA" sz="2800" dirty="0"/>
          </a:p>
        </p:txBody>
      </p:sp>
      <p:sp>
        <p:nvSpPr>
          <p:cNvPr id="3" name="Content Placeholder 2"/>
          <p:cNvSpPr>
            <a:spLocks noGrp="1"/>
          </p:cNvSpPr>
          <p:nvPr>
            <p:ph idx="1"/>
          </p:nvPr>
        </p:nvSpPr>
        <p:spPr>
          <a:xfrm>
            <a:off x="228600" y="2132759"/>
            <a:ext cx="8610600" cy="5029200"/>
          </a:xfrm>
        </p:spPr>
        <p:txBody>
          <a:bodyPr/>
          <a:lstStyle/>
          <a:p>
            <a:r>
              <a:rPr lang="en-ZA" sz="1800" b="1" dirty="0">
                <a:latin typeface="Arial" panose="020B0604020202020204" pitchFamily="34" charset="0"/>
                <a:ea typeface="Arial" panose="020B0604020202020204" pitchFamily="34" charset="0"/>
              </a:rPr>
              <a:t>Female migrant domestic workers </a:t>
            </a:r>
            <a:r>
              <a:rPr lang="en-ZA" sz="1800" dirty="0">
                <a:latin typeface="Arial" panose="020B0604020202020204" pitchFamily="34" charset="0"/>
                <a:ea typeface="Arial" panose="020B0604020202020204" pitchFamily="34" charset="0"/>
              </a:rPr>
              <a:t>are protected under the national laws applicable to the domestic sector. In 2008, the Commission for Conciliation, Mediation and Arbitration (CCMA) and the Labour Court officially extended basic labour protections and rights to apply to foreigners working ‘illegally’ in South Africa, which </a:t>
            </a:r>
            <a:r>
              <a:rPr lang="en-ZA" sz="1800" spc="30" dirty="0">
                <a:latin typeface="Arial" panose="020B0604020202020204" pitchFamily="34" charset="0"/>
                <a:ea typeface="Arial" panose="020B0604020202020204" pitchFamily="34" charset="0"/>
              </a:rPr>
              <a:t>provided domestic workers, including migrant domestic workers with a legitimate place to challenge an unfair labour practice and seek recourse against unfair dismissals.</a:t>
            </a:r>
          </a:p>
          <a:p>
            <a:pPr marL="0" indent="0">
              <a:buNone/>
            </a:pPr>
            <a:endParaRPr lang="en-ZA" sz="1800" dirty="0">
              <a:latin typeface="Arial" panose="020B0604020202020204" pitchFamily="34" charset="0"/>
              <a:ea typeface="Arial" panose="020B0604020202020204" pitchFamily="34" charset="0"/>
            </a:endParaRPr>
          </a:p>
          <a:p>
            <a:r>
              <a:rPr lang="en-ZA" sz="1800" dirty="0">
                <a:latin typeface="Arial" panose="020B0604020202020204" pitchFamily="34" charset="0"/>
                <a:ea typeface="Arial" panose="020B0604020202020204" pitchFamily="34" charset="0"/>
              </a:rPr>
              <a:t>Introduction of the </a:t>
            </a:r>
            <a:r>
              <a:rPr lang="en-ZA" sz="1800" b="1" dirty="0">
                <a:latin typeface="Arial" panose="020B0604020202020204" pitchFamily="34" charset="0"/>
                <a:ea typeface="Arial" panose="020B0604020202020204" pitchFamily="34" charset="0"/>
              </a:rPr>
              <a:t>National Minimum Wage in 2018 </a:t>
            </a:r>
            <a:r>
              <a:rPr lang="en-ZA" sz="1800" dirty="0">
                <a:latin typeface="Arial" panose="020B0604020202020204" pitchFamily="34" charset="0"/>
                <a:ea typeface="Arial" panose="020B0604020202020204" pitchFamily="34" charset="0"/>
              </a:rPr>
              <a:t>in South Africa is a positive intervention aimed at reducing the high levels of poverty, unemployment and income inequality by improving the wages of the lowest paid workers such as the domestic workers. The national minimum wage for this sector has since been increased to </a:t>
            </a:r>
            <a:r>
              <a:rPr lang="en-ZA" sz="1800" b="1" dirty="0">
                <a:latin typeface="Arial" panose="020B0604020202020204" pitchFamily="34" charset="0"/>
                <a:ea typeface="Arial" panose="020B0604020202020204" pitchFamily="34" charset="0"/>
              </a:rPr>
              <a:t>88%</a:t>
            </a:r>
            <a:r>
              <a:rPr lang="en-ZA" sz="1800" dirty="0">
                <a:latin typeface="Arial" panose="020B0604020202020204" pitchFamily="34" charset="0"/>
                <a:ea typeface="Arial" panose="020B0604020202020204" pitchFamily="34" charset="0"/>
              </a:rPr>
              <a:t> of the national minimum wage in 2021 and is expected to be aligned with the general minimum wage in 2022.</a:t>
            </a:r>
          </a:p>
          <a:p>
            <a:endParaRPr lang="en-ZA" dirty="0"/>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fld id="{AF0F0D4E-D148-4E6F-BA06-6D22C73C298B}" type="slidenum">
              <a:rPr lang="en-US" altLang="en-US" smtClean="0"/>
              <a:pPr>
                <a:defRPr/>
              </a:pPr>
              <a:t>21</a:t>
            </a:fld>
            <a:endParaRPr lang="en-US" altLang="en-US" dirty="0"/>
          </a:p>
        </p:txBody>
      </p:sp>
    </p:spTree>
    <p:extLst>
      <p:ext uri="{BB962C8B-B14F-4D97-AF65-F5344CB8AC3E}">
        <p14:creationId xmlns:p14="http://schemas.microsoft.com/office/powerpoint/2010/main" val="1302891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895978"/>
            <a:ext cx="8153400" cy="1227823"/>
          </a:xfrm>
        </p:spPr>
        <p:txBody>
          <a:bodyPr>
            <a:normAutofit/>
          </a:bodyPr>
          <a:lstStyle/>
          <a:p>
            <a:r>
              <a:rPr lang="en-ZA" sz="2800" b="1" dirty="0">
                <a:solidFill>
                  <a:prstClr val="black"/>
                </a:solidFill>
                <a:latin typeface="Arial" panose="020B0604020202020204" pitchFamily="34" charset="0"/>
                <a:cs typeface="Arial" panose="020B0604020202020204" pitchFamily="34" charset="0"/>
              </a:rPr>
              <a:t>Article 11: Employment – Domestic Workers</a:t>
            </a:r>
            <a:endParaRPr lang="en-ZA"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04800" y="1978934"/>
            <a:ext cx="8697227" cy="5096777"/>
          </a:xfrm>
        </p:spPr>
        <p:txBody>
          <a:bodyPr>
            <a:noAutofit/>
          </a:bodyPr>
          <a:lstStyle/>
          <a:p>
            <a:pPr marR="49530">
              <a:spcAft>
                <a:spcPts val="1406"/>
              </a:spcAft>
            </a:pPr>
            <a:r>
              <a:rPr lang="en-ZA" sz="1800" b="1" dirty="0">
                <a:latin typeface="Arial" panose="020B0604020202020204" pitchFamily="34" charset="0"/>
                <a:ea typeface="Arial" panose="020B0604020202020204" pitchFamily="34" charset="0"/>
              </a:rPr>
              <a:t>10 February 2021</a:t>
            </a:r>
            <a:r>
              <a:rPr lang="en-ZA" sz="1800" dirty="0">
                <a:latin typeface="Arial" panose="020B0604020202020204" pitchFamily="34" charset="0"/>
                <a:ea typeface="Arial" panose="020B0604020202020204" pitchFamily="34" charset="0"/>
              </a:rPr>
              <a:t>, the Compensation for Occupational Injuries and Diseases Act (COIDA) was amended to </a:t>
            </a:r>
            <a:r>
              <a:rPr lang="en-ZA" sz="1800" b="1" dirty="0">
                <a:latin typeface="Arial" panose="020B0604020202020204" pitchFamily="34" charset="0"/>
                <a:ea typeface="Arial" panose="020B0604020202020204" pitchFamily="34" charset="0"/>
              </a:rPr>
              <a:t>include domestic workers </a:t>
            </a:r>
            <a:r>
              <a:rPr lang="en-ZA" sz="1800" dirty="0">
                <a:latin typeface="Arial" panose="020B0604020202020204" pitchFamily="34" charset="0"/>
                <a:ea typeface="Arial" panose="020B0604020202020204" pitchFamily="34" charset="0"/>
              </a:rPr>
              <a:t>in order to ensure that they or their dependents (in the case of death) were able to make a claim due to injury at work</a:t>
            </a:r>
            <a:r>
              <a:rPr lang="en-ZA" sz="1800" dirty="0">
                <a:latin typeface="Arial" panose="020B0604020202020204" pitchFamily="34" charset="0"/>
                <a:ea typeface="Times New Roman" panose="02020603050405020304" pitchFamily="18" charset="0"/>
              </a:rPr>
              <a:t>.</a:t>
            </a:r>
          </a:p>
          <a:p>
            <a:pPr marR="49530">
              <a:spcAft>
                <a:spcPts val="1406"/>
              </a:spcAft>
            </a:pPr>
            <a:r>
              <a:rPr lang="en-ZA" sz="1800" b="1" u="sng" dirty="0">
                <a:latin typeface="Arial" panose="020B0604020202020204" pitchFamily="34" charset="0"/>
                <a:ea typeface="Times New Roman" panose="02020603050405020304" pitchFamily="18" charset="0"/>
              </a:rPr>
              <a:t>R</a:t>
            </a:r>
            <a:r>
              <a:rPr lang="en-ZA" sz="1800" b="1" u="sng" dirty="0">
                <a:latin typeface="Arial" panose="020B0604020202020204" pitchFamily="34" charset="0"/>
                <a:ea typeface="Arial" panose="020B0604020202020204" pitchFamily="34" charset="0"/>
              </a:rPr>
              <a:t>egulations on Hazardous Work by Children</a:t>
            </a:r>
            <a:r>
              <a:rPr lang="en-ZA" sz="1800" dirty="0">
                <a:latin typeface="Arial" panose="020B0604020202020204" pitchFamily="34" charset="0"/>
                <a:ea typeface="Arial" panose="020B0604020202020204" pitchFamily="34" charset="0"/>
              </a:rPr>
              <a:t>, issued in terms of section 44(1) of the BCEA, and section 43(1) of the Occupational Health and Safety Act, 85 of 1993, have been made in order to protect child workers (above 15 and below 18 years old) from harm, including domestic workers.</a:t>
            </a:r>
          </a:p>
          <a:p>
            <a:pPr marR="49530">
              <a:lnSpc>
                <a:spcPct val="115000"/>
              </a:lnSpc>
              <a:spcAft>
                <a:spcPts val="413"/>
              </a:spcAft>
            </a:pPr>
            <a:r>
              <a:rPr lang="en-ZA" sz="1800" dirty="0">
                <a:latin typeface="Arial" panose="020B0604020202020204" pitchFamily="34" charset="0"/>
                <a:ea typeface="Arial" panose="020B0604020202020204" pitchFamily="34" charset="0"/>
              </a:rPr>
              <a:t>Enforcement of labour regulations and minimum wages is the mandate of the Department of Labour and Employment through the Inspection and Enforcement Services. Inspections are both pro-active and re-active (based on complaints) to ensure that employers comply with all labour legislation.</a:t>
            </a:r>
          </a:p>
          <a:p>
            <a:pPr marL="266700" marR="49530" indent="-266700">
              <a:lnSpc>
                <a:spcPct val="115000"/>
              </a:lnSpc>
              <a:spcAft>
                <a:spcPts val="413"/>
              </a:spcAft>
            </a:pPr>
            <a:endParaRPr lang="en-ZA" sz="1350" b="1" dirty="0"/>
          </a:p>
        </p:txBody>
      </p:sp>
    </p:spTree>
    <p:extLst>
      <p:ext uri="{BB962C8B-B14F-4D97-AF65-F5344CB8AC3E}">
        <p14:creationId xmlns:p14="http://schemas.microsoft.com/office/powerpoint/2010/main" val="140202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066800"/>
            <a:ext cx="8001000" cy="1066799"/>
          </a:xfrm>
        </p:spPr>
        <p:txBody>
          <a:bodyPr>
            <a:noAutofit/>
          </a:bodyPr>
          <a:lstStyle/>
          <a:p>
            <a:r>
              <a:rPr lang="en-ZA" sz="2800" b="1" dirty="0">
                <a:solidFill>
                  <a:prstClr val="black"/>
                </a:solidFill>
                <a:latin typeface="Arial" panose="020B0604020202020204" pitchFamily="34" charset="0"/>
                <a:cs typeface="Arial" panose="020B0604020202020204" pitchFamily="34" charset="0"/>
              </a:rPr>
              <a:t>Article 11: Employment – Domestic Workers</a:t>
            </a:r>
            <a:endParaRPr lang="en-ZA"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28600" y="1600200"/>
            <a:ext cx="8773427" cy="4953000"/>
          </a:xfrm>
        </p:spPr>
        <p:txBody>
          <a:bodyPr>
            <a:noAutofit/>
          </a:bodyPr>
          <a:lstStyle/>
          <a:p>
            <a:pPr marR="49530">
              <a:lnSpc>
                <a:spcPct val="115000"/>
              </a:lnSpc>
              <a:spcAft>
                <a:spcPts val="413"/>
              </a:spcAft>
            </a:pPr>
            <a:endParaRPr lang="en-ZA" sz="2000" dirty="0">
              <a:latin typeface="Arial" panose="020B0604020202020204" pitchFamily="34" charset="0"/>
              <a:ea typeface="Arial" panose="020B0604020202020204" pitchFamily="34" charset="0"/>
            </a:endParaRPr>
          </a:p>
          <a:p>
            <a:pPr marR="49530">
              <a:lnSpc>
                <a:spcPct val="115000"/>
              </a:lnSpc>
              <a:spcAft>
                <a:spcPts val="413"/>
              </a:spcAft>
            </a:pPr>
            <a:r>
              <a:rPr lang="en-ZA" sz="2000" dirty="0">
                <a:latin typeface="Arial" panose="020B0604020202020204" pitchFamily="34" charset="0"/>
                <a:ea typeface="Arial" panose="020B0604020202020204" pitchFamily="34" charset="0"/>
              </a:rPr>
              <a:t>The enforcement of labour regulations and minimum wages is the mandate of the Department of Labour and Employment through the Inspection and Enforcement Services. Inspections are both pro-active and re-active (based on complaints) to ensure that employers comply with all labour legislation.</a:t>
            </a:r>
          </a:p>
          <a:p>
            <a:pPr marR="49530">
              <a:lnSpc>
                <a:spcPct val="115000"/>
              </a:lnSpc>
              <a:spcAft>
                <a:spcPts val="413"/>
              </a:spcAft>
            </a:pPr>
            <a:r>
              <a:rPr lang="en-ZA" sz="2000" dirty="0">
                <a:latin typeface="Arial" panose="020B0604020202020204" pitchFamily="34" charset="0"/>
                <a:ea typeface="Arial" panose="020B0604020202020204" pitchFamily="34" charset="0"/>
              </a:rPr>
              <a:t>Unemployment Insurance Act, 63 of 2001 (UIA) and the Unemployment Contribution Act, 4 of 2002 (UCA) makes it mandatory for both employers and employees to contribute to the Unemployment Insurance Fund (UIF), this includes all categories of domestic workers.</a:t>
            </a:r>
          </a:p>
          <a:p>
            <a:pPr marL="266700" marR="49530" indent="-266700">
              <a:lnSpc>
                <a:spcPct val="115000"/>
              </a:lnSpc>
              <a:spcAft>
                <a:spcPts val="413"/>
              </a:spcAft>
            </a:pPr>
            <a:endParaRPr lang="en-ZA" sz="1350" b="1" dirty="0"/>
          </a:p>
        </p:txBody>
      </p:sp>
    </p:spTree>
    <p:extLst>
      <p:ext uri="{BB962C8B-B14F-4D97-AF65-F5344CB8AC3E}">
        <p14:creationId xmlns:p14="http://schemas.microsoft.com/office/powerpoint/2010/main" val="3209800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088567"/>
            <a:ext cx="8077200" cy="1143000"/>
          </a:xfrm>
        </p:spPr>
        <p:txBody>
          <a:bodyPr>
            <a:normAutofit/>
          </a:bodyPr>
          <a:lstStyle/>
          <a:p>
            <a:r>
              <a:rPr lang="en-ZA" sz="2800" b="1" dirty="0">
                <a:solidFill>
                  <a:prstClr val="black"/>
                </a:solidFill>
                <a:latin typeface="Arial" panose="020B0604020202020204" pitchFamily="34" charset="0"/>
                <a:cs typeface="Arial" panose="020B0604020202020204" pitchFamily="34" charset="0"/>
              </a:rPr>
              <a:t>Article 11: Employment – Farm Workers</a:t>
            </a:r>
            <a:endParaRPr lang="en-ZA"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28600" y="2231567"/>
            <a:ext cx="8722894" cy="5105398"/>
          </a:xfrm>
        </p:spPr>
        <p:txBody>
          <a:bodyPr>
            <a:noAutofit/>
          </a:bodyPr>
          <a:lstStyle/>
          <a:p>
            <a:pPr marL="133350" marR="43339" indent="0" algn="just">
              <a:lnSpc>
                <a:spcPct val="103000"/>
              </a:lnSpc>
              <a:spcAft>
                <a:spcPts val="413"/>
              </a:spcAft>
              <a:buNone/>
            </a:pPr>
            <a:r>
              <a:rPr lang="en-ZA" sz="2000" b="1" u="sng" dirty="0">
                <a:solidFill>
                  <a:srgbClr val="000000"/>
                </a:solidFill>
                <a:latin typeface="Arial" panose="020B0604020202020204" pitchFamily="34" charset="0"/>
                <a:ea typeface="Arial" panose="020B0604020202020204" pitchFamily="34" charset="0"/>
              </a:rPr>
              <a:t>Question</a:t>
            </a:r>
            <a:endParaRPr lang="en-ZA" sz="2000" b="1" dirty="0">
              <a:solidFill>
                <a:srgbClr val="000000"/>
              </a:solidFill>
              <a:latin typeface="Arial" panose="020B0604020202020204" pitchFamily="34" charset="0"/>
              <a:ea typeface="Arial" panose="020B0604020202020204" pitchFamily="34" charset="0"/>
            </a:endParaRPr>
          </a:p>
          <a:p>
            <a:pPr marL="372666" marR="43339" indent="-239316" algn="just">
              <a:lnSpc>
                <a:spcPct val="103000"/>
              </a:lnSpc>
              <a:spcAft>
                <a:spcPts val="413"/>
              </a:spcAft>
            </a:pPr>
            <a:r>
              <a:rPr lang="en-ZA" sz="2000" b="1" dirty="0">
                <a:solidFill>
                  <a:srgbClr val="000000"/>
                </a:solidFill>
                <a:latin typeface="Arial" panose="020B0604020202020204" pitchFamily="34" charset="0"/>
                <a:ea typeface="Arial" panose="020B0604020202020204" pitchFamily="34" charset="0"/>
              </a:rPr>
              <a:t>Please specify measures taken to eliminate horizontal and vertical segregation. Please further concretize any measures taken to economically empower and protect women farmers’ labour rights, to encourage young women to this field and to provide women and girls with training and education in agriculture and agro-processing fields.  </a:t>
            </a:r>
            <a:endParaRPr lang="en-ZA" sz="2000" dirty="0">
              <a:solidFill>
                <a:srgbClr val="000000"/>
              </a:solidFill>
              <a:latin typeface="Arial" panose="020B0604020202020204" pitchFamily="34" charset="0"/>
              <a:ea typeface="Arial" panose="020B0604020202020204" pitchFamily="34" charset="0"/>
            </a:endParaRPr>
          </a:p>
          <a:p>
            <a:pPr lvl="0"/>
            <a:endParaRPr lang="en-ZA" sz="2000" b="1" dirty="0">
              <a:latin typeface="Arial" panose="020B0604020202020204" pitchFamily="34" charset="0"/>
              <a:ea typeface="Arial" panose="020B0604020202020204" pitchFamily="34" charset="0"/>
            </a:endParaRPr>
          </a:p>
          <a:p>
            <a:pPr lvl="0"/>
            <a:endParaRPr lang="en-ZA" sz="1350" b="1" dirty="0">
              <a:latin typeface="Arial" panose="020B0604020202020204" pitchFamily="34" charset="0"/>
              <a:ea typeface="Arial" panose="020B0604020202020204" pitchFamily="34" charset="0"/>
            </a:endParaRPr>
          </a:p>
          <a:p>
            <a:endParaRPr lang="en-ZA" sz="1350" b="1" dirty="0"/>
          </a:p>
        </p:txBody>
      </p:sp>
    </p:spTree>
    <p:extLst>
      <p:ext uri="{BB962C8B-B14F-4D97-AF65-F5344CB8AC3E}">
        <p14:creationId xmlns:p14="http://schemas.microsoft.com/office/powerpoint/2010/main" val="2911319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134627"/>
            <a:ext cx="8200725" cy="914400"/>
          </a:xfrm>
        </p:spPr>
        <p:txBody>
          <a:bodyPr>
            <a:normAutofit/>
          </a:bodyPr>
          <a:lstStyle/>
          <a:p>
            <a:r>
              <a:rPr lang="en-ZA" sz="2800" b="1" dirty="0">
                <a:solidFill>
                  <a:prstClr val="black"/>
                </a:solidFill>
                <a:latin typeface="Arial" panose="020B0604020202020204" pitchFamily="34" charset="0"/>
                <a:cs typeface="Arial" panose="020B0604020202020204" pitchFamily="34" charset="0"/>
              </a:rPr>
              <a:t>Article 11: Employment – Farm Workers</a:t>
            </a:r>
            <a:endParaRPr lang="en-ZA"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28600" y="2243293"/>
            <a:ext cx="8722894" cy="4953000"/>
          </a:xfrm>
        </p:spPr>
        <p:txBody>
          <a:bodyPr>
            <a:noAutofit/>
          </a:bodyPr>
          <a:lstStyle/>
          <a:p>
            <a:pPr marR="49530" algn="just">
              <a:lnSpc>
                <a:spcPct val="103000"/>
              </a:lnSpc>
              <a:spcAft>
                <a:spcPts val="413"/>
              </a:spcAft>
            </a:pPr>
            <a:r>
              <a:rPr lang="en-ZA" sz="1800" dirty="0">
                <a:latin typeface="Arial" panose="020B0604020202020204" pitchFamily="34" charset="0"/>
                <a:ea typeface="Arial" panose="020B0604020202020204" pitchFamily="34" charset="0"/>
              </a:rPr>
              <a:t>Farm workers in South Africa are protected by </a:t>
            </a:r>
            <a:r>
              <a:rPr lang="en-ZA" sz="1800" b="1" u="sng" dirty="0">
                <a:latin typeface="Arial" panose="020B0604020202020204" pitchFamily="34" charset="0"/>
                <a:ea typeface="Arial" panose="020B0604020202020204" pitchFamily="34" charset="0"/>
              </a:rPr>
              <a:t>Sectoral Determination 13</a:t>
            </a:r>
            <a:r>
              <a:rPr lang="en-ZA" sz="1800" b="1" dirty="0">
                <a:latin typeface="Arial" panose="020B0604020202020204" pitchFamily="34" charset="0"/>
                <a:ea typeface="Arial" panose="020B0604020202020204" pitchFamily="34" charset="0"/>
              </a:rPr>
              <a:t> </a:t>
            </a:r>
            <a:r>
              <a:rPr lang="en-ZA" sz="1800" dirty="0">
                <a:latin typeface="Arial" panose="020B0604020202020204" pitchFamily="34" charset="0"/>
                <a:ea typeface="Arial" panose="020B0604020202020204" pitchFamily="34" charset="0"/>
              </a:rPr>
              <a:t>establishes legal standards for living and working conditions on farms, including, hours of work, overtime pay, leave entitlements, and daily and weekly rest periods; and where the Sectoral Determination is silent, the farm workers are protected by the Basic Conditions of Employment Act, 1997 (BCEA) which also sets the standard for minimum conditions of employment. </a:t>
            </a:r>
          </a:p>
          <a:p>
            <a:pPr marR="49530" algn="just">
              <a:lnSpc>
                <a:spcPct val="103000"/>
              </a:lnSpc>
              <a:spcAft>
                <a:spcPts val="413"/>
              </a:spcAft>
            </a:pPr>
            <a:r>
              <a:rPr lang="en-ZA" sz="1800" b="1" dirty="0">
                <a:latin typeface="Arial" panose="020B0604020202020204" pitchFamily="34" charset="0"/>
                <a:ea typeface="Arial" panose="020B0604020202020204" pitchFamily="34" charset="0"/>
              </a:rPr>
              <a:t>National Minimum Wage Act, 2018 (NMWA) </a:t>
            </a:r>
            <a:r>
              <a:rPr lang="en-ZA" sz="1800" dirty="0">
                <a:latin typeface="Arial" panose="020B0604020202020204" pitchFamily="34" charset="0"/>
                <a:ea typeface="Arial" panose="020B0604020202020204" pitchFamily="34" charset="0"/>
              </a:rPr>
              <a:t>provides a minimum wage for all farm workers in the country irrespective of which area they work in.</a:t>
            </a:r>
          </a:p>
          <a:p>
            <a:pPr marR="49530" algn="just">
              <a:lnSpc>
                <a:spcPct val="115000"/>
              </a:lnSpc>
              <a:spcAft>
                <a:spcPts val="413"/>
              </a:spcAft>
            </a:pPr>
            <a:r>
              <a:rPr lang="en-ZA" sz="1800" dirty="0">
                <a:latin typeface="Arial" panose="020B0604020202020204" pitchFamily="34" charset="0"/>
                <a:ea typeface="Arial" panose="020B0604020202020204" pitchFamily="34" charset="0"/>
              </a:rPr>
              <a:t>Enforcement of labour regulations and minimum wages is the mandate of the Department of Labour and Employment through the Inspection and Enforcement Services.</a:t>
            </a:r>
          </a:p>
        </p:txBody>
      </p:sp>
    </p:spTree>
    <p:extLst>
      <p:ext uri="{BB962C8B-B14F-4D97-AF65-F5344CB8AC3E}">
        <p14:creationId xmlns:p14="http://schemas.microsoft.com/office/powerpoint/2010/main" val="1528517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800" b="1" dirty="0">
                <a:solidFill>
                  <a:prstClr val="black"/>
                </a:solidFill>
                <a:latin typeface="Arial" panose="020B0604020202020204" pitchFamily="34" charset="0"/>
                <a:cs typeface="Arial" panose="020B0604020202020204" pitchFamily="34" charset="0"/>
              </a:rPr>
              <a:t>Article 11: Employment – Farm Workers</a:t>
            </a:r>
            <a:endParaRPr lang="en-ZA" sz="2800" dirty="0"/>
          </a:p>
        </p:txBody>
      </p:sp>
      <p:sp>
        <p:nvSpPr>
          <p:cNvPr id="3" name="Content Placeholder 2"/>
          <p:cNvSpPr>
            <a:spLocks noGrp="1"/>
          </p:cNvSpPr>
          <p:nvPr>
            <p:ph idx="1"/>
          </p:nvPr>
        </p:nvSpPr>
        <p:spPr>
          <a:xfrm>
            <a:off x="304800" y="2076661"/>
            <a:ext cx="8534400" cy="5029200"/>
          </a:xfrm>
        </p:spPr>
        <p:txBody>
          <a:bodyPr/>
          <a:lstStyle/>
          <a:p>
            <a:pPr marL="357188" marR="49530" indent="-357188" algn="just">
              <a:lnSpc>
                <a:spcPct val="115000"/>
              </a:lnSpc>
              <a:spcAft>
                <a:spcPts val="413"/>
              </a:spcAft>
            </a:pPr>
            <a:r>
              <a:rPr lang="en-ZA" sz="2000" dirty="0">
                <a:latin typeface="Arial" panose="020B0604020202020204" pitchFamily="34" charset="0"/>
                <a:ea typeface="Arial" panose="020B0604020202020204" pitchFamily="34" charset="0"/>
              </a:rPr>
              <a:t>Farm workers have the rights as other workers to lodge complaints. Both pro-active and re-active inspections (based on complaints) at the farms are conducted.</a:t>
            </a:r>
          </a:p>
          <a:p>
            <a:pPr marL="357188" marR="49530" indent="-357188" algn="just">
              <a:lnSpc>
                <a:spcPct val="115000"/>
              </a:lnSpc>
              <a:spcAft>
                <a:spcPts val="413"/>
              </a:spcAft>
            </a:pPr>
            <a:r>
              <a:rPr lang="en-ZA" sz="2000" dirty="0">
                <a:latin typeface="Arial" panose="020B0604020202020204" pitchFamily="34" charset="0"/>
                <a:ea typeface="Arial" panose="020B0604020202020204" pitchFamily="34" charset="0"/>
              </a:rPr>
              <a:t>Department also conducts advocacy sessions in order to ensure that farm workers are trained on the legislation and the possible recourse in case of non-compliance with the legislation.</a:t>
            </a:r>
          </a:p>
          <a:p>
            <a:pPr marR="49530">
              <a:lnSpc>
                <a:spcPct val="103000"/>
              </a:lnSpc>
              <a:spcAft>
                <a:spcPts val="413"/>
              </a:spcAft>
            </a:pPr>
            <a:r>
              <a:rPr lang="en-ZA" sz="2000" dirty="0">
                <a:latin typeface="Arial" panose="020B0604020202020204" pitchFamily="34" charset="0"/>
                <a:ea typeface="Arial" panose="020B0604020202020204" pitchFamily="34" charset="0"/>
              </a:rPr>
              <a:t>Unemployment Insurance Act, 63 of 2001 (UIA) and the Unemployment Contribution Act, 4 of 2002 (UCA) makes it mandatory for both employers and employees to contribute to the Unemployment Insurance Fund (UIF), this includes all categories of farm workers.</a:t>
            </a:r>
          </a:p>
          <a:p>
            <a:pPr marL="266700" marR="49530" indent="-266700">
              <a:lnSpc>
                <a:spcPct val="115000"/>
              </a:lnSpc>
              <a:spcAft>
                <a:spcPts val="413"/>
              </a:spcAft>
            </a:pPr>
            <a:endParaRPr lang="en-ZA" b="1" dirty="0"/>
          </a:p>
          <a:p>
            <a:pPr marL="0" indent="0">
              <a:buNone/>
            </a:pPr>
            <a:endParaRPr lang="en-ZA" dirty="0"/>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fld id="{AF0F0D4E-D148-4E6F-BA06-6D22C73C298B}" type="slidenum">
              <a:rPr lang="en-US" altLang="en-US" smtClean="0"/>
              <a:pPr>
                <a:defRPr/>
              </a:pPr>
              <a:t>26</a:t>
            </a:fld>
            <a:endParaRPr lang="en-US" altLang="en-US" dirty="0"/>
          </a:p>
        </p:txBody>
      </p:sp>
    </p:spTree>
    <p:extLst>
      <p:ext uri="{BB962C8B-B14F-4D97-AF65-F5344CB8AC3E}">
        <p14:creationId xmlns:p14="http://schemas.microsoft.com/office/powerpoint/2010/main" val="47531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26318" y="1174820"/>
            <a:ext cx="8625039" cy="914400"/>
          </a:xfrm>
        </p:spPr>
        <p:txBody>
          <a:bodyPr>
            <a:noAutofit/>
          </a:bodyPr>
          <a:lstStyle/>
          <a:p>
            <a:r>
              <a:rPr lang="en-ZA" altLang="en-US" sz="2800" b="1" dirty="0">
                <a:solidFill>
                  <a:schemeClr val="tx1"/>
                </a:solidFill>
                <a:latin typeface="Arial" panose="020B0604020202020204" pitchFamily="34" charset="0"/>
                <a:cs typeface="Arial" panose="020B0604020202020204" pitchFamily="34" charset="0"/>
              </a:rPr>
              <a:t>COVID19 – Employment Relief Scheme </a:t>
            </a:r>
            <a:br>
              <a:rPr lang="en-ZA" altLang="en-US" sz="2800" b="1" dirty="0">
                <a:solidFill>
                  <a:schemeClr val="tx1"/>
                </a:solidFill>
                <a:latin typeface="Arial" panose="020B0604020202020204" pitchFamily="34" charset="0"/>
                <a:cs typeface="Arial" panose="020B0604020202020204" pitchFamily="34" charset="0"/>
              </a:rPr>
            </a:br>
            <a:r>
              <a:rPr lang="en-ZA" altLang="en-US" sz="2800" b="1" dirty="0">
                <a:solidFill>
                  <a:schemeClr val="tx1"/>
                </a:solidFill>
                <a:latin typeface="Arial" panose="020B0604020202020204" pitchFamily="34" charset="0"/>
                <a:cs typeface="Arial" panose="020B0604020202020204" pitchFamily="34" charset="0"/>
              </a:rPr>
              <a:t>(UIF TERS)</a:t>
            </a:r>
          </a:p>
        </p:txBody>
      </p:sp>
      <p:sp>
        <p:nvSpPr>
          <p:cNvPr id="49155" name="Content Placeholder 2"/>
          <p:cNvSpPr>
            <a:spLocks noGrp="1"/>
          </p:cNvSpPr>
          <p:nvPr>
            <p:ph idx="1"/>
          </p:nvPr>
        </p:nvSpPr>
        <p:spPr>
          <a:xfrm>
            <a:off x="304800" y="2422483"/>
            <a:ext cx="8625039" cy="5029200"/>
          </a:xfrm>
        </p:spPr>
        <p:txBody>
          <a:bodyPr/>
          <a:lstStyle/>
          <a:p>
            <a:pPr marL="402431" indent="-402431">
              <a:buFont typeface="Wingdings" panose="05000000000000000000" pitchFamily="2" charset="2"/>
              <a:buChar char="ü"/>
            </a:pPr>
            <a:r>
              <a:rPr lang="en-ZA" altLang="en-US" sz="2000" dirty="0">
                <a:latin typeface="Arial" panose="020B0604020202020204" pitchFamily="34" charset="0"/>
                <a:cs typeface="Arial" panose="020B0604020202020204" pitchFamily="34" charset="0"/>
              </a:rPr>
              <a:t>UIF Temporary Employment Relief Scheme - introduced in </a:t>
            </a:r>
            <a:r>
              <a:rPr lang="en-ZA" altLang="en-US" sz="2000" b="1" dirty="0">
                <a:latin typeface="Arial" panose="020B0604020202020204" pitchFamily="34" charset="0"/>
                <a:cs typeface="Arial" panose="020B0604020202020204" pitchFamily="34" charset="0"/>
              </a:rPr>
              <a:t>March 2020 </a:t>
            </a:r>
            <a:r>
              <a:rPr lang="en-ZA" altLang="en-US" sz="2000" dirty="0">
                <a:latin typeface="Arial" panose="020B0604020202020204" pitchFamily="34" charset="0"/>
                <a:cs typeface="Arial" panose="020B0604020202020204" pitchFamily="34" charset="0"/>
              </a:rPr>
              <a:t>as Government’s Wage protection scheme to provide relief  to workers  affected by COVID19 lockdown.</a:t>
            </a:r>
          </a:p>
          <a:p>
            <a:pPr marL="402431" indent="-402431">
              <a:buFont typeface="Wingdings" panose="05000000000000000000" pitchFamily="2" charset="2"/>
              <a:buChar char="ü"/>
            </a:pPr>
            <a:r>
              <a:rPr lang="en-ZA" altLang="en-US" sz="2000" dirty="0">
                <a:latin typeface="Arial" panose="020B0604020202020204" pitchFamily="34" charset="0"/>
                <a:cs typeface="Arial" panose="020B0604020202020204" pitchFamily="34" charset="0"/>
              </a:rPr>
              <a:t>UIF TERS paid </a:t>
            </a:r>
            <a:r>
              <a:rPr lang="en-ZA" altLang="en-US" sz="2000" b="1" dirty="0">
                <a:latin typeface="Arial" panose="020B0604020202020204" pitchFamily="34" charset="0"/>
                <a:cs typeface="Arial" panose="020B0604020202020204" pitchFamily="34" charset="0"/>
              </a:rPr>
              <a:t>R63 Billion </a:t>
            </a:r>
            <a:r>
              <a:rPr lang="en-ZA" altLang="en-US" sz="2000" dirty="0">
                <a:latin typeface="Arial" panose="020B0604020202020204" pitchFamily="34" charset="0"/>
                <a:cs typeface="Arial" panose="020B0604020202020204" pitchFamily="34" charset="0"/>
              </a:rPr>
              <a:t>to approximately </a:t>
            </a:r>
            <a:r>
              <a:rPr lang="en-ZA" altLang="en-US" sz="2000" b="1" dirty="0">
                <a:latin typeface="Arial" panose="020B0604020202020204" pitchFamily="34" charset="0"/>
                <a:cs typeface="Arial" panose="020B0604020202020204" pitchFamily="34" charset="0"/>
              </a:rPr>
              <a:t>14 292 888  </a:t>
            </a:r>
            <a:r>
              <a:rPr lang="en-ZA" altLang="en-US" sz="2000" dirty="0">
                <a:latin typeface="Arial" panose="020B0604020202020204" pitchFamily="34" charset="0"/>
                <a:cs typeface="Arial" panose="020B0604020202020204" pitchFamily="34" charset="0"/>
              </a:rPr>
              <a:t>workers:</a:t>
            </a:r>
          </a:p>
          <a:p>
            <a:pPr marL="803672" indent="-401241">
              <a:buFont typeface="Wingdings" panose="05000000000000000000" pitchFamily="2" charset="2"/>
              <a:buChar char="§"/>
            </a:pPr>
            <a:r>
              <a:rPr lang="en-ZA" altLang="en-US" sz="2000" b="1" u="sng" dirty="0">
                <a:latin typeface="Arial" panose="020B0604020202020204" pitchFamily="34" charset="0"/>
                <a:cs typeface="Arial" panose="020B0604020202020204" pitchFamily="34" charset="0"/>
              </a:rPr>
              <a:t>15 888 out of 673 940 </a:t>
            </a:r>
            <a:r>
              <a:rPr lang="en-ZA" altLang="en-US" sz="2000" dirty="0">
                <a:latin typeface="Arial" panose="020B0604020202020204" pitchFamily="34" charset="0"/>
                <a:cs typeface="Arial" panose="020B0604020202020204" pitchFamily="34" charset="0"/>
              </a:rPr>
              <a:t>Domestic workers benefited from UIF TERS</a:t>
            </a:r>
          </a:p>
          <a:p>
            <a:pPr marL="803672" indent="-401241">
              <a:buFont typeface="Wingdings" panose="05000000000000000000" pitchFamily="2" charset="2"/>
              <a:buChar char="§"/>
            </a:pPr>
            <a:r>
              <a:rPr lang="en-ZA" altLang="en-US" sz="2000" dirty="0">
                <a:latin typeface="Arial" panose="020B0604020202020204" pitchFamily="34" charset="0"/>
                <a:cs typeface="Arial" panose="020B0604020202020204" pitchFamily="34" charset="0"/>
              </a:rPr>
              <a:t>Total of </a:t>
            </a:r>
            <a:r>
              <a:rPr lang="en-ZA" altLang="en-US" sz="2000" b="1" dirty="0">
                <a:latin typeface="Arial" panose="020B0604020202020204" pitchFamily="34" charset="0"/>
                <a:cs typeface="Arial" panose="020B0604020202020204" pitchFamily="34" charset="0"/>
              </a:rPr>
              <a:t>R135 million </a:t>
            </a:r>
            <a:r>
              <a:rPr lang="en-ZA" altLang="en-US" sz="2000" dirty="0">
                <a:latin typeface="Arial" panose="020B0604020202020204" pitchFamily="34" charset="0"/>
                <a:cs typeface="Arial" panose="020B0604020202020204" pitchFamily="34" charset="0"/>
              </a:rPr>
              <a:t>paid to domestic workers.</a:t>
            </a:r>
          </a:p>
          <a:p>
            <a:pPr marL="803672" indent="-401241">
              <a:buFont typeface="Wingdings" panose="05000000000000000000" pitchFamily="2" charset="2"/>
              <a:buChar char="§"/>
            </a:pPr>
            <a:r>
              <a:rPr lang="en-ZA" altLang="en-US" sz="2000" dirty="0">
                <a:latin typeface="Arial" panose="020B0604020202020204" pitchFamily="34" charset="0"/>
                <a:cs typeface="Arial" panose="020B0604020202020204" pitchFamily="34" charset="0"/>
              </a:rPr>
              <a:t>Minimum of </a:t>
            </a:r>
            <a:r>
              <a:rPr lang="en-ZA" altLang="en-US" sz="2000" b="1" u="sng" dirty="0">
                <a:latin typeface="Arial" panose="020B0604020202020204" pitchFamily="34" charset="0"/>
                <a:cs typeface="Arial" panose="020B0604020202020204" pitchFamily="34" charset="0"/>
              </a:rPr>
              <a:t>R3 500 </a:t>
            </a:r>
            <a:r>
              <a:rPr lang="en-ZA" altLang="en-US" sz="2000" dirty="0">
                <a:latin typeface="Arial" panose="020B0604020202020204" pitchFamily="34" charset="0"/>
                <a:cs typeface="Arial" panose="020B0604020202020204" pitchFamily="34" charset="0"/>
              </a:rPr>
              <a:t>a month was paid to individual workers (both registered and unregistered for UIF).</a:t>
            </a:r>
          </a:p>
          <a:p>
            <a:pPr marL="402431" indent="0">
              <a:buNone/>
            </a:pPr>
            <a:endParaRPr lang="en-ZA" altLang="en-US" sz="1800" dirty="0">
              <a:latin typeface="Arial" panose="020B0604020202020204" pitchFamily="34" charset="0"/>
              <a:cs typeface="Arial" panose="020B0604020202020204" pitchFamily="34" charset="0"/>
            </a:endParaRPr>
          </a:p>
          <a:p>
            <a:pPr>
              <a:buFont typeface="Wingdings" panose="05000000000000000000" pitchFamily="2" charset="2"/>
              <a:buChar char="ü"/>
            </a:pPr>
            <a:endParaRPr lang="en-ZA" altLang="en-US" sz="1800" dirty="0"/>
          </a:p>
          <a:p>
            <a:pPr>
              <a:buFont typeface="Wingdings" panose="05000000000000000000" pitchFamily="2" charset="2"/>
              <a:buChar char="ü"/>
            </a:pPr>
            <a:endParaRPr lang="en-ZA" altLang="en-US" sz="1500" dirty="0"/>
          </a:p>
        </p:txBody>
      </p:sp>
    </p:spTree>
    <p:extLst>
      <p:ext uri="{BB962C8B-B14F-4D97-AF65-F5344CB8AC3E}">
        <p14:creationId xmlns:p14="http://schemas.microsoft.com/office/powerpoint/2010/main" val="12493980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830997"/>
          </a:xfrm>
          <a:prstGeom prst="rect">
            <a:avLst/>
          </a:prstGeom>
          <a:noFill/>
        </p:spPr>
        <p:txBody>
          <a:bodyPr wrap="square" rtlCol="0">
            <a:spAutoFit/>
          </a:bodyPr>
          <a:lstStyle/>
          <a:p>
            <a:pPr algn="ctr"/>
            <a:r>
              <a:rPr lang="en-ZA" sz="2400" dirty="0">
                <a:solidFill>
                  <a:schemeClr val="bg1"/>
                </a:solidFill>
                <a:latin typeface="Arial" panose="020B0604020202020204" pitchFamily="34" charset="0"/>
                <a:cs typeface="Arial" panose="020B0604020202020204" pitchFamily="34" charset="0"/>
              </a:rPr>
              <a:t>Awareness raising through radio shows</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14378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A68683-A3A0-924C-B221-A8B31D9904C1}"/>
              </a:ext>
            </a:extLst>
          </p:cNvPr>
          <p:cNvSpPr>
            <a:spLocks noGrp="1"/>
          </p:cNvSpPr>
          <p:nvPr>
            <p:ph type="title"/>
          </p:nvPr>
        </p:nvSpPr>
        <p:spPr/>
        <p:txBody>
          <a:bodyPr>
            <a:normAutofit/>
          </a:bodyPr>
          <a:lstStyle/>
          <a:p>
            <a:r>
              <a:rPr lang="en-US" sz="2800" b="1" dirty="0">
                <a:solidFill>
                  <a:schemeClr val="tx1"/>
                </a:solidFill>
              </a:rPr>
              <a:t>Awareness Raising: Radio Shows</a:t>
            </a:r>
          </a:p>
        </p:txBody>
      </p:sp>
      <p:sp>
        <p:nvSpPr>
          <p:cNvPr id="3" name="Content Placeholder 2">
            <a:extLst>
              <a:ext uri="{FF2B5EF4-FFF2-40B4-BE49-F238E27FC236}">
                <a16:creationId xmlns:a16="http://schemas.microsoft.com/office/drawing/2014/main" xmlns="" id="{780205F3-5AA7-1B4F-8254-6CBB9615219D}"/>
              </a:ext>
            </a:extLst>
          </p:cNvPr>
          <p:cNvSpPr>
            <a:spLocks noGrp="1"/>
          </p:cNvSpPr>
          <p:nvPr>
            <p:ph idx="1"/>
          </p:nvPr>
        </p:nvSpPr>
        <p:spPr>
          <a:xfrm>
            <a:off x="198783" y="1968278"/>
            <a:ext cx="8736495" cy="4703827"/>
          </a:xfrm>
        </p:spPr>
        <p:txBody>
          <a:bodyPr>
            <a:noAutofit/>
          </a:bodyPr>
          <a:lstStyle/>
          <a:p>
            <a:pPr lvl="0" algn="just">
              <a:lnSpc>
                <a:spcPct val="100000"/>
              </a:lnSpc>
              <a:spcBef>
                <a:spcPts val="0"/>
              </a:spcBef>
              <a:buClr>
                <a:srgbClr val="262626"/>
              </a:buClr>
              <a:buSzPts val="1400"/>
              <a:buFont typeface="Arial"/>
              <a:buChar char="•"/>
            </a:pPr>
            <a:r>
              <a:rPr lang="en-US" sz="1400" dirty="0">
                <a:solidFill>
                  <a:srgbClr val="262626"/>
                </a:solidFill>
                <a:latin typeface="Arial"/>
                <a:ea typeface="Arial"/>
                <a:cs typeface="Arial"/>
                <a:sym typeface="Arial"/>
              </a:rPr>
              <a:t>As part of our efforts to build social cohesion and develop a social compact to transform society, we continues to </a:t>
            </a:r>
            <a:r>
              <a:rPr lang="en-US" sz="1400" dirty="0" err="1">
                <a:solidFill>
                  <a:srgbClr val="262626"/>
                </a:solidFill>
                <a:latin typeface="Arial"/>
                <a:ea typeface="Arial"/>
                <a:cs typeface="Arial"/>
                <a:sym typeface="Arial"/>
              </a:rPr>
              <a:t>prioritise</a:t>
            </a:r>
            <a:r>
              <a:rPr lang="en-US" sz="1400" dirty="0">
                <a:solidFill>
                  <a:srgbClr val="262626"/>
                </a:solidFill>
                <a:latin typeface="Arial"/>
                <a:ea typeface="Arial"/>
                <a:cs typeface="Arial"/>
                <a:sym typeface="Arial"/>
              </a:rPr>
              <a:t> stakeholder engagement and community outreach on the </a:t>
            </a:r>
            <a:r>
              <a:rPr lang="en-US" sz="1400" dirty="0" err="1">
                <a:solidFill>
                  <a:srgbClr val="262626"/>
                </a:solidFill>
                <a:latin typeface="Arial"/>
                <a:ea typeface="Arial"/>
                <a:cs typeface="Arial"/>
                <a:sym typeface="Arial"/>
              </a:rPr>
              <a:t>realisation</a:t>
            </a:r>
            <a:r>
              <a:rPr lang="en-US" sz="1400" dirty="0">
                <a:solidFill>
                  <a:srgbClr val="262626"/>
                </a:solidFill>
                <a:latin typeface="Arial"/>
                <a:ea typeface="Arial"/>
                <a:cs typeface="Arial"/>
                <a:sym typeface="Arial"/>
              </a:rPr>
              <a:t> of women’s empowerment, youth development and the progressive </a:t>
            </a:r>
            <a:r>
              <a:rPr lang="en-US" sz="1400" dirty="0" err="1">
                <a:solidFill>
                  <a:srgbClr val="262626"/>
                </a:solidFill>
                <a:latin typeface="Arial"/>
                <a:ea typeface="Arial"/>
                <a:cs typeface="Arial"/>
                <a:sym typeface="Arial"/>
              </a:rPr>
              <a:t>realisation</a:t>
            </a:r>
            <a:r>
              <a:rPr lang="en-US" sz="1400" dirty="0">
                <a:solidFill>
                  <a:srgbClr val="262626"/>
                </a:solidFill>
                <a:latin typeface="Arial"/>
                <a:ea typeface="Arial"/>
                <a:cs typeface="Arial"/>
                <a:sym typeface="Arial"/>
              </a:rPr>
              <a:t> of the rights of persons with disabilities.</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An identified gap in women’s economic empowerment is access to information from reliable sources in an accessible language to allow women to start up and register businesses, seek guidance and information, and then do business with government. </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Women-owned and led start-ups also miss out on incubation and mentoring opportunities due to lack of information or understanding of processes to seek support from government departments and entities established for exactly this purpose. </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Navigating legal and financial information in registering a business, in languages other than one’s mother tongue is also a barrier for millions of women entrepreneurs across South Africa, especially in rural communities. </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Content will also expand to areas most affecting women. Issues of GBV, Child Maintenance, legal matters impacting on safety and security of women in social spaces impacting on their ability to interact with the world. </a:t>
            </a:r>
            <a:endParaRPr lang="en-US" sz="1400" dirty="0"/>
          </a:p>
          <a:p>
            <a:pPr lvl="0" indent="-139700" algn="just">
              <a:lnSpc>
                <a:spcPct val="100000"/>
              </a:lnSpc>
              <a:buClr>
                <a:srgbClr val="262626"/>
              </a:buClr>
              <a:buSzPts val="1400"/>
              <a:buNone/>
            </a:pPr>
            <a:endParaRPr lang="en-US" sz="1400" dirty="0">
              <a:solidFill>
                <a:srgbClr val="262626"/>
              </a:solidFill>
              <a:latin typeface="Arial"/>
              <a:ea typeface="Arial"/>
              <a:cs typeface="Arial"/>
              <a:sym typeface="Arial"/>
            </a:endParaRPr>
          </a:p>
          <a:p>
            <a:pPr lvl="0" indent="-139700">
              <a:buClr>
                <a:srgbClr val="262626"/>
              </a:buClr>
              <a:buSzPts val="1400"/>
              <a:buNone/>
            </a:pPr>
            <a:endParaRPr lang="en-US" sz="1400" dirty="0">
              <a:solidFill>
                <a:srgbClr val="262626"/>
              </a:solidFill>
              <a:latin typeface="Arial"/>
              <a:ea typeface="Arial"/>
              <a:cs typeface="Arial"/>
              <a:sym typeface="Arial"/>
            </a:endParaRPr>
          </a:p>
          <a:p>
            <a:endParaRPr lang="en-US" sz="1400" dirty="0"/>
          </a:p>
        </p:txBody>
      </p:sp>
    </p:spTree>
    <p:extLst>
      <p:ext uri="{BB962C8B-B14F-4D97-AF65-F5344CB8AC3E}">
        <p14:creationId xmlns:p14="http://schemas.microsoft.com/office/powerpoint/2010/main" val="2873280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A68683-A3A0-924C-B221-A8B31D9904C1}"/>
              </a:ext>
            </a:extLst>
          </p:cNvPr>
          <p:cNvSpPr>
            <a:spLocks noGrp="1"/>
          </p:cNvSpPr>
          <p:nvPr>
            <p:ph type="title"/>
          </p:nvPr>
        </p:nvSpPr>
        <p:spPr/>
        <p:txBody>
          <a:bodyPr>
            <a:normAutofit/>
          </a:bodyPr>
          <a:lstStyle/>
          <a:p>
            <a:r>
              <a:rPr lang="en-US" sz="2800" b="1" dirty="0">
                <a:solidFill>
                  <a:schemeClr val="tx1"/>
                </a:solidFill>
              </a:rPr>
              <a:t>Awareness Raising: Radio Shows</a:t>
            </a:r>
          </a:p>
        </p:txBody>
      </p:sp>
      <p:sp>
        <p:nvSpPr>
          <p:cNvPr id="3" name="Content Placeholder 2">
            <a:extLst>
              <a:ext uri="{FF2B5EF4-FFF2-40B4-BE49-F238E27FC236}">
                <a16:creationId xmlns:a16="http://schemas.microsoft.com/office/drawing/2014/main" xmlns="" id="{780205F3-5AA7-1B4F-8254-6CBB9615219D}"/>
              </a:ext>
            </a:extLst>
          </p:cNvPr>
          <p:cNvSpPr>
            <a:spLocks noGrp="1"/>
          </p:cNvSpPr>
          <p:nvPr>
            <p:ph idx="1"/>
          </p:nvPr>
        </p:nvSpPr>
        <p:spPr>
          <a:xfrm>
            <a:off x="198783" y="1968278"/>
            <a:ext cx="8736495" cy="4703827"/>
          </a:xfrm>
        </p:spPr>
        <p:txBody>
          <a:bodyPr>
            <a:noAutofit/>
          </a:bodyPr>
          <a:lstStyle/>
          <a:p>
            <a:pPr lvl="0" algn="just">
              <a:spcBef>
                <a:spcPts val="0"/>
              </a:spcBef>
              <a:buClr>
                <a:srgbClr val="262626"/>
              </a:buClr>
              <a:buSzPts val="1400"/>
              <a:buFont typeface="Arial"/>
              <a:buChar char="•"/>
            </a:pPr>
            <a:r>
              <a:rPr lang="en-US" sz="1400" dirty="0">
                <a:solidFill>
                  <a:srgbClr val="262626"/>
                </a:solidFill>
                <a:latin typeface="Arial"/>
                <a:ea typeface="Arial"/>
                <a:cs typeface="Arial"/>
                <a:sym typeface="Arial"/>
              </a:rPr>
              <a:t>We have secured slots on radio stations of 11 official languages, for a period of a year, for the public awareness campaign for women, youth and persons with disabilities. Secured over 42 weeks to unpack a range of topics which impact on women, and their dependents. Delivered by SA Women Lawyer’s Association (SAWLA).</a:t>
            </a:r>
          </a:p>
          <a:p>
            <a:pPr lvl="0" algn="just">
              <a:spcBef>
                <a:spcPts val="0"/>
              </a:spcBef>
              <a:buClr>
                <a:srgbClr val="262626"/>
              </a:buClr>
              <a:buSzPts val="1400"/>
              <a:buFont typeface="Arial"/>
              <a:buChar char="•"/>
            </a:pPr>
            <a:endParaRPr lang="en-US" sz="1400" dirty="0">
              <a:solidFill>
                <a:srgbClr val="262626"/>
              </a:solidFill>
              <a:latin typeface="Arial"/>
              <a:ea typeface="Arial"/>
              <a:cs typeface="Arial"/>
              <a:sym typeface="Arial"/>
            </a:endParaRPr>
          </a:p>
          <a:p>
            <a:pPr lvl="0" algn="just">
              <a:spcBef>
                <a:spcPts val="0"/>
              </a:spcBef>
              <a:buClr>
                <a:srgbClr val="262626"/>
              </a:buClr>
              <a:buSzPts val="1400"/>
              <a:buFont typeface="Arial"/>
              <a:buChar char="•"/>
            </a:pPr>
            <a:r>
              <a:rPr lang="en-US" sz="1400" dirty="0">
                <a:solidFill>
                  <a:srgbClr val="262626"/>
                </a:solidFill>
                <a:latin typeface="Arial"/>
                <a:cs typeface="Arial"/>
                <a:sym typeface="Arial"/>
              </a:rPr>
              <a:t>Radio remains South Africa’s most accessed medium and we will reach millions of listeners through this medium. </a:t>
            </a:r>
            <a:endParaRPr lang="en-US" sz="1400" dirty="0"/>
          </a:p>
          <a:p>
            <a:pPr lvl="0" algn="just">
              <a:lnSpc>
                <a:spcPct val="100000"/>
              </a:lnSpc>
              <a:buClr>
                <a:srgbClr val="262626"/>
              </a:buClr>
              <a:buSzPts val="1400"/>
              <a:buFont typeface="Arial"/>
              <a:buChar char="•"/>
            </a:pPr>
            <a:r>
              <a:rPr lang="en-US" sz="1400" b="1" dirty="0">
                <a:solidFill>
                  <a:srgbClr val="262626"/>
                </a:solidFill>
                <a:latin typeface="Arial"/>
                <a:ea typeface="Arial"/>
                <a:cs typeface="Arial"/>
                <a:sym typeface="Arial"/>
              </a:rPr>
              <a:t>Content Areas: </a:t>
            </a:r>
            <a:r>
              <a:rPr lang="en-US" sz="1400" dirty="0">
                <a:solidFill>
                  <a:srgbClr val="262626"/>
                </a:solidFill>
                <a:latin typeface="Arial"/>
                <a:ea typeface="Arial"/>
                <a:cs typeface="Arial"/>
                <a:sym typeface="Arial"/>
              </a:rPr>
              <a:t>Work with SA Women Lawyer’s Association to role out radio </a:t>
            </a:r>
            <a:r>
              <a:rPr lang="en-US" sz="1400" dirty="0" err="1">
                <a:solidFill>
                  <a:srgbClr val="262626"/>
                </a:solidFill>
                <a:latin typeface="Arial"/>
                <a:ea typeface="Arial"/>
                <a:cs typeface="Arial"/>
                <a:sym typeface="Arial"/>
              </a:rPr>
              <a:t>programme</a:t>
            </a:r>
            <a:r>
              <a:rPr lang="en-US" sz="1400" dirty="0">
                <a:solidFill>
                  <a:srgbClr val="262626"/>
                </a:solidFill>
                <a:latin typeface="Arial"/>
                <a:ea typeface="Arial"/>
                <a:cs typeface="Arial"/>
                <a:sym typeface="Arial"/>
              </a:rPr>
              <a:t> dedicated to sharing information on areas covered in National Strategic Plan on GBVF, which includes Child Maintenance, Marriages and Divorces, Deceased Estates, etc.</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Slots to run afternoon or evening (based on licensing restrictions for content on radio stations) for 30 minute slots. </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Sessions to run as Dialogue Q&amp;A between Presenter (Interviewer) and Lawyer/Advocate from SAWLA. Radio show format to allow for feedback and input from listeners, as well as content brought in via social media accounts of radio stations. </a:t>
            </a:r>
            <a:endParaRPr lang="en-US" sz="1400" dirty="0"/>
          </a:p>
          <a:p>
            <a:pPr lvl="0" indent="-139700" algn="just">
              <a:lnSpc>
                <a:spcPct val="100000"/>
              </a:lnSpc>
              <a:buClr>
                <a:srgbClr val="262626"/>
              </a:buClr>
              <a:buSzPts val="1400"/>
              <a:buNone/>
            </a:pPr>
            <a:endParaRPr lang="en-US" sz="1400" dirty="0">
              <a:solidFill>
                <a:srgbClr val="262626"/>
              </a:solidFill>
              <a:latin typeface="Arial"/>
              <a:ea typeface="Arial"/>
              <a:cs typeface="Arial"/>
              <a:sym typeface="Arial"/>
            </a:endParaRPr>
          </a:p>
          <a:p>
            <a:pPr lvl="0" indent="-139700">
              <a:buClr>
                <a:srgbClr val="262626"/>
              </a:buClr>
              <a:buSzPts val="1400"/>
              <a:buNone/>
            </a:pPr>
            <a:endParaRPr lang="en-US" sz="1400" dirty="0">
              <a:solidFill>
                <a:srgbClr val="262626"/>
              </a:solidFill>
              <a:latin typeface="Arial"/>
              <a:ea typeface="Arial"/>
              <a:cs typeface="Arial"/>
              <a:sym typeface="Arial"/>
            </a:endParaRPr>
          </a:p>
          <a:p>
            <a:pPr lvl="0" indent="-139700" algn="just">
              <a:lnSpc>
                <a:spcPct val="100000"/>
              </a:lnSpc>
              <a:buClr>
                <a:srgbClr val="262626"/>
              </a:buClr>
              <a:buSzPts val="1400"/>
              <a:buNone/>
            </a:pPr>
            <a:endParaRPr lang="en-US" sz="1400" dirty="0">
              <a:solidFill>
                <a:srgbClr val="262626"/>
              </a:solidFill>
              <a:latin typeface="Arial"/>
              <a:ea typeface="Arial"/>
              <a:cs typeface="Arial"/>
              <a:sym typeface="Arial"/>
            </a:endParaRPr>
          </a:p>
          <a:p>
            <a:pPr lvl="0" indent="-139700">
              <a:buClr>
                <a:srgbClr val="262626"/>
              </a:buClr>
              <a:buSzPts val="1400"/>
              <a:buNone/>
            </a:pPr>
            <a:endParaRPr lang="en-US" sz="1400" dirty="0">
              <a:solidFill>
                <a:srgbClr val="262626"/>
              </a:solidFill>
              <a:latin typeface="Arial"/>
              <a:ea typeface="Arial"/>
              <a:cs typeface="Arial"/>
              <a:sym typeface="Arial"/>
            </a:endParaRPr>
          </a:p>
          <a:p>
            <a:endParaRPr lang="en-US" sz="1400" dirty="0"/>
          </a:p>
        </p:txBody>
      </p:sp>
    </p:spTree>
    <p:extLst>
      <p:ext uri="{BB962C8B-B14F-4D97-AF65-F5344CB8AC3E}">
        <p14:creationId xmlns:p14="http://schemas.microsoft.com/office/powerpoint/2010/main" val="17142510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A68683-A3A0-924C-B221-A8B31D9904C1}"/>
              </a:ext>
            </a:extLst>
          </p:cNvPr>
          <p:cNvSpPr>
            <a:spLocks noGrp="1"/>
          </p:cNvSpPr>
          <p:nvPr>
            <p:ph type="title"/>
          </p:nvPr>
        </p:nvSpPr>
        <p:spPr/>
        <p:txBody>
          <a:bodyPr>
            <a:normAutofit/>
          </a:bodyPr>
          <a:lstStyle/>
          <a:p>
            <a:r>
              <a:rPr lang="en-US" sz="2800" b="1" dirty="0">
                <a:solidFill>
                  <a:schemeClr val="tx1"/>
                </a:solidFill>
              </a:rPr>
              <a:t>Awareness Raising: Radio Shows</a:t>
            </a:r>
          </a:p>
        </p:txBody>
      </p:sp>
      <p:sp>
        <p:nvSpPr>
          <p:cNvPr id="3" name="Content Placeholder 2">
            <a:extLst>
              <a:ext uri="{FF2B5EF4-FFF2-40B4-BE49-F238E27FC236}">
                <a16:creationId xmlns:a16="http://schemas.microsoft.com/office/drawing/2014/main" xmlns="" id="{780205F3-5AA7-1B4F-8254-6CBB9615219D}"/>
              </a:ext>
            </a:extLst>
          </p:cNvPr>
          <p:cNvSpPr>
            <a:spLocks noGrp="1"/>
          </p:cNvSpPr>
          <p:nvPr>
            <p:ph idx="1"/>
          </p:nvPr>
        </p:nvSpPr>
        <p:spPr>
          <a:xfrm>
            <a:off x="198783" y="1968278"/>
            <a:ext cx="8736495" cy="4703827"/>
          </a:xfrm>
        </p:spPr>
        <p:txBody>
          <a:bodyPr>
            <a:noAutofit/>
          </a:bodyPr>
          <a:lstStyle/>
          <a:p>
            <a:pPr lvl="0" algn="just">
              <a:lnSpc>
                <a:spcPct val="100000"/>
              </a:lnSpc>
              <a:spcBef>
                <a:spcPts val="0"/>
              </a:spcBef>
              <a:buClr>
                <a:srgbClr val="262626"/>
              </a:buClr>
              <a:buSzPts val="1400"/>
              <a:buFont typeface="Arial"/>
              <a:buChar char="•"/>
            </a:pPr>
            <a:r>
              <a:rPr lang="en-US" sz="1400" dirty="0">
                <a:solidFill>
                  <a:srgbClr val="262626"/>
                </a:solidFill>
                <a:latin typeface="Arial"/>
                <a:ea typeface="Arial"/>
                <a:cs typeface="Arial"/>
                <a:sym typeface="Arial"/>
              </a:rPr>
              <a:t>Collectively, the radio stations reach over 30 Million listeners. </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We want to target prime evening listening time (18:00-22:00). </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We are talking to a complex audience. We are talking to people across a range of the Living Measure Standards (LSM). We are talking to heterosexual women, working/professional women, and unemployed women. We will be talking to a woman with a disability, a migrant woman, older women, gay men, transgender women/men, sex worker, domestic worker, rural women, men, boys, religious and traditional leaders, parents, community leaders, public sector employees, employers, the media etc.</a:t>
            </a:r>
            <a:endParaRPr lang="en-US" sz="1400" dirty="0"/>
          </a:p>
          <a:p>
            <a:pPr lvl="0" algn="just">
              <a:lnSpc>
                <a:spcPct val="100000"/>
              </a:lnSpc>
              <a:buClr>
                <a:srgbClr val="262626"/>
              </a:buClr>
              <a:buSzPts val="1400"/>
              <a:buFont typeface="Arial"/>
              <a:buChar char="•"/>
            </a:pPr>
            <a:r>
              <a:rPr lang="en-US" sz="1400" b="1" dirty="0">
                <a:solidFill>
                  <a:srgbClr val="262626"/>
                </a:solidFill>
                <a:latin typeface="Arial"/>
                <a:ea typeface="Arial"/>
                <a:cs typeface="Arial"/>
                <a:sym typeface="Arial"/>
              </a:rPr>
              <a:t>WHO DO WE WANT TO TALK TO?</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In terms of prevention and raising awareness we are speaking to a wider target audience. But when we talk to younger women or when we speak to women in rural areas we want to make information available, particularly in languages other than in English as we believe there is a gap in providing information in languages other than English with the same voracity as there is with English. </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We talk to adult and older women who are suffering from being widowhood, so issues of estates and succession.</a:t>
            </a:r>
            <a:endParaRPr lang="en-US" sz="1400" dirty="0"/>
          </a:p>
          <a:p>
            <a:pPr lvl="0" algn="just">
              <a:lnSpc>
                <a:spcPct val="100000"/>
              </a:lnSpc>
              <a:buClr>
                <a:srgbClr val="262626"/>
              </a:buClr>
              <a:buSzPts val="1400"/>
              <a:buFont typeface="Arial"/>
              <a:buChar char="•"/>
            </a:pPr>
            <a:r>
              <a:rPr lang="en-US" sz="1400" dirty="0">
                <a:solidFill>
                  <a:srgbClr val="262626"/>
                </a:solidFill>
                <a:latin typeface="Arial"/>
                <a:ea typeface="Arial"/>
                <a:cs typeface="Arial"/>
                <a:sym typeface="Arial"/>
              </a:rPr>
              <a:t>We speak to entrepreneurs women, women in challenging situations, women who have the ability to influence communities and groups around them. Women in leadership positions etc. </a:t>
            </a:r>
            <a:endParaRPr lang="en-US" sz="1400" dirty="0"/>
          </a:p>
          <a:p>
            <a:pPr lvl="0" indent="-139700" algn="just">
              <a:lnSpc>
                <a:spcPct val="100000"/>
              </a:lnSpc>
              <a:buClr>
                <a:srgbClr val="262626"/>
              </a:buClr>
              <a:buSzPts val="1400"/>
              <a:buNone/>
            </a:pPr>
            <a:endParaRPr lang="en-US" sz="1400" dirty="0">
              <a:solidFill>
                <a:srgbClr val="262626"/>
              </a:solidFill>
              <a:latin typeface="Arial"/>
              <a:ea typeface="Arial"/>
              <a:cs typeface="Arial"/>
              <a:sym typeface="Arial"/>
            </a:endParaRPr>
          </a:p>
          <a:p>
            <a:pPr lvl="0" indent="-139700">
              <a:buClr>
                <a:srgbClr val="262626"/>
              </a:buClr>
              <a:buSzPts val="1400"/>
              <a:buNone/>
            </a:pPr>
            <a:endParaRPr lang="en-US" sz="1400" dirty="0">
              <a:solidFill>
                <a:srgbClr val="262626"/>
              </a:solidFill>
              <a:latin typeface="Arial"/>
              <a:ea typeface="Arial"/>
              <a:cs typeface="Arial"/>
              <a:sym typeface="Arial"/>
            </a:endParaRPr>
          </a:p>
          <a:p>
            <a:pPr lvl="0" indent="-139700" algn="just">
              <a:lnSpc>
                <a:spcPct val="100000"/>
              </a:lnSpc>
              <a:buClr>
                <a:srgbClr val="262626"/>
              </a:buClr>
              <a:buSzPts val="1400"/>
              <a:buNone/>
            </a:pPr>
            <a:endParaRPr lang="en-US" sz="1400" dirty="0">
              <a:solidFill>
                <a:srgbClr val="262626"/>
              </a:solidFill>
              <a:latin typeface="Arial"/>
              <a:ea typeface="Arial"/>
              <a:cs typeface="Arial"/>
              <a:sym typeface="Arial"/>
            </a:endParaRPr>
          </a:p>
          <a:p>
            <a:pPr lvl="0" indent="-139700">
              <a:buClr>
                <a:srgbClr val="262626"/>
              </a:buClr>
              <a:buSzPts val="1400"/>
              <a:buNone/>
            </a:pPr>
            <a:endParaRPr lang="en-US" sz="1400" dirty="0">
              <a:solidFill>
                <a:srgbClr val="262626"/>
              </a:solidFill>
              <a:latin typeface="Arial"/>
              <a:ea typeface="Arial"/>
              <a:cs typeface="Arial"/>
              <a:sym typeface="Arial"/>
            </a:endParaRPr>
          </a:p>
          <a:p>
            <a:endParaRPr lang="en-US" sz="1400" dirty="0"/>
          </a:p>
        </p:txBody>
      </p:sp>
    </p:spTree>
    <p:extLst>
      <p:ext uri="{BB962C8B-B14F-4D97-AF65-F5344CB8AC3E}">
        <p14:creationId xmlns:p14="http://schemas.microsoft.com/office/powerpoint/2010/main" val="38636189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461665"/>
          </a:xfrm>
          <a:prstGeom prst="rect">
            <a:avLst/>
          </a:prstGeom>
          <a:noFill/>
        </p:spPr>
        <p:txBody>
          <a:bodyPr wrap="square" rtlCol="0">
            <a:spAutoFit/>
          </a:bodyPr>
          <a:lstStyle/>
          <a:p>
            <a:pPr algn="ctr"/>
            <a:r>
              <a:rPr lang="en-ZA" sz="2400" dirty="0">
                <a:solidFill>
                  <a:schemeClr val="bg1"/>
                </a:solidFill>
                <a:latin typeface="Arial" panose="020B0604020202020204" pitchFamily="34" charset="0"/>
                <a:cs typeface="Arial" panose="020B0604020202020204" pitchFamily="34" charset="0"/>
              </a:rPr>
              <a:t>Article 7 and 8</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595704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800" b="1" dirty="0">
                <a:solidFill>
                  <a:schemeClr val="tx1"/>
                </a:solidFill>
              </a:rPr>
              <a:t>Article 7-Political and Public life</a:t>
            </a:r>
          </a:p>
        </p:txBody>
      </p:sp>
      <p:sp>
        <p:nvSpPr>
          <p:cNvPr id="3" name="Content Placeholder 2"/>
          <p:cNvSpPr>
            <a:spLocks noGrp="1"/>
          </p:cNvSpPr>
          <p:nvPr>
            <p:ph idx="1"/>
          </p:nvPr>
        </p:nvSpPr>
        <p:spPr/>
        <p:txBody>
          <a:bodyPr/>
          <a:lstStyle/>
          <a:p>
            <a:r>
              <a:rPr lang="en-ZA" dirty="0"/>
              <a:t>Measures are in place</a:t>
            </a:r>
          </a:p>
          <a:p>
            <a:pPr lvl="1"/>
            <a:r>
              <a:rPr lang="en-ZA" dirty="0"/>
              <a:t>Political life: </a:t>
            </a:r>
          </a:p>
          <a:p>
            <a:pPr lvl="2">
              <a:buFont typeface="Courier New" panose="02070309020205020404" pitchFamily="49" charset="0"/>
              <a:buChar char="o"/>
            </a:pPr>
            <a:r>
              <a:rPr lang="en-ZA" dirty="0"/>
              <a:t>Section 19 of the Constitution </a:t>
            </a:r>
          </a:p>
          <a:p>
            <a:pPr lvl="2">
              <a:buFont typeface="Courier New" panose="02070309020205020404" pitchFamily="49" charset="0"/>
              <a:buChar char="o"/>
            </a:pPr>
            <a:r>
              <a:rPr lang="en-ZA" dirty="0"/>
              <a:t>The Electoral Act’s Code of Conduct –</a:t>
            </a:r>
          </a:p>
          <a:p>
            <a:pPr lvl="3">
              <a:buFont typeface="Courier New" panose="02070309020205020404" pitchFamily="49" charset="0"/>
              <a:buChar char="o"/>
            </a:pPr>
            <a:r>
              <a:rPr lang="en-ZA" dirty="0"/>
              <a:t>Free participation in elections</a:t>
            </a:r>
          </a:p>
          <a:p>
            <a:pPr lvl="3">
              <a:buFont typeface="Courier New" panose="02070309020205020404" pitchFamily="49" charset="0"/>
              <a:buChar char="o"/>
            </a:pPr>
            <a:r>
              <a:rPr lang="en-ZA" dirty="0"/>
              <a:t>As soon as  the electoral date is proclaimed, parties =, agents and candidates commit to adhering to provisions</a:t>
            </a:r>
          </a:p>
          <a:p>
            <a:pPr lvl="3">
              <a:buFont typeface="Courier New" panose="02070309020205020404" pitchFamily="49" charset="0"/>
              <a:buChar char="o"/>
            </a:pPr>
            <a:r>
              <a:rPr lang="en-ZA" dirty="0"/>
              <a:t>Non-adherence results in disqualification </a:t>
            </a:r>
          </a:p>
          <a:p>
            <a:pPr marL="342900" lvl="1" indent="0">
              <a:buNone/>
            </a:pPr>
            <a:endParaRPr lang="en-ZA" dirty="0"/>
          </a:p>
          <a:p>
            <a:pPr marL="0" indent="0">
              <a:buNone/>
            </a:pPr>
            <a:endParaRPr lang="en-ZA" dirty="0"/>
          </a:p>
          <a:p>
            <a:endParaRPr lang="en-ZA" dirty="0"/>
          </a:p>
        </p:txBody>
      </p:sp>
    </p:spTree>
    <p:extLst>
      <p:ext uri="{BB962C8B-B14F-4D97-AF65-F5344CB8AC3E}">
        <p14:creationId xmlns:p14="http://schemas.microsoft.com/office/powerpoint/2010/main" val="1974634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2800" b="1" dirty="0">
                <a:solidFill>
                  <a:schemeClr val="tx1"/>
                </a:solidFill>
              </a:rPr>
              <a:t>Article 7-Political and Public life-Representation of Women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519212697"/>
              </p:ext>
            </p:extLst>
          </p:nvPr>
        </p:nvGraphicFramePr>
        <p:xfrm>
          <a:off x="337249" y="2084069"/>
          <a:ext cx="8431171" cy="3109770"/>
        </p:xfrm>
        <a:graphic>
          <a:graphicData uri="http://schemas.openxmlformats.org/drawingml/2006/table">
            <a:tbl>
              <a:tblPr firstRow="1" bandRow="1">
                <a:tableStyleId>{5C22544A-7EE6-4342-B048-85BDC9FD1C3A}</a:tableStyleId>
              </a:tblPr>
              <a:tblGrid>
                <a:gridCol w="1204453">
                  <a:extLst>
                    <a:ext uri="{9D8B030D-6E8A-4147-A177-3AD203B41FA5}">
                      <a16:colId xmlns:a16="http://schemas.microsoft.com/office/drawing/2014/main" xmlns="" val="20000"/>
                    </a:ext>
                  </a:extLst>
                </a:gridCol>
                <a:gridCol w="1204453">
                  <a:extLst>
                    <a:ext uri="{9D8B030D-6E8A-4147-A177-3AD203B41FA5}">
                      <a16:colId xmlns:a16="http://schemas.microsoft.com/office/drawing/2014/main" xmlns="" val="20001"/>
                    </a:ext>
                  </a:extLst>
                </a:gridCol>
                <a:gridCol w="1204453">
                  <a:extLst>
                    <a:ext uri="{9D8B030D-6E8A-4147-A177-3AD203B41FA5}">
                      <a16:colId xmlns:a16="http://schemas.microsoft.com/office/drawing/2014/main" xmlns="" val="20002"/>
                    </a:ext>
                  </a:extLst>
                </a:gridCol>
                <a:gridCol w="1204453">
                  <a:extLst>
                    <a:ext uri="{9D8B030D-6E8A-4147-A177-3AD203B41FA5}">
                      <a16:colId xmlns:a16="http://schemas.microsoft.com/office/drawing/2014/main" xmlns="" val="20003"/>
                    </a:ext>
                  </a:extLst>
                </a:gridCol>
                <a:gridCol w="1204453">
                  <a:extLst>
                    <a:ext uri="{9D8B030D-6E8A-4147-A177-3AD203B41FA5}">
                      <a16:colId xmlns:a16="http://schemas.microsoft.com/office/drawing/2014/main" xmlns="" val="20004"/>
                    </a:ext>
                  </a:extLst>
                </a:gridCol>
                <a:gridCol w="1204453">
                  <a:extLst>
                    <a:ext uri="{9D8B030D-6E8A-4147-A177-3AD203B41FA5}">
                      <a16:colId xmlns:a16="http://schemas.microsoft.com/office/drawing/2014/main" xmlns="" val="20005"/>
                    </a:ext>
                  </a:extLst>
                </a:gridCol>
                <a:gridCol w="1204453">
                  <a:extLst>
                    <a:ext uri="{9D8B030D-6E8A-4147-A177-3AD203B41FA5}">
                      <a16:colId xmlns:a16="http://schemas.microsoft.com/office/drawing/2014/main" xmlns="" val="20006"/>
                    </a:ext>
                  </a:extLst>
                </a:gridCol>
              </a:tblGrid>
              <a:tr h="431741">
                <a:tc>
                  <a:txBody>
                    <a:bodyPr/>
                    <a:lstStyle/>
                    <a:p>
                      <a:r>
                        <a:rPr lang="en-ZA" sz="1200" dirty="0"/>
                        <a:t>Parliament of</a:t>
                      </a:r>
                      <a:r>
                        <a:rPr lang="en-ZA" sz="1200" baseline="0" dirty="0"/>
                        <a:t> RSA</a:t>
                      </a:r>
                      <a:endParaRPr lang="en-ZA" sz="1200" dirty="0"/>
                    </a:p>
                  </a:txBody>
                  <a:tcPr marL="73314" marR="73314" marT="36657" marB="36657"/>
                </a:tc>
                <a:tc>
                  <a:txBody>
                    <a:bodyPr/>
                    <a:lstStyle/>
                    <a:p>
                      <a:r>
                        <a:rPr lang="en-ZA" sz="1200" dirty="0"/>
                        <a:t>6</a:t>
                      </a:r>
                      <a:r>
                        <a:rPr lang="en-ZA" sz="1200" baseline="30000" dirty="0"/>
                        <a:t>th</a:t>
                      </a:r>
                      <a:r>
                        <a:rPr lang="en-ZA" sz="1200" dirty="0"/>
                        <a:t> </a:t>
                      </a:r>
                    </a:p>
                  </a:txBody>
                  <a:tcPr marL="73314" marR="73314" marT="36657" marB="36657"/>
                </a:tc>
                <a:tc>
                  <a:txBody>
                    <a:bodyPr/>
                    <a:lstStyle/>
                    <a:p>
                      <a:r>
                        <a:rPr lang="en-ZA" sz="1200" dirty="0"/>
                        <a:t>5</a:t>
                      </a:r>
                      <a:r>
                        <a:rPr lang="en-ZA" sz="1200" baseline="30000" dirty="0"/>
                        <a:t>th</a:t>
                      </a:r>
                      <a:r>
                        <a:rPr lang="en-ZA" sz="1200" dirty="0"/>
                        <a:t> </a:t>
                      </a:r>
                    </a:p>
                  </a:txBody>
                  <a:tcPr marL="73314" marR="73314" marT="36657" marB="36657"/>
                </a:tc>
                <a:tc>
                  <a:txBody>
                    <a:bodyPr/>
                    <a:lstStyle/>
                    <a:p>
                      <a:r>
                        <a:rPr lang="en-ZA" sz="1200" dirty="0"/>
                        <a:t>4</a:t>
                      </a:r>
                      <a:r>
                        <a:rPr lang="en-ZA" sz="1200" baseline="30000" dirty="0"/>
                        <a:t>th</a:t>
                      </a:r>
                      <a:r>
                        <a:rPr lang="en-ZA" sz="1200" dirty="0"/>
                        <a:t> </a:t>
                      </a:r>
                    </a:p>
                  </a:txBody>
                  <a:tcPr marL="73314" marR="73314" marT="36657" marB="36657"/>
                </a:tc>
                <a:tc>
                  <a:txBody>
                    <a:bodyPr/>
                    <a:lstStyle/>
                    <a:p>
                      <a:r>
                        <a:rPr lang="en-ZA" sz="1200" dirty="0"/>
                        <a:t>3</a:t>
                      </a:r>
                      <a:r>
                        <a:rPr lang="en-ZA" sz="1200" baseline="30000" dirty="0"/>
                        <a:t>rd</a:t>
                      </a:r>
                      <a:r>
                        <a:rPr lang="en-ZA" sz="1200" dirty="0"/>
                        <a:t> </a:t>
                      </a:r>
                    </a:p>
                  </a:txBody>
                  <a:tcPr marL="73314" marR="73314" marT="36657" marB="36657"/>
                </a:tc>
                <a:tc>
                  <a:txBody>
                    <a:bodyPr/>
                    <a:lstStyle/>
                    <a:p>
                      <a:r>
                        <a:rPr lang="en-ZA" sz="1200" dirty="0"/>
                        <a:t>2</a:t>
                      </a:r>
                      <a:r>
                        <a:rPr lang="en-ZA" sz="1200" baseline="30000" dirty="0"/>
                        <a:t>nd</a:t>
                      </a:r>
                      <a:r>
                        <a:rPr lang="en-ZA" sz="1200" dirty="0"/>
                        <a:t> </a:t>
                      </a:r>
                    </a:p>
                  </a:txBody>
                  <a:tcPr marL="73314" marR="73314" marT="36657" marB="36657"/>
                </a:tc>
                <a:tc>
                  <a:txBody>
                    <a:bodyPr/>
                    <a:lstStyle/>
                    <a:p>
                      <a:r>
                        <a:rPr lang="en-ZA" sz="1200" dirty="0"/>
                        <a:t>1</a:t>
                      </a:r>
                      <a:r>
                        <a:rPr lang="en-ZA" sz="1200" baseline="30000" dirty="0"/>
                        <a:t>st</a:t>
                      </a:r>
                      <a:r>
                        <a:rPr lang="en-ZA" sz="1200" dirty="0"/>
                        <a:t> </a:t>
                      </a:r>
                    </a:p>
                  </a:txBody>
                  <a:tcPr marL="73314" marR="73314" marT="36657" marB="36657"/>
                </a:tc>
                <a:extLst>
                  <a:ext uri="{0D108BD9-81ED-4DB2-BD59-A6C34878D82A}">
                    <a16:rowId xmlns:a16="http://schemas.microsoft.com/office/drawing/2014/main" xmlns="" val="10000"/>
                  </a:ext>
                </a:extLst>
              </a:tr>
              <a:tr h="610954">
                <a:tc>
                  <a:txBody>
                    <a:bodyPr/>
                    <a:lstStyle/>
                    <a:p>
                      <a:r>
                        <a:rPr lang="en-ZA" sz="1200" dirty="0"/>
                        <a:t>% of Women MPs in National Parliament</a:t>
                      </a:r>
                    </a:p>
                  </a:txBody>
                  <a:tcPr marL="73314" marR="73314" marT="36657" marB="36657"/>
                </a:tc>
                <a:tc>
                  <a:txBody>
                    <a:bodyPr/>
                    <a:lstStyle/>
                    <a:p>
                      <a:r>
                        <a:rPr lang="en-ZA" sz="1200" dirty="0"/>
                        <a:t>46%</a:t>
                      </a:r>
                    </a:p>
                  </a:txBody>
                  <a:tcPr marL="73314" marR="73314" marT="36657" marB="36657"/>
                </a:tc>
                <a:tc>
                  <a:txBody>
                    <a:bodyPr/>
                    <a:lstStyle/>
                    <a:p>
                      <a:r>
                        <a:rPr lang="en-ZA" sz="1200" dirty="0"/>
                        <a:t>40%</a:t>
                      </a:r>
                    </a:p>
                  </a:txBody>
                  <a:tcPr marL="73314" marR="73314" marT="36657" marB="36657"/>
                </a:tc>
                <a:tc>
                  <a:txBody>
                    <a:bodyPr/>
                    <a:lstStyle/>
                    <a:p>
                      <a:r>
                        <a:rPr lang="en-ZA" sz="1200" dirty="0"/>
                        <a:t>43%</a:t>
                      </a:r>
                    </a:p>
                  </a:txBody>
                  <a:tcPr marL="73314" marR="73314" marT="36657" marB="36657"/>
                </a:tc>
                <a:tc>
                  <a:txBody>
                    <a:bodyPr/>
                    <a:lstStyle/>
                    <a:p>
                      <a:r>
                        <a:rPr lang="en-ZA" sz="1200" dirty="0"/>
                        <a:t>33%</a:t>
                      </a:r>
                    </a:p>
                  </a:txBody>
                  <a:tcPr marL="73314" marR="73314" marT="36657" marB="36657"/>
                </a:tc>
                <a:tc>
                  <a:txBody>
                    <a:bodyPr/>
                    <a:lstStyle/>
                    <a:p>
                      <a:r>
                        <a:rPr lang="en-ZA" sz="1200" dirty="0"/>
                        <a:t>30%</a:t>
                      </a:r>
                    </a:p>
                  </a:txBody>
                  <a:tcPr marL="73314" marR="73314" marT="36657" marB="36657"/>
                </a:tc>
                <a:tc>
                  <a:txBody>
                    <a:bodyPr/>
                    <a:lstStyle/>
                    <a:p>
                      <a:r>
                        <a:rPr lang="en-ZA" sz="1200" dirty="0"/>
                        <a:t>27.7%</a:t>
                      </a:r>
                    </a:p>
                  </a:txBody>
                  <a:tcPr marL="73314" marR="73314" marT="36657" marB="36657"/>
                </a:tc>
                <a:extLst>
                  <a:ext uri="{0D108BD9-81ED-4DB2-BD59-A6C34878D82A}">
                    <a16:rowId xmlns:a16="http://schemas.microsoft.com/office/drawing/2014/main" xmlns="" val="10001"/>
                  </a:ext>
                </a:extLst>
              </a:tr>
              <a:tr h="610954">
                <a:tc>
                  <a:txBody>
                    <a:bodyPr/>
                    <a:lstStyle/>
                    <a:p>
                      <a:r>
                        <a:rPr lang="en-ZA" sz="1200" dirty="0"/>
                        <a:t>% of Women MPs in NCOP</a:t>
                      </a:r>
                    </a:p>
                    <a:p>
                      <a:endParaRPr lang="en-ZA" sz="1200" dirty="0"/>
                    </a:p>
                  </a:txBody>
                  <a:tcPr marL="73314" marR="73314" marT="36657" marB="36657"/>
                </a:tc>
                <a:tc>
                  <a:txBody>
                    <a:bodyPr/>
                    <a:lstStyle/>
                    <a:p>
                      <a:r>
                        <a:rPr lang="en-ZA" sz="1200" dirty="0"/>
                        <a:t>36%</a:t>
                      </a:r>
                    </a:p>
                  </a:txBody>
                  <a:tcPr marL="73314" marR="73314" marT="36657" marB="36657"/>
                </a:tc>
                <a:tc>
                  <a:txBody>
                    <a:bodyPr/>
                    <a:lstStyle/>
                    <a:p>
                      <a:r>
                        <a:rPr lang="en-ZA" sz="1200" dirty="0"/>
                        <a:t>28%</a:t>
                      </a:r>
                    </a:p>
                  </a:txBody>
                  <a:tcPr marL="73314" marR="73314" marT="36657" marB="36657"/>
                </a:tc>
                <a:tc>
                  <a:txBody>
                    <a:bodyPr/>
                    <a:lstStyle/>
                    <a:p>
                      <a:r>
                        <a:rPr lang="en-ZA" sz="1200" dirty="0"/>
                        <a:t>30%</a:t>
                      </a:r>
                    </a:p>
                  </a:txBody>
                  <a:tcPr marL="73314" marR="73314" marT="36657" marB="36657"/>
                </a:tc>
                <a:tc>
                  <a:txBody>
                    <a:bodyPr/>
                    <a:lstStyle/>
                    <a:p>
                      <a:r>
                        <a:rPr lang="en-ZA" sz="1200" dirty="0"/>
                        <a:t>41%</a:t>
                      </a:r>
                    </a:p>
                  </a:txBody>
                  <a:tcPr marL="73314" marR="73314" marT="36657" marB="36657"/>
                </a:tc>
                <a:tc>
                  <a:txBody>
                    <a:bodyPr/>
                    <a:lstStyle/>
                    <a:p>
                      <a:r>
                        <a:rPr lang="en-ZA" sz="1200" dirty="0"/>
                        <a:t>17%</a:t>
                      </a:r>
                    </a:p>
                  </a:txBody>
                  <a:tcPr marL="73314" marR="73314" marT="36657" marB="36657"/>
                </a:tc>
                <a:tc>
                  <a:txBody>
                    <a:bodyPr/>
                    <a:lstStyle/>
                    <a:p>
                      <a:r>
                        <a:rPr lang="en-ZA" sz="1200" dirty="0"/>
                        <a:t>Not available</a:t>
                      </a:r>
                    </a:p>
                  </a:txBody>
                  <a:tcPr marL="73314" marR="73314" marT="36657" marB="36657"/>
                </a:tc>
                <a:extLst>
                  <a:ext uri="{0D108BD9-81ED-4DB2-BD59-A6C34878D82A}">
                    <a16:rowId xmlns:a16="http://schemas.microsoft.com/office/drawing/2014/main" xmlns="" val="10002"/>
                  </a:ext>
                </a:extLst>
              </a:tr>
              <a:tr h="790167">
                <a:tc>
                  <a:txBody>
                    <a:bodyPr/>
                    <a:lstStyle/>
                    <a:p>
                      <a:r>
                        <a:rPr lang="en-ZA" sz="1200" dirty="0"/>
                        <a:t>Women in Senior Management in the Public Service</a:t>
                      </a:r>
                    </a:p>
                  </a:txBody>
                  <a:tcPr marL="73314" marR="73314" marT="36657" marB="36657"/>
                </a:tc>
                <a:tc>
                  <a:txBody>
                    <a:bodyPr/>
                    <a:lstStyle/>
                    <a:p>
                      <a:r>
                        <a:rPr lang="en-ZA" sz="1200" dirty="0"/>
                        <a:t>44%</a:t>
                      </a:r>
                    </a:p>
                  </a:txBody>
                  <a:tcPr marL="73314" marR="73314" marT="36657" marB="36657"/>
                </a:tc>
                <a:tc>
                  <a:txBody>
                    <a:bodyPr/>
                    <a:lstStyle/>
                    <a:p>
                      <a:r>
                        <a:rPr lang="en-ZA" sz="1200" dirty="0"/>
                        <a:t>40%</a:t>
                      </a:r>
                    </a:p>
                  </a:txBody>
                  <a:tcPr marL="73314" marR="73314" marT="36657" marB="36657"/>
                </a:tc>
                <a:tc>
                  <a:txBody>
                    <a:bodyPr/>
                    <a:lstStyle/>
                    <a:p>
                      <a:r>
                        <a:rPr lang="en-ZA" sz="1200" dirty="0"/>
                        <a:t>35%</a:t>
                      </a:r>
                    </a:p>
                  </a:txBody>
                  <a:tcPr marL="73314" marR="73314" marT="36657" marB="36657"/>
                </a:tc>
                <a:tc>
                  <a:txBody>
                    <a:bodyPr/>
                    <a:lstStyle/>
                    <a:p>
                      <a:r>
                        <a:rPr lang="en-ZA" sz="1200" dirty="0"/>
                        <a:t>25%</a:t>
                      </a:r>
                    </a:p>
                  </a:txBody>
                  <a:tcPr marL="73314" marR="73314" marT="36657" marB="36657"/>
                </a:tc>
                <a:tc>
                  <a:txBody>
                    <a:bodyPr/>
                    <a:lstStyle/>
                    <a:p>
                      <a:r>
                        <a:rPr lang="en-ZA" sz="1200" dirty="0"/>
                        <a:t>20%</a:t>
                      </a:r>
                    </a:p>
                  </a:txBody>
                  <a:tcPr marL="73314" marR="73314" marT="36657" marB="36657"/>
                </a:tc>
                <a:tc>
                  <a:txBody>
                    <a:bodyPr/>
                    <a:lstStyle/>
                    <a:p>
                      <a:r>
                        <a:rPr lang="en-ZA" sz="1200" dirty="0"/>
                        <a:t>5%</a:t>
                      </a:r>
                    </a:p>
                  </a:txBody>
                  <a:tcPr marL="73314" marR="73314" marT="36657" marB="36657"/>
                </a:tc>
                <a:extLst>
                  <a:ext uri="{0D108BD9-81ED-4DB2-BD59-A6C34878D82A}">
                    <a16:rowId xmlns:a16="http://schemas.microsoft.com/office/drawing/2014/main" xmlns="" val="10003"/>
                  </a:ext>
                </a:extLst>
              </a:tr>
              <a:tr h="431741">
                <a:tc>
                  <a:txBody>
                    <a:bodyPr/>
                    <a:lstStyle/>
                    <a:p>
                      <a:r>
                        <a:rPr lang="en-ZA" sz="1200" dirty="0"/>
                        <a:t>Women Ambassadors</a:t>
                      </a:r>
                    </a:p>
                  </a:txBody>
                  <a:tcPr marL="73314" marR="73314" marT="36657" marB="36657"/>
                </a:tc>
                <a:tc>
                  <a:txBody>
                    <a:bodyPr/>
                    <a:lstStyle/>
                    <a:p>
                      <a:r>
                        <a:rPr lang="en-ZA" sz="1200" dirty="0"/>
                        <a:t>April 2021</a:t>
                      </a:r>
                    </a:p>
                    <a:p>
                      <a:r>
                        <a:rPr lang="en-ZA" sz="1200" dirty="0"/>
                        <a:t>32%</a:t>
                      </a:r>
                    </a:p>
                  </a:txBody>
                  <a:tcPr marL="73314" marR="73314" marT="36657" marB="36657"/>
                </a:tc>
                <a:tc>
                  <a:txBody>
                    <a:bodyPr/>
                    <a:lstStyle/>
                    <a:p>
                      <a:endParaRPr lang="en-ZA" sz="1200" dirty="0"/>
                    </a:p>
                  </a:txBody>
                  <a:tcPr marL="73314" marR="73314" marT="36657" marB="36657"/>
                </a:tc>
                <a:tc>
                  <a:txBody>
                    <a:bodyPr/>
                    <a:lstStyle/>
                    <a:p>
                      <a:endParaRPr lang="en-ZA" sz="1200" dirty="0"/>
                    </a:p>
                  </a:txBody>
                  <a:tcPr marL="73314" marR="73314" marT="36657" marB="36657"/>
                </a:tc>
                <a:tc>
                  <a:txBody>
                    <a:bodyPr/>
                    <a:lstStyle/>
                    <a:p>
                      <a:endParaRPr lang="en-ZA" sz="1200" dirty="0"/>
                    </a:p>
                  </a:txBody>
                  <a:tcPr marL="73314" marR="73314" marT="36657" marB="36657"/>
                </a:tc>
                <a:tc>
                  <a:txBody>
                    <a:bodyPr/>
                    <a:lstStyle/>
                    <a:p>
                      <a:endParaRPr lang="en-ZA" sz="1200" dirty="0"/>
                    </a:p>
                  </a:txBody>
                  <a:tcPr marL="73314" marR="73314" marT="36657" marB="36657"/>
                </a:tc>
                <a:tc>
                  <a:txBody>
                    <a:bodyPr/>
                    <a:lstStyle/>
                    <a:p>
                      <a:endParaRPr lang="en-ZA" sz="1200" dirty="0"/>
                    </a:p>
                  </a:txBody>
                  <a:tcPr marL="73314" marR="73314" marT="36657" marB="36657"/>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634988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800" b="1" dirty="0">
                <a:solidFill>
                  <a:schemeClr val="tx1"/>
                </a:solidFill>
              </a:rPr>
              <a:t>Nationality </a:t>
            </a:r>
          </a:p>
        </p:txBody>
      </p:sp>
      <p:sp>
        <p:nvSpPr>
          <p:cNvPr id="3" name="Content Placeholder 2"/>
          <p:cNvSpPr>
            <a:spLocks noGrp="1"/>
          </p:cNvSpPr>
          <p:nvPr>
            <p:ph idx="1"/>
          </p:nvPr>
        </p:nvSpPr>
        <p:spPr/>
        <p:txBody>
          <a:bodyPr>
            <a:normAutofit fontScale="92500" lnSpcReduction="10000"/>
          </a:bodyPr>
          <a:lstStyle/>
          <a:p>
            <a:r>
              <a:rPr lang="en-ZA" dirty="0"/>
              <a:t>Nationality is given effect by Citizenship Act of 1995:</a:t>
            </a:r>
          </a:p>
          <a:p>
            <a:pPr lvl="1"/>
            <a:r>
              <a:rPr lang="en-US" dirty="0"/>
              <a:t>To provide for the acquisition, loss and resumption of South African</a:t>
            </a:r>
          </a:p>
          <a:p>
            <a:pPr lvl="1"/>
            <a:r>
              <a:rPr lang="en-US" dirty="0"/>
              <a:t>citizenship; and for matters incidental thereto</a:t>
            </a:r>
          </a:p>
          <a:p>
            <a:pPr lvl="1"/>
            <a:r>
              <a:rPr lang="en-ZA" dirty="0"/>
              <a:t>One can acquire citizenship through:</a:t>
            </a:r>
          </a:p>
          <a:p>
            <a:pPr lvl="2"/>
            <a:r>
              <a:rPr lang="en-ZA" dirty="0"/>
              <a:t>Birth</a:t>
            </a:r>
          </a:p>
          <a:p>
            <a:pPr lvl="2"/>
            <a:r>
              <a:rPr lang="en-ZA" dirty="0"/>
              <a:t>Descent</a:t>
            </a:r>
          </a:p>
          <a:p>
            <a:pPr lvl="2"/>
            <a:r>
              <a:rPr lang="en-ZA" dirty="0"/>
              <a:t>Naturalisation </a:t>
            </a:r>
          </a:p>
          <a:p>
            <a:pPr lvl="1"/>
            <a:r>
              <a:rPr lang="en-ZA" dirty="0"/>
              <a:t>One can lose citizenship by:</a:t>
            </a:r>
          </a:p>
          <a:p>
            <a:pPr lvl="2"/>
            <a:r>
              <a:rPr lang="en-ZA" dirty="0"/>
              <a:t>Voluntary giving up one’s citizenship</a:t>
            </a:r>
          </a:p>
          <a:p>
            <a:pPr lvl="2"/>
            <a:r>
              <a:rPr lang="en-ZA" dirty="0"/>
              <a:t>Being of a member of the army of another country at war with RSA</a:t>
            </a:r>
          </a:p>
          <a:p>
            <a:pPr lvl="2"/>
            <a:r>
              <a:rPr lang="en-ZA" dirty="0"/>
              <a:t>Citizenship obtained through false representation and/or fraud</a:t>
            </a:r>
          </a:p>
          <a:p>
            <a:pPr lvl="1"/>
            <a:r>
              <a:rPr lang="en-ZA" dirty="0"/>
              <a:t>Resumption of citizenship:</a:t>
            </a:r>
          </a:p>
          <a:p>
            <a:pPr lvl="2"/>
            <a:r>
              <a:rPr lang="en-ZA" dirty="0"/>
              <a:t>Review of an order that deprived one their citizenship</a:t>
            </a:r>
          </a:p>
          <a:p>
            <a:pPr lvl="2"/>
            <a:r>
              <a:rPr lang="en-ZA" dirty="0"/>
              <a:t>Application to get their citizenship reinstated</a:t>
            </a:r>
          </a:p>
          <a:p>
            <a:pPr marL="685800" lvl="2" indent="0">
              <a:buNone/>
            </a:pPr>
            <a:endParaRPr lang="en-ZA" dirty="0"/>
          </a:p>
        </p:txBody>
      </p:sp>
    </p:spTree>
    <p:extLst>
      <p:ext uri="{BB962C8B-B14F-4D97-AF65-F5344CB8AC3E}">
        <p14:creationId xmlns:p14="http://schemas.microsoft.com/office/powerpoint/2010/main" val="27258643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652" y="1132975"/>
            <a:ext cx="7886700" cy="735980"/>
          </a:xfrm>
        </p:spPr>
        <p:txBody>
          <a:bodyPr>
            <a:normAutofit/>
          </a:bodyPr>
          <a:lstStyle/>
          <a:p>
            <a:r>
              <a:rPr lang="en-ZA" sz="2800" b="1" dirty="0">
                <a:solidFill>
                  <a:schemeClr val="tx1"/>
                </a:solidFill>
              </a:rPr>
              <a:t>Nationality </a:t>
            </a:r>
          </a:p>
        </p:txBody>
      </p:sp>
      <p:sp>
        <p:nvSpPr>
          <p:cNvPr id="3" name="Content Placeholder 2"/>
          <p:cNvSpPr>
            <a:spLocks noGrp="1"/>
          </p:cNvSpPr>
          <p:nvPr>
            <p:ph idx="1"/>
          </p:nvPr>
        </p:nvSpPr>
        <p:spPr>
          <a:xfrm>
            <a:off x="536652" y="1868955"/>
            <a:ext cx="7886700" cy="4234268"/>
          </a:xfrm>
        </p:spPr>
        <p:txBody>
          <a:bodyPr>
            <a:normAutofit fontScale="92500" lnSpcReduction="10000"/>
          </a:bodyPr>
          <a:lstStyle/>
          <a:p>
            <a:r>
              <a:rPr lang="en-ZA" dirty="0"/>
              <a:t>Birth and Death registration Act of 1992. </a:t>
            </a:r>
          </a:p>
          <a:p>
            <a:r>
              <a:rPr lang="en-ZA" dirty="0"/>
              <a:t>S2 of the Act provides for the application of the Act as follows: </a:t>
            </a:r>
          </a:p>
          <a:p>
            <a:pPr>
              <a:buFont typeface="Wingdings" panose="05000000000000000000" pitchFamily="2" charset="2"/>
              <a:buChar char="ü"/>
            </a:pPr>
            <a:r>
              <a:rPr lang="en-ZA" dirty="0"/>
              <a:t>The provisions of this Act apply to South African Citizens, whether in the republic or outside the Republic, including persons who are not South African Citizens but sojourn permanently or temporarily in the Republic, for whatever purpose. In this regard, the </a:t>
            </a:r>
            <a:r>
              <a:rPr lang="en-ZA" dirty="0" err="1"/>
              <a:t>ff</a:t>
            </a:r>
            <a:r>
              <a:rPr lang="en-ZA" dirty="0"/>
              <a:t> notices may be given for registration of births:</a:t>
            </a:r>
          </a:p>
          <a:p>
            <a:pPr lvl="1">
              <a:buFont typeface="Wingdings" panose="05000000000000000000" pitchFamily="2" charset="2"/>
              <a:buChar char="v"/>
            </a:pPr>
            <a:r>
              <a:rPr lang="en-ZA" dirty="0"/>
              <a:t>Notice of birth for children born of South African citizens.</a:t>
            </a:r>
          </a:p>
          <a:p>
            <a:pPr lvl="1">
              <a:buFont typeface="Wingdings" panose="05000000000000000000" pitchFamily="2" charset="2"/>
              <a:buChar char="v"/>
            </a:pPr>
            <a:r>
              <a:rPr lang="en-ZA" dirty="0"/>
              <a:t>Notice of birth of children born of permanent residents and refugees.</a:t>
            </a:r>
          </a:p>
          <a:p>
            <a:pPr lvl="1">
              <a:buFont typeface="Wingdings" panose="05000000000000000000" pitchFamily="2" charset="2"/>
              <a:buChar char="v"/>
            </a:pPr>
            <a:r>
              <a:rPr lang="en-ZA" dirty="0"/>
              <a:t>Notice of birth of children born of parents who are non-South African citizen.</a:t>
            </a:r>
          </a:p>
          <a:p>
            <a:pPr marL="342900" lvl="1" indent="0">
              <a:buNone/>
            </a:pPr>
            <a:r>
              <a:rPr lang="en-ZA" dirty="0"/>
              <a:t>For example: Registration of children of undocumented parents.</a:t>
            </a:r>
          </a:p>
          <a:p>
            <a:pPr lvl="1"/>
            <a:r>
              <a:rPr lang="en-ZA" dirty="0"/>
              <a:t>Can be registered but given hand written birth certificates.</a:t>
            </a:r>
          </a:p>
          <a:p>
            <a:pPr lvl="1"/>
            <a:r>
              <a:rPr lang="en-ZA" dirty="0"/>
              <a:t>To assist the undocumented immigrant parent to be regularised by giving them a permit.</a:t>
            </a:r>
          </a:p>
          <a:p>
            <a:pPr lvl="1"/>
            <a:r>
              <a:rPr lang="en-ZA" dirty="0"/>
              <a:t>The Act requires registration to be conducted within 30 days.</a:t>
            </a:r>
          </a:p>
          <a:p>
            <a:pPr lvl="1"/>
            <a:endParaRPr lang="en-ZA" dirty="0"/>
          </a:p>
          <a:p>
            <a:pPr lvl="1"/>
            <a:endParaRPr lang="en-ZA" dirty="0"/>
          </a:p>
          <a:p>
            <a:pPr lvl="1"/>
            <a:endParaRPr lang="en-ZA" dirty="0"/>
          </a:p>
          <a:p>
            <a:pPr lvl="1"/>
            <a:endParaRPr lang="en-ZA" dirty="0"/>
          </a:p>
          <a:p>
            <a:pPr lvl="1"/>
            <a:endParaRPr lang="en-ZA" dirty="0"/>
          </a:p>
          <a:p>
            <a:endParaRPr lang="en-ZA" dirty="0"/>
          </a:p>
        </p:txBody>
      </p:sp>
    </p:spTree>
    <p:extLst>
      <p:ext uri="{BB962C8B-B14F-4D97-AF65-F5344CB8AC3E}">
        <p14:creationId xmlns:p14="http://schemas.microsoft.com/office/powerpoint/2010/main" val="2642258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800" b="1" dirty="0">
                <a:solidFill>
                  <a:schemeClr val="tx1"/>
                </a:solidFill>
              </a:rPr>
              <a:t>Nationality </a:t>
            </a:r>
          </a:p>
        </p:txBody>
      </p:sp>
      <p:sp>
        <p:nvSpPr>
          <p:cNvPr id="3" name="Content Placeholder 2"/>
          <p:cNvSpPr>
            <a:spLocks noGrp="1"/>
          </p:cNvSpPr>
          <p:nvPr>
            <p:ph idx="1"/>
          </p:nvPr>
        </p:nvSpPr>
        <p:spPr>
          <a:xfrm>
            <a:off x="486472" y="2256358"/>
            <a:ext cx="7886700" cy="3478571"/>
          </a:xfrm>
        </p:spPr>
        <p:txBody>
          <a:bodyPr>
            <a:normAutofit fontScale="85000" lnSpcReduction="20000"/>
          </a:bodyPr>
          <a:lstStyle/>
          <a:p>
            <a:pPr lvl="1"/>
            <a:endParaRPr lang="en-ZA" dirty="0"/>
          </a:p>
          <a:p>
            <a:pPr marL="219075" marR="103346" algn="just">
              <a:lnSpc>
                <a:spcPct val="86000"/>
              </a:lnSpc>
              <a:spcBef>
                <a:spcPts val="874"/>
              </a:spcBef>
            </a:pPr>
            <a:r>
              <a:rPr lang="en-US" dirty="0">
                <a:latin typeface="Arial MT"/>
                <a:ea typeface="Arial MT"/>
                <a:cs typeface="Arial MT"/>
              </a:rPr>
              <a:t>Birth registration</a:t>
            </a:r>
            <a:r>
              <a:rPr lang="en-US" spc="-191" dirty="0">
                <a:latin typeface="Arial MT"/>
                <a:ea typeface="Arial MT"/>
                <a:cs typeface="Arial MT"/>
              </a:rPr>
              <a:t> o</a:t>
            </a:r>
            <a:r>
              <a:rPr lang="en-US" dirty="0">
                <a:latin typeface="Arial MT"/>
                <a:ea typeface="Arial MT"/>
                <a:cs typeface="Arial MT"/>
              </a:rPr>
              <a:t>f all births that take place in the health facilities - birth</a:t>
            </a:r>
            <a:r>
              <a:rPr lang="en-US" spc="23" dirty="0">
                <a:latin typeface="Arial MT"/>
                <a:ea typeface="Arial MT"/>
                <a:cs typeface="Arial MT"/>
              </a:rPr>
              <a:t> </a:t>
            </a:r>
            <a:r>
              <a:rPr lang="en-US" dirty="0">
                <a:latin typeface="Arial MT"/>
                <a:ea typeface="Arial MT"/>
                <a:cs typeface="Arial MT"/>
              </a:rPr>
              <a:t>registrations</a:t>
            </a:r>
            <a:r>
              <a:rPr lang="en-US" spc="11" dirty="0">
                <a:latin typeface="Arial MT"/>
                <a:ea typeface="Arial MT"/>
                <a:cs typeface="Arial MT"/>
              </a:rPr>
              <a:t> </a:t>
            </a:r>
            <a:r>
              <a:rPr lang="en-US" dirty="0">
                <a:latin typeface="Arial MT"/>
                <a:ea typeface="Arial MT"/>
                <a:cs typeface="Arial MT"/>
              </a:rPr>
              <a:t>at</a:t>
            </a:r>
            <a:r>
              <a:rPr lang="en-US" spc="19" dirty="0">
                <a:latin typeface="Arial MT"/>
                <a:ea typeface="Arial MT"/>
                <a:cs typeface="Arial MT"/>
              </a:rPr>
              <a:t> </a:t>
            </a:r>
            <a:r>
              <a:rPr lang="en-US" dirty="0">
                <a:latin typeface="Arial MT"/>
                <a:ea typeface="Arial MT"/>
                <a:cs typeface="Arial MT"/>
              </a:rPr>
              <a:t>all</a:t>
            </a:r>
            <a:r>
              <a:rPr lang="en-US" spc="15" dirty="0">
                <a:latin typeface="Arial MT"/>
                <a:ea typeface="Arial MT"/>
                <a:cs typeface="Arial MT"/>
              </a:rPr>
              <a:t> </a:t>
            </a:r>
            <a:r>
              <a:rPr lang="en-US" dirty="0">
                <a:latin typeface="Arial MT"/>
                <a:ea typeface="Arial MT"/>
                <a:cs typeface="Arial MT"/>
              </a:rPr>
              <a:t>1</a:t>
            </a:r>
            <a:r>
              <a:rPr lang="en-US" spc="11" dirty="0">
                <a:latin typeface="Arial MT"/>
                <a:ea typeface="Arial MT"/>
                <a:cs typeface="Arial MT"/>
              </a:rPr>
              <a:t> </a:t>
            </a:r>
            <a:r>
              <a:rPr lang="en-US" dirty="0">
                <a:latin typeface="Arial MT"/>
                <a:ea typeface="Arial MT"/>
                <a:cs typeface="Arial MT"/>
              </a:rPr>
              <a:t>445</a:t>
            </a:r>
            <a:r>
              <a:rPr lang="en-US" spc="19" dirty="0">
                <a:latin typeface="Arial MT"/>
                <a:ea typeface="Arial MT"/>
                <a:cs typeface="Arial MT"/>
              </a:rPr>
              <a:t> </a:t>
            </a:r>
            <a:r>
              <a:rPr lang="en-US" dirty="0">
                <a:latin typeface="Arial MT"/>
                <a:ea typeface="Arial MT"/>
                <a:cs typeface="Arial MT"/>
              </a:rPr>
              <a:t>health</a:t>
            </a:r>
            <a:r>
              <a:rPr lang="en-US" spc="11" dirty="0">
                <a:latin typeface="Arial MT"/>
                <a:ea typeface="Arial MT"/>
                <a:cs typeface="Arial MT"/>
              </a:rPr>
              <a:t> </a:t>
            </a:r>
            <a:r>
              <a:rPr lang="en-US" dirty="0">
                <a:latin typeface="Arial MT"/>
                <a:ea typeface="Arial MT"/>
                <a:cs typeface="Arial MT"/>
              </a:rPr>
              <a:t>facilities.</a:t>
            </a:r>
          </a:p>
          <a:p>
            <a:pPr marL="219075" marR="100489" algn="just">
              <a:lnSpc>
                <a:spcPct val="86000"/>
              </a:lnSpc>
              <a:spcBef>
                <a:spcPts val="900"/>
              </a:spcBef>
            </a:pPr>
            <a:r>
              <a:rPr lang="en-US" dirty="0">
                <a:latin typeface="Arial MT"/>
                <a:ea typeface="Arial MT"/>
                <a:cs typeface="Arial MT"/>
              </a:rPr>
              <a:t>Birth registration footprint includes:</a:t>
            </a:r>
          </a:p>
          <a:p>
            <a:pPr marL="390525" marR="100489" indent="-342900" algn="just">
              <a:lnSpc>
                <a:spcPct val="86000"/>
              </a:lnSpc>
              <a:spcBef>
                <a:spcPts val="900"/>
              </a:spcBef>
              <a:buFont typeface="Wingdings" panose="05000000000000000000" pitchFamily="2" charset="2"/>
              <a:buChar char="ü"/>
            </a:pPr>
            <a:r>
              <a:rPr lang="en-US" dirty="0">
                <a:latin typeface="Arial MT"/>
                <a:ea typeface="Arial MT"/>
                <a:cs typeface="Arial MT"/>
              </a:rPr>
              <a:t> 412 civic services</a:t>
            </a:r>
            <a:r>
              <a:rPr lang="en-US" spc="4" dirty="0">
                <a:latin typeface="Arial MT"/>
                <a:ea typeface="Arial MT"/>
                <a:cs typeface="Arial MT"/>
              </a:rPr>
              <a:t> </a:t>
            </a:r>
            <a:r>
              <a:rPr lang="en-US" dirty="0">
                <a:latin typeface="Arial MT"/>
                <a:ea typeface="Arial MT"/>
                <a:cs typeface="Arial MT"/>
              </a:rPr>
              <a:t>offices</a:t>
            </a:r>
          </a:p>
          <a:p>
            <a:pPr marL="390525" marR="100489" indent="-342900" algn="just">
              <a:lnSpc>
                <a:spcPct val="86000"/>
              </a:lnSpc>
              <a:spcBef>
                <a:spcPts val="900"/>
              </a:spcBef>
              <a:buFont typeface="Wingdings" panose="05000000000000000000" pitchFamily="2" charset="2"/>
              <a:buChar char="ü"/>
            </a:pPr>
            <a:r>
              <a:rPr lang="en-US" dirty="0">
                <a:latin typeface="Arial MT"/>
                <a:ea typeface="Arial MT"/>
                <a:cs typeface="Arial MT"/>
              </a:rPr>
              <a:t>100</a:t>
            </a:r>
            <a:r>
              <a:rPr lang="en-US" spc="-15" dirty="0">
                <a:latin typeface="Arial MT"/>
                <a:ea typeface="Arial MT"/>
                <a:cs typeface="Arial MT"/>
              </a:rPr>
              <a:t> </a:t>
            </a:r>
            <a:r>
              <a:rPr lang="en-US" dirty="0">
                <a:latin typeface="Arial MT"/>
                <a:ea typeface="Arial MT"/>
                <a:cs typeface="Arial MT"/>
              </a:rPr>
              <a:t>mobile</a:t>
            </a:r>
            <a:r>
              <a:rPr lang="en-US" spc="-15" dirty="0">
                <a:latin typeface="Arial MT"/>
                <a:ea typeface="Arial MT"/>
                <a:cs typeface="Arial MT"/>
              </a:rPr>
              <a:t> </a:t>
            </a:r>
            <a:r>
              <a:rPr lang="en-US" dirty="0">
                <a:latin typeface="Arial MT"/>
                <a:ea typeface="Arial MT"/>
                <a:cs typeface="Arial MT"/>
              </a:rPr>
              <a:t>trucks</a:t>
            </a:r>
          </a:p>
          <a:p>
            <a:pPr marL="390525" marR="100489" indent="-342900" algn="just">
              <a:lnSpc>
                <a:spcPct val="86000"/>
              </a:lnSpc>
              <a:spcBef>
                <a:spcPts val="900"/>
              </a:spcBef>
              <a:buFont typeface="Wingdings" panose="05000000000000000000" pitchFamily="2" charset="2"/>
              <a:buChar char="ü"/>
            </a:pPr>
            <a:r>
              <a:rPr lang="en-US" dirty="0">
                <a:latin typeface="Arial MT"/>
                <a:ea typeface="Arial MT"/>
                <a:cs typeface="Arial MT"/>
              </a:rPr>
              <a:t>72</a:t>
            </a:r>
            <a:r>
              <a:rPr lang="en-US" spc="-15" dirty="0">
                <a:latin typeface="Arial MT"/>
                <a:ea typeface="Arial MT"/>
                <a:cs typeface="Arial MT"/>
              </a:rPr>
              <a:t> </a:t>
            </a:r>
            <a:r>
              <a:rPr lang="en-US" dirty="0">
                <a:latin typeface="Arial MT"/>
                <a:ea typeface="Arial MT"/>
                <a:cs typeface="Arial MT"/>
              </a:rPr>
              <a:t>ports</a:t>
            </a:r>
            <a:r>
              <a:rPr lang="en-US" spc="-19" dirty="0">
                <a:latin typeface="Arial MT"/>
                <a:ea typeface="Arial MT"/>
                <a:cs typeface="Arial MT"/>
              </a:rPr>
              <a:t> </a:t>
            </a:r>
            <a:r>
              <a:rPr lang="en-US" dirty="0">
                <a:latin typeface="Arial MT"/>
                <a:ea typeface="Arial MT"/>
                <a:cs typeface="Arial MT"/>
              </a:rPr>
              <a:t>of</a:t>
            </a:r>
            <a:r>
              <a:rPr lang="en-US" spc="-15" dirty="0">
                <a:latin typeface="Arial MT"/>
                <a:ea typeface="Arial MT"/>
                <a:cs typeface="Arial MT"/>
              </a:rPr>
              <a:t> </a:t>
            </a:r>
            <a:r>
              <a:rPr lang="en-US" dirty="0">
                <a:latin typeface="Arial MT"/>
                <a:ea typeface="Arial MT"/>
                <a:cs typeface="Arial MT"/>
              </a:rPr>
              <a:t>entry,</a:t>
            </a:r>
          </a:p>
          <a:p>
            <a:pPr marL="390525" marR="100489" indent="-342900" algn="just">
              <a:lnSpc>
                <a:spcPct val="86000"/>
              </a:lnSpc>
              <a:spcBef>
                <a:spcPts val="900"/>
              </a:spcBef>
              <a:buFont typeface="Wingdings" panose="05000000000000000000" pitchFamily="2" charset="2"/>
              <a:buChar char="ü"/>
            </a:pPr>
            <a:r>
              <a:rPr lang="en-US" spc="-15" dirty="0">
                <a:latin typeface="Arial MT"/>
                <a:ea typeface="Arial MT"/>
                <a:cs typeface="Arial MT"/>
              </a:rPr>
              <a:t> </a:t>
            </a:r>
            <a:r>
              <a:rPr lang="en-US" dirty="0">
                <a:latin typeface="Arial MT"/>
                <a:ea typeface="Arial MT"/>
                <a:cs typeface="Arial MT"/>
              </a:rPr>
              <a:t>5</a:t>
            </a:r>
            <a:r>
              <a:rPr lang="en-US" spc="-15" dirty="0">
                <a:latin typeface="Arial MT"/>
                <a:ea typeface="Arial MT"/>
                <a:cs typeface="Arial MT"/>
              </a:rPr>
              <a:t> </a:t>
            </a:r>
            <a:r>
              <a:rPr lang="en-US" dirty="0">
                <a:latin typeface="Arial MT"/>
                <a:ea typeface="Arial MT"/>
                <a:cs typeface="Arial MT"/>
              </a:rPr>
              <a:t>refugee</a:t>
            </a:r>
            <a:r>
              <a:rPr lang="en-US" spc="-15" dirty="0">
                <a:latin typeface="Arial MT"/>
                <a:ea typeface="Arial MT"/>
                <a:cs typeface="Arial MT"/>
              </a:rPr>
              <a:t> </a:t>
            </a:r>
            <a:r>
              <a:rPr lang="en-US" dirty="0">
                <a:latin typeface="Arial MT"/>
                <a:ea typeface="Arial MT"/>
                <a:cs typeface="Arial MT"/>
              </a:rPr>
              <a:t>reception</a:t>
            </a:r>
            <a:r>
              <a:rPr lang="en-US" spc="-11" dirty="0">
                <a:latin typeface="Arial MT"/>
                <a:ea typeface="Arial MT"/>
                <a:cs typeface="Arial MT"/>
              </a:rPr>
              <a:t> </a:t>
            </a:r>
            <a:r>
              <a:rPr lang="en-US" dirty="0">
                <a:latin typeface="Arial MT"/>
                <a:ea typeface="Arial MT"/>
                <a:cs typeface="Arial MT"/>
              </a:rPr>
              <a:t>offices,</a:t>
            </a:r>
            <a:r>
              <a:rPr lang="en-US" spc="-19" dirty="0">
                <a:latin typeface="Arial MT"/>
                <a:ea typeface="Arial MT"/>
                <a:cs typeface="Arial MT"/>
              </a:rPr>
              <a:t> </a:t>
            </a:r>
            <a:r>
              <a:rPr lang="en-US" dirty="0">
                <a:latin typeface="Arial MT"/>
                <a:ea typeface="Arial MT"/>
                <a:cs typeface="Arial MT"/>
              </a:rPr>
              <a:t>the</a:t>
            </a:r>
            <a:r>
              <a:rPr lang="en-US" spc="-15" dirty="0">
                <a:latin typeface="Arial MT"/>
                <a:ea typeface="Arial MT"/>
                <a:cs typeface="Arial MT"/>
              </a:rPr>
              <a:t> </a:t>
            </a:r>
            <a:r>
              <a:rPr lang="en-US" dirty="0" err="1">
                <a:latin typeface="Arial MT"/>
                <a:ea typeface="Arial MT"/>
                <a:cs typeface="Arial MT"/>
              </a:rPr>
              <a:t>Lindela</a:t>
            </a:r>
            <a:r>
              <a:rPr lang="en-US" spc="-15" dirty="0">
                <a:latin typeface="Arial MT"/>
                <a:ea typeface="Arial MT"/>
                <a:cs typeface="Arial MT"/>
              </a:rPr>
              <a:t> </a:t>
            </a:r>
            <a:r>
              <a:rPr lang="en-US" dirty="0">
                <a:latin typeface="Arial MT"/>
                <a:ea typeface="Arial MT"/>
                <a:cs typeface="Arial MT"/>
              </a:rPr>
              <a:t>repatriation</a:t>
            </a:r>
            <a:r>
              <a:rPr lang="en-US" spc="-203" dirty="0">
                <a:latin typeface="Arial MT"/>
                <a:ea typeface="Arial MT"/>
                <a:cs typeface="Arial MT"/>
              </a:rPr>
              <a:t> </a:t>
            </a:r>
            <a:r>
              <a:rPr lang="en-US" dirty="0" err="1">
                <a:latin typeface="Arial MT"/>
                <a:ea typeface="Arial MT"/>
                <a:cs typeface="Arial MT"/>
              </a:rPr>
              <a:t>centre</a:t>
            </a:r>
            <a:r>
              <a:rPr lang="en-US" dirty="0">
                <a:latin typeface="Arial MT"/>
                <a:ea typeface="Arial MT"/>
                <a:cs typeface="Arial MT"/>
              </a:rPr>
              <a:t> and;</a:t>
            </a:r>
          </a:p>
          <a:p>
            <a:pPr marL="390525" marR="100489" indent="-342900" algn="just">
              <a:lnSpc>
                <a:spcPct val="86000"/>
              </a:lnSpc>
              <a:spcBef>
                <a:spcPts val="900"/>
              </a:spcBef>
              <a:buFont typeface="Wingdings" panose="05000000000000000000" pitchFamily="2" charset="2"/>
              <a:buChar char="ü"/>
            </a:pPr>
            <a:r>
              <a:rPr lang="en-US" dirty="0">
                <a:latin typeface="Arial MT"/>
                <a:ea typeface="Arial MT"/>
                <a:cs typeface="Arial MT"/>
              </a:rPr>
              <a:t>a presence in 32 missions abroad. </a:t>
            </a:r>
          </a:p>
          <a:p>
            <a:pPr marL="390525" marR="100489" indent="-342900" algn="just">
              <a:lnSpc>
                <a:spcPct val="86000"/>
              </a:lnSpc>
              <a:spcBef>
                <a:spcPts val="900"/>
              </a:spcBef>
              <a:buFont typeface="Wingdings" panose="05000000000000000000" pitchFamily="2" charset="2"/>
              <a:buChar char="ü"/>
            </a:pPr>
            <a:r>
              <a:rPr lang="en-US" dirty="0">
                <a:latin typeface="Arial MT"/>
                <a:ea typeface="Arial MT"/>
                <a:cs typeface="Arial MT"/>
              </a:rPr>
              <a:t>The department improved access to its services by</a:t>
            </a:r>
            <a:r>
              <a:rPr lang="en-US" spc="4" dirty="0">
                <a:latin typeface="Arial MT"/>
                <a:ea typeface="Arial MT"/>
                <a:cs typeface="Arial MT"/>
              </a:rPr>
              <a:t> </a:t>
            </a:r>
            <a:r>
              <a:rPr lang="en-US" dirty="0">
                <a:latin typeface="Arial MT"/>
                <a:ea typeface="Arial MT"/>
                <a:cs typeface="Arial MT"/>
              </a:rPr>
              <a:t>partnering with banks and health facilities. As of March 2020, 391 health facilities (322 of them public</a:t>
            </a:r>
            <a:r>
              <a:rPr lang="en-US" spc="-191" dirty="0">
                <a:latin typeface="Arial MT"/>
                <a:ea typeface="Arial MT"/>
                <a:cs typeface="Arial MT"/>
              </a:rPr>
              <a:t> </a:t>
            </a:r>
            <a:r>
              <a:rPr lang="en-US" dirty="0">
                <a:latin typeface="Arial MT"/>
                <a:ea typeface="Arial MT"/>
                <a:cs typeface="Arial MT"/>
              </a:rPr>
              <a:t>and</a:t>
            </a:r>
            <a:r>
              <a:rPr lang="en-US" spc="23" dirty="0">
                <a:latin typeface="Arial MT"/>
                <a:ea typeface="Arial MT"/>
                <a:cs typeface="Arial MT"/>
              </a:rPr>
              <a:t> </a:t>
            </a:r>
            <a:r>
              <a:rPr lang="en-US" dirty="0">
                <a:latin typeface="Arial MT"/>
                <a:ea typeface="Arial MT"/>
                <a:cs typeface="Arial MT"/>
              </a:rPr>
              <a:t>69</a:t>
            </a:r>
            <a:r>
              <a:rPr lang="en-US" spc="23" dirty="0">
                <a:latin typeface="Arial MT"/>
                <a:ea typeface="Arial MT"/>
                <a:cs typeface="Arial MT"/>
              </a:rPr>
              <a:t> </a:t>
            </a:r>
            <a:r>
              <a:rPr lang="en-US" dirty="0">
                <a:latin typeface="Arial MT"/>
                <a:ea typeface="Arial MT"/>
                <a:cs typeface="Arial MT"/>
              </a:rPr>
              <a:t>private)</a:t>
            </a:r>
            <a:r>
              <a:rPr lang="en-US" spc="30" dirty="0">
                <a:latin typeface="Arial MT"/>
                <a:ea typeface="Arial MT"/>
                <a:cs typeface="Arial MT"/>
              </a:rPr>
              <a:t> </a:t>
            </a:r>
            <a:r>
              <a:rPr lang="en-US" dirty="0">
                <a:latin typeface="Arial MT"/>
                <a:ea typeface="Arial MT"/>
                <a:cs typeface="Arial MT"/>
              </a:rPr>
              <a:t>were</a:t>
            </a:r>
            <a:r>
              <a:rPr lang="en-US" spc="23" dirty="0">
                <a:latin typeface="Arial MT"/>
                <a:ea typeface="Arial MT"/>
                <a:cs typeface="Arial MT"/>
              </a:rPr>
              <a:t> </a:t>
            </a:r>
            <a:r>
              <a:rPr lang="en-US" dirty="0">
                <a:latin typeface="Arial MT"/>
                <a:ea typeface="Arial MT"/>
                <a:cs typeface="Arial MT"/>
              </a:rPr>
              <a:t>connected</a:t>
            </a:r>
            <a:r>
              <a:rPr lang="en-US" spc="30" dirty="0">
                <a:latin typeface="Arial MT"/>
                <a:ea typeface="Arial MT"/>
                <a:cs typeface="Arial MT"/>
              </a:rPr>
              <a:t> </a:t>
            </a:r>
            <a:r>
              <a:rPr lang="en-US" dirty="0">
                <a:latin typeface="Arial MT"/>
                <a:ea typeface="Arial MT"/>
                <a:cs typeface="Arial MT"/>
              </a:rPr>
              <a:t>to</a:t>
            </a:r>
            <a:r>
              <a:rPr lang="en-US" spc="34" dirty="0">
                <a:latin typeface="Arial MT"/>
                <a:ea typeface="Arial MT"/>
                <a:cs typeface="Arial MT"/>
              </a:rPr>
              <a:t> </a:t>
            </a:r>
            <a:r>
              <a:rPr lang="en-US" dirty="0">
                <a:latin typeface="Arial MT"/>
                <a:ea typeface="Arial MT"/>
                <a:cs typeface="Arial MT"/>
              </a:rPr>
              <a:t>the</a:t>
            </a:r>
            <a:r>
              <a:rPr lang="en-US" spc="30" dirty="0">
                <a:latin typeface="Arial MT"/>
                <a:ea typeface="Arial MT"/>
                <a:cs typeface="Arial MT"/>
              </a:rPr>
              <a:t> National Population Register </a:t>
            </a:r>
            <a:r>
              <a:rPr lang="en-US" dirty="0">
                <a:latin typeface="Arial MT"/>
                <a:ea typeface="Arial MT"/>
                <a:cs typeface="Arial MT"/>
              </a:rPr>
              <a:t>NPR</a:t>
            </a:r>
            <a:r>
              <a:rPr lang="en-US" spc="19" dirty="0">
                <a:latin typeface="Arial MT"/>
                <a:ea typeface="Arial MT"/>
                <a:cs typeface="Arial MT"/>
              </a:rPr>
              <a:t> </a:t>
            </a:r>
            <a:r>
              <a:rPr lang="en-US" dirty="0">
                <a:latin typeface="Arial MT"/>
                <a:ea typeface="Arial MT"/>
                <a:cs typeface="Arial MT"/>
              </a:rPr>
              <a:t>and</a:t>
            </a:r>
            <a:r>
              <a:rPr lang="en-US" spc="23" dirty="0">
                <a:latin typeface="Arial MT"/>
                <a:ea typeface="Arial MT"/>
                <a:cs typeface="Arial MT"/>
              </a:rPr>
              <a:t> </a:t>
            </a:r>
            <a:r>
              <a:rPr lang="en-US" dirty="0">
                <a:latin typeface="Arial MT"/>
                <a:ea typeface="Arial MT"/>
                <a:cs typeface="Arial MT"/>
              </a:rPr>
              <a:t>were</a:t>
            </a:r>
            <a:r>
              <a:rPr lang="en-US" spc="30" dirty="0">
                <a:latin typeface="Arial MT"/>
                <a:ea typeface="Arial MT"/>
                <a:cs typeface="Arial MT"/>
              </a:rPr>
              <a:t> </a:t>
            </a:r>
            <a:r>
              <a:rPr lang="en-US" dirty="0">
                <a:latin typeface="Arial MT"/>
                <a:ea typeface="Arial MT"/>
                <a:cs typeface="Arial MT"/>
              </a:rPr>
              <a:t>capacitated</a:t>
            </a:r>
            <a:r>
              <a:rPr lang="en-US" spc="30" dirty="0">
                <a:latin typeface="Arial MT"/>
                <a:ea typeface="Arial MT"/>
                <a:cs typeface="Arial MT"/>
              </a:rPr>
              <a:t> </a:t>
            </a:r>
            <a:r>
              <a:rPr lang="en-US" dirty="0">
                <a:latin typeface="Arial MT"/>
                <a:ea typeface="Arial MT"/>
                <a:cs typeface="Arial MT"/>
              </a:rPr>
              <a:t>to</a:t>
            </a:r>
            <a:r>
              <a:rPr lang="en-US" spc="34" dirty="0">
                <a:latin typeface="Arial MT"/>
                <a:ea typeface="Arial MT"/>
                <a:cs typeface="Arial MT"/>
              </a:rPr>
              <a:t> </a:t>
            </a:r>
            <a:r>
              <a:rPr lang="en-US" dirty="0">
                <a:latin typeface="Arial MT"/>
                <a:ea typeface="Arial MT"/>
                <a:cs typeface="Arial MT"/>
              </a:rPr>
              <a:t>register</a:t>
            </a:r>
            <a:r>
              <a:rPr lang="en-US" spc="19" dirty="0">
                <a:latin typeface="Arial MT"/>
                <a:ea typeface="Arial MT"/>
                <a:cs typeface="Arial MT"/>
              </a:rPr>
              <a:t> </a:t>
            </a:r>
            <a:r>
              <a:rPr lang="en-US" dirty="0">
                <a:latin typeface="Arial MT"/>
                <a:ea typeface="Arial MT"/>
                <a:cs typeface="Arial MT"/>
              </a:rPr>
              <a:t>births</a:t>
            </a:r>
            <a:r>
              <a:rPr lang="en-US" spc="23" dirty="0">
                <a:latin typeface="Arial MT"/>
                <a:ea typeface="Arial MT"/>
                <a:cs typeface="Arial MT"/>
              </a:rPr>
              <a:t> </a:t>
            </a:r>
            <a:r>
              <a:rPr lang="en-US" dirty="0">
                <a:latin typeface="Arial MT"/>
                <a:ea typeface="Arial MT"/>
                <a:cs typeface="Arial MT"/>
              </a:rPr>
              <a:t>and</a:t>
            </a:r>
            <a:r>
              <a:rPr lang="en-US" spc="64" dirty="0">
                <a:latin typeface="Arial MT"/>
                <a:ea typeface="Arial MT"/>
                <a:cs typeface="Arial MT"/>
              </a:rPr>
              <a:t> </a:t>
            </a:r>
            <a:r>
              <a:rPr lang="en-US" dirty="0">
                <a:latin typeface="Arial MT"/>
                <a:ea typeface="Arial MT"/>
                <a:cs typeface="Arial MT"/>
              </a:rPr>
              <a:t>deaths.</a:t>
            </a:r>
          </a:p>
          <a:p>
            <a:pPr marL="219075" marR="100965" algn="just">
              <a:lnSpc>
                <a:spcPct val="86000"/>
              </a:lnSpc>
              <a:spcBef>
                <a:spcPts val="900"/>
              </a:spcBef>
            </a:pPr>
            <a:r>
              <a:rPr lang="en-US" dirty="0">
                <a:latin typeface="Arial MT"/>
                <a:ea typeface="Arial MT"/>
                <a:cs typeface="Arial MT"/>
              </a:rPr>
              <a:t>In 2010/2011, 556 762 births were registered. By 2019/20, DHA registered 845 253 births within 30 calendar days. </a:t>
            </a:r>
            <a:endParaRPr lang="en-ZA" dirty="0"/>
          </a:p>
          <a:p>
            <a:pPr lvl="1"/>
            <a:endParaRPr lang="en-ZA" dirty="0"/>
          </a:p>
          <a:p>
            <a:endParaRPr lang="en-ZA" dirty="0"/>
          </a:p>
        </p:txBody>
      </p:sp>
    </p:spTree>
    <p:extLst>
      <p:ext uri="{BB962C8B-B14F-4D97-AF65-F5344CB8AC3E}">
        <p14:creationId xmlns:p14="http://schemas.microsoft.com/office/powerpoint/2010/main" val="13321569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800" b="1" dirty="0">
                <a:solidFill>
                  <a:schemeClr val="tx1"/>
                </a:solidFill>
              </a:rPr>
              <a:t>Article 16: Equality in marriage and family</a:t>
            </a:r>
          </a:p>
        </p:txBody>
      </p:sp>
      <p:sp>
        <p:nvSpPr>
          <p:cNvPr id="3" name="Content Placeholder 2"/>
          <p:cNvSpPr>
            <a:spLocks noGrp="1"/>
          </p:cNvSpPr>
          <p:nvPr>
            <p:ph idx="1"/>
          </p:nvPr>
        </p:nvSpPr>
        <p:spPr/>
        <p:txBody>
          <a:bodyPr>
            <a:noAutofit/>
          </a:bodyPr>
          <a:lstStyle/>
          <a:p>
            <a:r>
              <a:rPr lang="en-ZA" sz="1200" dirty="0"/>
              <a:t>Marriages are entered into through three legislations:</a:t>
            </a:r>
          </a:p>
          <a:p>
            <a:pPr lvl="1"/>
            <a:r>
              <a:rPr lang="en-ZA" sz="1200" dirty="0"/>
              <a:t>Marriage Act of 1961 (allows heterosexual monogamous relationships).</a:t>
            </a:r>
          </a:p>
          <a:p>
            <a:pPr lvl="1"/>
            <a:r>
              <a:rPr lang="en-ZA" sz="1200" dirty="0"/>
              <a:t>Recognition of Customary Marriages Act 1998 (recognises customary marriages; allows heterosexual monogamous or polygamous relationships).</a:t>
            </a:r>
          </a:p>
          <a:p>
            <a:pPr lvl="1"/>
            <a:r>
              <a:rPr lang="en-ZA" sz="1200" dirty="0"/>
              <a:t>  Civil Union Marriages Act 2006 (provides for solemnisation of civil unions between monogamous heterosexual partners or/and monogamous same sex partners).</a:t>
            </a:r>
          </a:p>
          <a:p>
            <a:r>
              <a:rPr lang="en-ZA" sz="1200" dirty="0"/>
              <a:t>Recent developments include:</a:t>
            </a:r>
          </a:p>
          <a:p>
            <a:pPr lvl="1"/>
            <a:r>
              <a:rPr lang="en-ZA" sz="1200" dirty="0"/>
              <a:t>Parliament has enacted Recognition of Customary Marriages Amendment Act 1 of 2021 which cures the defects identified in the </a:t>
            </a:r>
            <a:r>
              <a:rPr lang="en-ZA" sz="1200" dirty="0" err="1"/>
              <a:t>Gumede</a:t>
            </a:r>
            <a:r>
              <a:rPr lang="en-ZA" sz="1200" dirty="0"/>
              <a:t> and </a:t>
            </a:r>
            <a:r>
              <a:rPr lang="en-ZA" sz="1200" dirty="0" err="1"/>
              <a:t>Ramuhovhi</a:t>
            </a:r>
            <a:r>
              <a:rPr lang="en-ZA" sz="1200" dirty="0"/>
              <a:t> cases. In both cases the Constitutional Court declared Section 7 (1) and 7 (2) as unconstitutional relating to proprietary consequences of customary marriages which disadvantaged women.</a:t>
            </a:r>
          </a:p>
          <a:p>
            <a:pPr lvl="1"/>
            <a:r>
              <a:rPr lang="en-ZA" sz="1200" dirty="0"/>
              <a:t>Civil Union Amendment Act 8 of 2020 which repeals section 6 of Act 17 of 2006 to remove personal prejudices by marriage officers against same sex civil unions.</a:t>
            </a:r>
          </a:p>
          <a:p>
            <a:pPr lvl="1"/>
            <a:r>
              <a:rPr lang="en-ZA" sz="1200" dirty="0"/>
              <a:t> The County has begun the process of developing a Marriage Policy which aims to harmonise the different Acts on marriage. Amongst others, the policy proposes:</a:t>
            </a:r>
          </a:p>
          <a:p>
            <a:pPr lvl="2"/>
            <a:r>
              <a:rPr lang="en-ZA" sz="1200" dirty="0"/>
              <a:t> to remove provisions where minors are allowed to marry. </a:t>
            </a:r>
          </a:p>
          <a:p>
            <a:pPr lvl="2"/>
            <a:r>
              <a:rPr lang="en-ZA" sz="1200" dirty="0"/>
              <a:t>To cure some of the gaps that have gender discrimination.</a:t>
            </a:r>
          </a:p>
          <a:p>
            <a:r>
              <a:rPr lang="en-ZA" sz="1200" dirty="0"/>
              <a:t>Definition of </a:t>
            </a:r>
            <a:r>
              <a:rPr lang="en-ZA" sz="1200" dirty="0" err="1"/>
              <a:t>Ukuthwala</a:t>
            </a:r>
            <a:r>
              <a:rPr lang="en-ZA" sz="1200" dirty="0"/>
              <a:t>:</a:t>
            </a:r>
          </a:p>
          <a:p>
            <a:pPr lvl="1"/>
            <a:r>
              <a:rPr lang="en-ZA" sz="1200" dirty="0"/>
              <a:t>Consensual elopment of a bride leading to negotiations for a customary marriage-Commission on Culture, Religion and Linguistic Communities (CRL) Called “ku </a:t>
            </a:r>
            <a:r>
              <a:rPr lang="en-ZA" sz="1200" dirty="0" err="1"/>
              <a:t>tlhakisa</a:t>
            </a:r>
            <a:r>
              <a:rPr lang="en-ZA" sz="1200" dirty="0"/>
              <a:t>” in Xitsonga. To assist in cases whether there was lack of </a:t>
            </a:r>
            <a:r>
              <a:rPr lang="en-ZA" sz="1200" dirty="0" err="1"/>
              <a:t>lobola</a:t>
            </a:r>
            <a:r>
              <a:rPr lang="en-ZA" sz="1200" dirty="0"/>
              <a:t> or where parents did not approve of the relationship.</a:t>
            </a:r>
          </a:p>
          <a:p>
            <a:pPr lvl="1"/>
            <a:endParaRPr lang="en-ZA" sz="1200" dirty="0"/>
          </a:p>
          <a:p>
            <a:pPr lvl="1"/>
            <a:endParaRPr lang="en-ZA" sz="1200" dirty="0"/>
          </a:p>
        </p:txBody>
      </p:sp>
    </p:spTree>
    <p:extLst>
      <p:ext uri="{BB962C8B-B14F-4D97-AF65-F5344CB8AC3E}">
        <p14:creationId xmlns:p14="http://schemas.microsoft.com/office/powerpoint/2010/main" val="33864651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1569660"/>
          </a:xfrm>
          <a:prstGeom prst="rect">
            <a:avLst/>
          </a:prstGeom>
          <a:noFill/>
        </p:spPr>
        <p:txBody>
          <a:bodyPr wrap="square" rtlCol="0">
            <a:spAutoFit/>
          </a:bodyPr>
          <a:lstStyle/>
          <a:p>
            <a:pPr algn="ctr"/>
            <a:r>
              <a:rPr lang="en-ZA" sz="2400" dirty="0">
                <a:solidFill>
                  <a:schemeClr val="bg1"/>
                </a:solidFill>
                <a:latin typeface="Arial" panose="020B0604020202020204" pitchFamily="34" charset="0"/>
                <a:cs typeface="Arial" panose="020B0604020202020204" pitchFamily="34" charset="0"/>
              </a:rPr>
              <a:t>Land Redistribution and </a:t>
            </a:r>
          </a:p>
          <a:p>
            <a:pPr algn="ctr"/>
            <a:r>
              <a:rPr lang="en-ZA" sz="2400" dirty="0">
                <a:solidFill>
                  <a:schemeClr val="bg1"/>
                </a:solidFill>
                <a:latin typeface="Arial" panose="020B0604020202020204" pitchFamily="34" charset="0"/>
                <a:cs typeface="Arial" panose="020B0604020202020204" pitchFamily="34" charset="0"/>
              </a:rPr>
              <a:t>Tenure Reform</a:t>
            </a:r>
          </a:p>
          <a:p>
            <a:pPr algn="ctr"/>
            <a:r>
              <a:rPr lang="en-ZA" sz="2400" i="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Land Reform interventions and Covid 19 Relief Intervention</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59174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a:extLst>
              <a:ext uri="{FF2B5EF4-FFF2-40B4-BE49-F238E27FC236}">
                <a16:creationId xmlns:a16="http://schemas.microsoft.com/office/drawing/2014/main" xmlns="" id="{2E82C15D-4B15-4DEF-B2C5-795E4BD5F461}"/>
              </a:ext>
            </a:extLst>
          </p:cNvPr>
          <p:cNvSpPr>
            <a:spLocks noGrp="1"/>
          </p:cNvSpPr>
          <p:nvPr>
            <p:ph type="title"/>
          </p:nvPr>
        </p:nvSpPr>
        <p:spPr>
          <a:xfrm>
            <a:off x="654140" y="-47702"/>
            <a:ext cx="7818753" cy="441917"/>
          </a:xfrm>
        </p:spPr>
        <p:txBody>
          <a:bodyPr>
            <a:normAutofit fontScale="90000"/>
          </a:bodyPr>
          <a:lstStyle/>
          <a:p>
            <a:r>
              <a:rPr lang="en-US" altLang="en-US" sz="3420" b="1" dirty="0"/>
              <a:t>Table of Contents</a:t>
            </a:r>
          </a:p>
        </p:txBody>
      </p:sp>
      <p:sp>
        <p:nvSpPr>
          <p:cNvPr id="21507" name="Shape 2356">
            <a:extLst>
              <a:ext uri="{FF2B5EF4-FFF2-40B4-BE49-F238E27FC236}">
                <a16:creationId xmlns:a16="http://schemas.microsoft.com/office/drawing/2014/main" xmlns="" id="{6864BD68-84E5-4E9C-965D-E160EE8D6A4D}"/>
              </a:ext>
            </a:extLst>
          </p:cNvPr>
          <p:cNvSpPr>
            <a:spLocks noChangeArrowheads="1"/>
          </p:cNvSpPr>
          <p:nvPr/>
        </p:nvSpPr>
        <p:spPr bwMode="auto">
          <a:xfrm>
            <a:off x="3302057" y="-180236"/>
            <a:ext cx="5759997" cy="339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6198" tIns="36198" rIns="36198" bIns="36198"/>
          <a:lstStyle>
            <a:lvl1pPr marL="342900" indent="-342900">
              <a:spcBef>
                <a:spcPct val="20000"/>
              </a:spcBef>
              <a:buFont typeface="Arial" panose="020B0604020202020204" pitchFamily="34" charset="0"/>
              <a:buChar char="•"/>
              <a:defRPr sz="3200">
                <a:solidFill>
                  <a:schemeClr val="tx1"/>
                </a:solidFill>
                <a:latin typeface="Verdana" panose="020B0604030504040204" pitchFamily="34" charset="0"/>
                <a:ea typeface="MS PGothic" panose="020B0600070205080204" pitchFamily="34" charset="-128"/>
              </a:defRPr>
            </a:lvl1pPr>
            <a:lvl2pPr marL="685800" indent="-342900">
              <a:spcBef>
                <a:spcPct val="20000"/>
              </a:spcBef>
              <a:buFont typeface="Arial" panose="020B0604020202020204" pitchFamily="34" charset="0"/>
              <a:buChar char="–"/>
              <a:defRPr sz="2800">
                <a:solidFill>
                  <a:schemeClr val="tx1"/>
                </a:solidFill>
                <a:latin typeface="Verdana" panose="020B060403050404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Verdana" panose="020B060403050404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9pPr>
          </a:lstStyle>
          <a:p>
            <a:pPr marL="651579" lvl="1" indent="-325789" defTabSz="434386" eaLnBrk="0" fontAlgn="base" hangingPunct="0">
              <a:spcBef>
                <a:spcPct val="0"/>
              </a:spcBef>
              <a:spcAft>
                <a:spcPct val="0"/>
              </a:spcAft>
              <a:buFont typeface="Arial" panose="020B0604020202020204" pitchFamily="34" charset="0"/>
              <a:buChar char="•"/>
              <a:defRPr/>
            </a:pPr>
            <a:endParaRPr lang="en-US" altLang="en-US" sz="1995">
              <a:solidFill>
                <a:prstClr val="black"/>
              </a:solidFill>
              <a:latin typeface="Calibri" panose="020F0502020204030204" pitchFamily="34" charset="0"/>
            </a:endParaRPr>
          </a:p>
        </p:txBody>
      </p:sp>
      <p:grpSp>
        <p:nvGrpSpPr>
          <p:cNvPr id="21508" name="Group 24">
            <a:extLst>
              <a:ext uri="{FF2B5EF4-FFF2-40B4-BE49-F238E27FC236}">
                <a16:creationId xmlns:a16="http://schemas.microsoft.com/office/drawing/2014/main" xmlns="" id="{DB124657-CCF4-4ED1-846E-FF6BDF1B4CE4}"/>
              </a:ext>
            </a:extLst>
          </p:cNvPr>
          <p:cNvGrpSpPr>
            <a:grpSpLocks/>
          </p:cNvGrpSpPr>
          <p:nvPr/>
        </p:nvGrpSpPr>
        <p:grpSpPr bwMode="auto">
          <a:xfrm>
            <a:off x="398974" y="1640096"/>
            <a:ext cx="3183910" cy="3898819"/>
            <a:chOff x="-2642658" y="990206"/>
            <a:chExt cx="6767297" cy="4816617"/>
          </a:xfrm>
        </p:grpSpPr>
        <p:sp>
          <p:nvSpPr>
            <p:cNvPr id="3" name="Shape 2329">
              <a:extLst>
                <a:ext uri="{FF2B5EF4-FFF2-40B4-BE49-F238E27FC236}">
                  <a16:creationId xmlns:a16="http://schemas.microsoft.com/office/drawing/2014/main" xmlns="" id="{8E11E299-69AE-4771-841A-CE38B1DFD0C2}"/>
                </a:ext>
              </a:extLst>
            </p:cNvPr>
            <p:cNvSpPr/>
            <p:nvPr/>
          </p:nvSpPr>
          <p:spPr>
            <a:xfrm flipH="1">
              <a:off x="-2642658" y="990206"/>
              <a:ext cx="5468975" cy="1822302"/>
            </a:xfrm>
            <a:custGeom>
              <a:avLst/>
              <a:gdLst/>
              <a:ahLst/>
              <a:cxnLst>
                <a:cxn ang="0">
                  <a:pos x="wd2" y="hd2"/>
                </a:cxn>
                <a:cxn ang="5400000">
                  <a:pos x="wd2" y="hd2"/>
                </a:cxn>
                <a:cxn ang="10800000">
                  <a:pos x="wd2" y="hd2"/>
                </a:cxn>
                <a:cxn ang="16200000">
                  <a:pos x="wd2" y="hd2"/>
                </a:cxn>
              </a:cxnLst>
              <a:rect l="0" t="0" r="r" b="b"/>
              <a:pathLst>
                <a:path w="21600" h="21600" extrusionOk="0">
                  <a:moveTo>
                    <a:pt x="14302" y="18081"/>
                  </a:moveTo>
                  <a:lnTo>
                    <a:pt x="6277" y="0"/>
                  </a:lnTo>
                  <a:lnTo>
                    <a:pt x="0" y="0"/>
                  </a:lnTo>
                  <a:lnTo>
                    <a:pt x="0" y="9546"/>
                  </a:lnTo>
                  <a:lnTo>
                    <a:pt x="6277" y="9546"/>
                  </a:lnTo>
                  <a:lnTo>
                    <a:pt x="14234" y="21498"/>
                  </a:lnTo>
                  <a:lnTo>
                    <a:pt x="14234" y="21600"/>
                  </a:lnTo>
                  <a:lnTo>
                    <a:pt x="21600" y="21600"/>
                  </a:lnTo>
                  <a:lnTo>
                    <a:pt x="21600" y="18081"/>
                  </a:lnTo>
                  <a:cubicBezTo>
                    <a:pt x="21600" y="18081"/>
                    <a:pt x="14302" y="18081"/>
                    <a:pt x="14302" y="18081"/>
                  </a:cubicBezTo>
                  <a:close/>
                </a:path>
              </a:pathLst>
            </a:custGeom>
            <a:solidFill>
              <a:schemeClr val="accent3">
                <a:lumMod val="75000"/>
              </a:schemeClr>
            </a:solidFill>
            <a:ln w="12700">
              <a:miter lim="400000"/>
            </a:ln>
          </p:spPr>
          <p:txBody>
            <a:bodyPr lIns="27148" tIns="27148" rIns="27148" bIns="27148" anchor="ctr"/>
            <a:lstStyle/>
            <a:p>
              <a:pPr algn="ctr" defTabSz="434386" eaLnBrk="0" fontAlgn="base" hangingPunct="0">
                <a:spcBef>
                  <a:spcPct val="0"/>
                </a:spcBef>
                <a:spcAft>
                  <a:spcPct val="0"/>
                </a:spcAft>
                <a:defRPr sz="3200" cap="none">
                  <a:solidFill>
                    <a:srgbClr val="FFFFFF"/>
                  </a:solidFill>
                  <a:latin typeface="+mn-lt"/>
                  <a:ea typeface="+mn-ea"/>
                  <a:cs typeface="+mn-cs"/>
                  <a:sym typeface="Helvetica Light"/>
                </a:defRPr>
              </a:pPr>
              <a:endParaRPr sz="2280" dirty="0">
                <a:solidFill>
                  <a:srgbClr val="FFFFFF"/>
                </a:solidFill>
                <a:latin typeface="Verdana"/>
                <a:ea typeface="MS PGothic" panose="020B0600070205080204" pitchFamily="34" charset="-128"/>
                <a:sym typeface="Helvetica Light"/>
              </a:endParaRPr>
            </a:p>
          </p:txBody>
        </p:sp>
        <p:sp>
          <p:nvSpPr>
            <p:cNvPr id="4" name="Shape 2330">
              <a:extLst>
                <a:ext uri="{FF2B5EF4-FFF2-40B4-BE49-F238E27FC236}">
                  <a16:creationId xmlns:a16="http://schemas.microsoft.com/office/drawing/2014/main" xmlns="" id="{CB10E173-37CF-4E3C-A8CE-D5570D30199F}"/>
                </a:ext>
              </a:extLst>
            </p:cNvPr>
            <p:cNvSpPr/>
            <p:nvPr/>
          </p:nvSpPr>
          <p:spPr>
            <a:xfrm flipH="1">
              <a:off x="-2642658" y="1789560"/>
              <a:ext cx="6308877" cy="1313622"/>
            </a:xfrm>
            <a:custGeom>
              <a:avLst/>
              <a:gdLst/>
              <a:ahLst/>
              <a:cxnLst>
                <a:cxn ang="0">
                  <a:pos x="wd2" y="hd2"/>
                </a:cxn>
                <a:cxn ang="5400000">
                  <a:pos x="wd2" y="hd2"/>
                </a:cxn>
                <a:cxn ang="10800000">
                  <a:pos x="wd2" y="hd2"/>
                </a:cxn>
                <a:cxn ang="16200000">
                  <a:pos x="wd2" y="hd2"/>
                </a:cxn>
              </a:cxnLst>
              <a:rect l="0" t="0" r="r" b="b"/>
              <a:pathLst>
                <a:path w="21600" h="21600" extrusionOk="0">
                  <a:moveTo>
                    <a:pt x="15275" y="16721"/>
                  </a:moveTo>
                  <a:lnTo>
                    <a:pt x="8319" y="0"/>
                  </a:lnTo>
                  <a:lnTo>
                    <a:pt x="0" y="0"/>
                  </a:lnTo>
                  <a:lnTo>
                    <a:pt x="0" y="13239"/>
                  </a:lnTo>
                  <a:lnTo>
                    <a:pt x="8319" y="13239"/>
                  </a:lnTo>
                  <a:lnTo>
                    <a:pt x="15216" y="21529"/>
                  </a:lnTo>
                  <a:lnTo>
                    <a:pt x="15216" y="21600"/>
                  </a:lnTo>
                  <a:lnTo>
                    <a:pt x="21600" y="21600"/>
                  </a:lnTo>
                  <a:lnTo>
                    <a:pt x="21600" y="16721"/>
                  </a:lnTo>
                  <a:lnTo>
                    <a:pt x="15275" y="16721"/>
                  </a:lnTo>
                  <a:close/>
                </a:path>
              </a:pathLst>
            </a:custGeom>
            <a:solidFill>
              <a:srgbClr val="8BAA4F"/>
            </a:solidFill>
            <a:ln w="12700">
              <a:miter lim="400000"/>
            </a:ln>
          </p:spPr>
          <p:txBody>
            <a:bodyPr lIns="27148" tIns="27148" rIns="27148" bIns="27148" anchor="ctr"/>
            <a:lstStyle/>
            <a:p>
              <a:pPr algn="ctr" defTabSz="434386" eaLnBrk="0" fontAlgn="base" hangingPunct="0">
                <a:spcBef>
                  <a:spcPct val="0"/>
                </a:spcBef>
                <a:spcAft>
                  <a:spcPct val="0"/>
                </a:spcAft>
                <a:defRPr sz="3200" cap="none">
                  <a:solidFill>
                    <a:srgbClr val="FFFFFF"/>
                  </a:solidFill>
                  <a:latin typeface="+mn-lt"/>
                  <a:ea typeface="+mn-ea"/>
                  <a:cs typeface="+mn-cs"/>
                  <a:sym typeface="Helvetica Light"/>
                </a:defRPr>
              </a:pPr>
              <a:endParaRPr sz="2280" dirty="0">
                <a:solidFill>
                  <a:srgbClr val="FFFFFF"/>
                </a:solidFill>
                <a:latin typeface="Verdana"/>
                <a:ea typeface="MS PGothic" panose="020B0600070205080204" pitchFamily="34" charset="-128"/>
                <a:sym typeface="Helvetica Light"/>
              </a:endParaRPr>
            </a:p>
          </p:txBody>
        </p:sp>
        <p:sp>
          <p:nvSpPr>
            <p:cNvPr id="6" name="Shape 2331">
              <a:extLst>
                <a:ext uri="{FF2B5EF4-FFF2-40B4-BE49-F238E27FC236}">
                  <a16:creationId xmlns:a16="http://schemas.microsoft.com/office/drawing/2014/main" xmlns="" id="{E445392D-79D3-458F-9437-FC4768F8E1EA}"/>
                </a:ext>
              </a:extLst>
            </p:cNvPr>
            <p:cNvSpPr/>
            <p:nvPr/>
          </p:nvSpPr>
          <p:spPr>
            <a:xfrm flipH="1">
              <a:off x="-2642658" y="2590777"/>
              <a:ext cx="6514043" cy="804943"/>
            </a:xfrm>
            <a:custGeom>
              <a:avLst/>
              <a:gdLst/>
              <a:ahLst/>
              <a:cxnLst>
                <a:cxn ang="0">
                  <a:pos x="wd2" y="hd2"/>
                </a:cxn>
                <a:cxn ang="5400000">
                  <a:pos x="wd2" y="hd2"/>
                </a:cxn>
                <a:cxn ang="10800000">
                  <a:pos x="wd2" y="hd2"/>
                </a:cxn>
                <a:cxn ang="16200000">
                  <a:pos x="wd2" y="hd2"/>
                </a:cxn>
              </a:cxnLst>
              <a:rect l="0" t="0" r="r" b="b"/>
              <a:pathLst>
                <a:path w="21600" h="21600" extrusionOk="0">
                  <a:moveTo>
                    <a:pt x="16019" y="13640"/>
                  </a:moveTo>
                  <a:lnTo>
                    <a:pt x="9881" y="0"/>
                  </a:lnTo>
                  <a:lnTo>
                    <a:pt x="0" y="0"/>
                  </a:lnTo>
                  <a:lnTo>
                    <a:pt x="0" y="21600"/>
                  </a:lnTo>
                  <a:lnTo>
                    <a:pt x="9881" y="21600"/>
                  </a:lnTo>
                  <a:lnTo>
                    <a:pt x="15967" y="21600"/>
                  </a:lnTo>
                  <a:lnTo>
                    <a:pt x="16019" y="21600"/>
                  </a:lnTo>
                  <a:lnTo>
                    <a:pt x="21600" y="21600"/>
                  </a:lnTo>
                  <a:lnTo>
                    <a:pt x="21600" y="13640"/>
                  </a:lnTo>
                  <a:lnTo>
                    <a:pt x="16019" y="13640"/>
                  </a:lnTo>
                  <a:close/>
                </a:path>
              </a:pathLst>
            </a:custGeom>
            <a:solidFill>
              <a:srgbClr val="F49C03"/>
            </a:solidFill>
            <a:ln w="12700">
              <a:miter lim="400000"/>
            </a:ln>
          </p:spPr>
          <p:txBody>
            <a:bodyPr lIns="27148" tIns="27148" rIns="27148" bIns="27148" anchor="ctr"/>
            <a:lstStyle/>
            <a:p>
              <a:pPr algn="ctr" defTabSz="434386" eaLnBrk="0" fontAlgn="base" hangingPunct="0">
                <a:spcBef>
                  <a:spcPct val="0"/>
                </a:spcBef>
                <a:spcAft>
                  <a:spcPct val="0"/>
                </a:spcAft>
                <a:defRPr sz="3200" cap="none">
                  <a:solidFill>
                    <a:srgbClr val="FFFFFF"/>
                  </a:solidFill>
                  <a:latin typeface="+mn-lt"/>
                  <a:ea typeface="+mn-ea"/>
                  <a:cs typeface="+mn-cs"/>
                  <a:sym typeface="Helvetica Light"/>
                </a:defRPr>
              </a:pPr>
              <a:r>
                <a:rPr lang="en-US" sz="1520" dirty="0">
                  <a:solidFill>
                    <a:srgbClr val="FFFFFF"/>
                  </a:solidFill>
                  <a:latin typeface="Verdana"/>
                  <a:ea typeface="MS PGothic" panose="020B0600070205080204" pitchFamily="34" charset="-128"/>
                  <a:sym typeface="Helvetica Light"/>
                </a:rPr>
                <a:t>		</a:t>
              </a:r>
              <a:endParaRPr sz="1520" dirty="0">
                <a:solidFill>
                  <a:srgbClr val="FFFFFF"/>
                </a:solidFill>
                <a:latin typeface="Verdana"/>
                <a:ea typeface="MS PGothic" panose="020B0600070205080204" pitchFamily="34" charset="-128"/>
                <a:sym typeface="Helvetica Light"/>
              </a:endParaRPr>
            </a:p>
          </p:txBody>
        </p:sp>
        <p:sp>
          <p:nvSpPr>
            <p:cNvPr id="7" name="Shape 2332">
              <a:extLst>
                <a:ext uri="{FF2B5EF4-FFF2-40B4-BE49-F238E27FC236}">
                  <a16:creationId xmlns:a16="http://schemas.microsoft.com/office/drawing/2014/main" xmlns="" id="{25E0E392-75D4-44D0-AA6C-3444CFEE2EEA}"/>
                </a:ext>
              </a:extLst>
            </p:cNvPr>
            <p:cNvSpPr/>
            <p:nvPr/>
          </p:nvSpPr>
          <p:spPr>
            <a:xfrm flipH="1">
              <a:off x="-2639451" y="3388267"/>
              <a:ext cx="6764090" cy="804943"/>
            </a:xfrm>
            <a:custGeom>
              <a:avLst/>
              <a:gdLst/>
              <a:ahLst/>
              <a:cxnLst>
                <a:cxn ang="0">
                  <a:pos x="wd2" y="hd2"/>
                </a:cxn>
                <a:cxn ang="5400000">
                  <a:pos x="wd2" y="hd2"/>
                </a:cxn>
                <a:cxn ang="10800000">
                  <a:pos x="wd2" y="hd2"/>
                </a:cxn>
                <a:cxn ang="16200000">
                  <a:pos x="wd2" y="hd2"/>
                </a:cxn>
              </a:cxnLst>
              <a:rect l="0" t="0" r="r" b="b"/>
              <a:pathLst>
                <a:path w="21600" h="21600" extrusionOk="0">
                  <a:moveTo>
                    <a:pt x="16628" y="0"/>
                  </a:moveTo>
                  <a:lnTo>
                    <a:pt x="16581" y="0"/>
                  </a:lnTo>
                  <a:lnTo>
                    <a:pt x="11129" y="0"/>
                  </a:lnTo>
                  <a:lnTo>
                    <a:pt x="0" y="0"/>
                  </a:lnTo>
                  <a:lnTo>
                    <a:pt x="0" y="21600"/>
                  </a:lnTo>
                  <a:lnTo>
                    <a:pt x="11129" y="21600"/>
                  </a:lnTo>
                  <a:lnTo>
                    <a:pt x="16628" y="7963"/>
                  </a:lnTo>
                  <a:lnTo>
                    <a:pt x="21600" y="7963"/>
                  </a:lnTo>
                  <a:lnTo>
                    <a:pt x="21600" y="0"/>
                  </a:lnTo>
                  <a:lnTo>
                    <a:pt x="16628" y="0"/>
                  </a:lnTo>
                  <a:close/>
                </a:path>
              </a:pathLst>
            </a:custGeom>
            <a:solidFill>
              <a:srgbClr val="FFC000"/>
            </a:solidFill>
            <a:ln w="12700">
              <a:miter lim="400000"/>
            </a:ln>
          </p:spPr>
          <p:txBody>
            <a:bodyPr lIns="27148" tIns="27148" rIns="27148" bIns="27148" anchor="ctr"/>
            <a:lstStyle/>
            <a:p>
              <a:pPr algn="ctr" defTabSz="434386" eaLnBrk="0" fontAlgn="base" hangingPunct="0">
                <a:spcBef>
                  <a:spcPct val="0"/>
                </a:spcBef>
                <a:spcAft>
                  <a:spcPct val="0"/>
                </a:spcAft>
                <a:defRPr sz="3200" cap="none">
                  <a:solidFill>
                    <a:srgbClr val="FFFFFF"/>
                  </a:solidFill>
                  <a:latin typeface="+mn-lt"/>
                  <a:ea typeface="+mn-ea"/>
                  <a:cs typeface="+mn-cs"/>
                  <a:sym typeface="Helvetica Light"/>
                </a:defRPr>
              </a:pPr>
              <a:r>
                <a:rPr lang="en-US" sz="1520" dirty="0">
                  <a:solidFill>
                    <a:srgbClr val="FFFFFF"/>
                  </a:solidFill>
                  <a:latin typeface="Verdana"/>
                  <a:ea typeface="MS PGothic" panose="020B0600070205080204" pitchFamily="34" charset="-128"/>
                  <a:sym typeface="Helvetica Light"/>
                </a:rPr>
                <a:t>		</a:t>
              </a:r>
              <a:endParaRPr sz="1520" dirty="0">
                <a:solidFill>
                  <a:srgbClr val="FFFFFF"/>
                </a:solidFill>
                <a:latin typeface="Verdana"/>
                <a:ea typeface="MS PGothic" panose="020B0600070205080204" pitchFamily="34" charset="-128"/>
                <a:sym typeface="Helvetica Light"/>
              </a:endParaRPr>
            </a:p>
          </p:txBody>
        </p:sp>
        <p:sp>
          <p:nvSpPr>
            <p:cNvPr id="8" name="Shape 2333">
              <a:extLst>
                <a:ext uri="{FF2B5EF4-FFF2-40B4-BE49-F238E27FC236}">
                  <a16:creationId xmlns:a16="http://schemas.microsoft.com/office/drawing/2014/main" xmlns="" id="{0C2DE494-2ACE-4276-82FE-6299EEE6F297}"/>
                </a:ext>
              </a:extLst>
            </p:cNvPr>
            <p:cNvSpPr/>
            <p:nvPr/>
          </p:nvSpPr>
          <p:spPr>
            <a:xfrm flipH="1">
              <a:off x="-2456726" y="3690120"/>
              <a:ext cx="6558924" cy="1313622"/>
            </a:xfrm>
            <a:custGeom>
              <a:avLst/>
              <a:gdLst/>
              <a:ahLst/>
              <a:cxnLst>
                <a:cxn ang="0">
                  <a:pos x="wd2" y="hd2"/>
                </a:cxn>
                <a:cxn ang="5400000">
                  <a:pos x="wd2" y="hd2"/>
                </a:cxn>
                <a:cxn ang="10800000">
                  <a:pos x="wd2" y="hd2"/>
                </a:cxn>
                <a:cxn ang="16200000">
                  <a:pos x="wd2" y="hd2"/>
                </a:cxn>
              </a:cxnLst>
              <a:rect l="0" t="0" r="r" b="b"/>
              <a:pathLst>
                <a:path w="21600" h="21600" extrusionOk="0">
                  <a:moveTo>
                    <a:pt x="15216" y="0"/>
                  </a:moveTo>
                  <a:lnTo>
                    <a:pt x="15216" y="71"/>
                  </a:lnTo>
                  <a:lnTo>
                    <a:pt x="8319" y="8359"/>
                  </a:lnTo>
                  <a:lnTo>
                    <a:pt x="0" y="8359"/>
                  </a:lnTo>
                  <a:lnTo>
                    <a:pt x="0" y="21600"/>
                  </a:lnTo>
                  <a:lnTo>
                    <a:pt x="8319" y="21600"/>
                  </a:lnTo>
                  <a:lnTo>
                    <a:pt x="15275" y="4879"/>
                  </a:lnTo>
                  <a:lnTo>
                    <a:pt x="21600" y="4879"/>
                  </a:lnTo>
                  <a:lnTo>
                    <a:pt x="21600" y="0"/>
                  </a:lnTo>
                  <a:lnTo>
                    <a:pt x="15216" y="0"/>
                  </a:lnTo>
                  <a:close/>
                </a:path>
              </a:pathLst>
            </a:custGeom>
            <a:solidFill>
              <a:schemeClr val="accent6">
                <a:lumMod val="75000"/>
              </a:schemeClr>
            </a:solidFill>
            <a:ln w="12700">
              <a:miter lim="400000"/>
            </a:ln>
          </p:spPr>
          <p:txBody>
            <a:bodyPr lIns="27148" tIns="27148" rIns="27148" bIns="27148" anchor="ctr"/>
            <a:lstStyle/>
            <a:p>
              <a:pPr algn="ctr" defTabSz="434386" eaLnBrk="0" fontAlgn="base" hangingPunct="0">
                <a:spcBef>
                  <a:spcPct val="0"/>
                </a:spcBef>
                <a:spcAft>
                  <a:spcPct val="0"/>
                </a:spcAft>
                <a:defRPr sz="3200" cap="none">
                  <a:solidFill>
                    <a:srgbClr val="FFFFFF"/>
                  </a:solidFill>
                  <a:latin typeface="+mn-lt"/>
                  <a:ea typeface="+mn-ea"/>
                  <a:cs typeface="+mn-cs"/>
                  <a:sym typeface="Helvetica Light"/>
                </a:defRPr>
              </a:pPr>
              <a:r>
                <a:rPr lang="en-US" sz="2280" dirty="0">
                  <a:solidFill>
                    <a:srgbClr val="FFFFFF"/>
                  </a:solidFill>
                  <a:latin typeface="Verdana"/>
                  <a:ea typeface="MS PGothic" panose="020B0600070205080204" pitchFamily="34" charset="-128"/>
                  <a:sym typeface="Helvetica Light"/>
                </a:rPr>
                <a:t>		</a:t>
              </a:r>
              <a:endParaRPr sz="1520" dirty="0">
                <a:solidFill>
                  <a:srgbClr val="FFFFFF"/>
                </a:solidFill>
                <a:latin typeface="Verdana"/>
                <a:ea typeface="MS PGothic" panose="020B0600070205080204" pitchFamily="34" charset="-128"/>
                <a:sym typeface="Helvetica Light"/>
              </a:endParaRPr>
            </a:p>
          </p:txBody>
        </p:sp>
        <p:sp>
          <p:nvSpPr>
            <p:cNvPr id="9" name="Shape 2334">
              <a:extLst>
                <a:ext uri="{FF2B5EF4-FFF2-40B4-BE49-F238E27FC236}">
                  <a16:creationId xmlns:a16="http://schemas.microsoft.com/office/drawing/2014/main" xmlns="" id="{5C9F2CFE-E2DA-4A43-8656-E7E724DE397F}"/>
                </a:ext>
              </a:extLst>
            </p:cNvPr>
            <p:cNvSpPr/>
            <p:nvPr/>
          </p:nvSpPr>
          <p:spPr>
            <a:xfrm flipH="1">
              <a:off x="-1956632" y="3982657"/>
              <a:ext cx="5395245" cy="1824166"/>
            </a:xfrm>
            <a:custGeom>
              <a:avLst/>
              <a:gdLst/>
              <a:ahLst/>
              <a:cxnLst>
                <a:cxn ang="0">
                  <a:pos x="wd2" y="hd2"/>
                </a:cxn>
                <a:cxn ang="5400000">
                  <a:pos x="wd2" y="hd2"/>
                </a:cxn>
                <a:cxn ang="10800000">
                  <a:pos x="wd2" y="hd2"/>
                </a:cxn>
                <a:cxn ang="16200000">
                  <a:pos x="wd2" y="hd2"/>
                </a:cxn>
              </a:cxnLst>
              <a:rect l="0" t="0" r="r" b="b"/>
              <a:pathLst>
                <a:path w="21600" h="21600" extrusionOk="0">
                  <a:moveTo>
                    <a:pt x="14234" y="0"/>
                  </a:moveTo>
                  <a:lnTo>
                    <a:pt x="14234" y="102"/>
                  </a:lnTo>
                  <a:lnTo>
                    <a:pt x="6277" y="12055"/>
                  </a:lnTo>
                  <a:lnTo>
                    <a:pt x="0" y="12055"/>
                  </a:lnTo>
                  <a:lnTo>
                    <a:pt x="0" y="21600"/>
                  </a:lnTo>
                  <a:lnTo>
                    <a:pt x="6277" y="21600"/>
                  </a:lnTo>
                  <a:lnTo>
                    <a:pt x="14302" y="3517"/>
                  </a:lnTo>
                  <a:lnTo>
                    <a:pt x="21600" y="3517"/>
                  </a:lnTo>
                  <a:lnTo>
                    <a:pt x="21600" y="0"/>
                  </a:lnTo>
                  <a:cubicBezTo>
                    <a:pt x="21600" y="0"/>
                    <a:pt x="14234" y="0"/>
                    <a:pt x="14234" y="0"/>
                  </a:cubicBezTo>
                  <a:close/>
                </a:path>
              </a:pathLst>
            </a:custGeom>
            <a:solidFill>
              <a:schemeClr val="accent6">
                <a:lumMod val="50000"/>
              </a:schemeClr>
            </a:solidFill>
            <a:ln w="12700">
              <a:miter lim="400000"/>
            </a:ln>
          </p:spPr>
          <p:txBody>
            <a:bodyPr lIns="27148" tIns="27148" rIns="27148" bIns="27148" anchor="ctr"/>
            <a:lstStyle/>
            <a:p>
              <a:pPr algn="ctr" defTabSz="434386" eaLnBrk="0" fontAlgn="base" hangingPunct="0">
                <a:spcBef>
                  <a:spcPct val="0"/>
                </a:spcBef>
                <a:spcAft>
                  <a:spcPct val="0"/>
                </a:spcAft>
                <a:defRPr sz="3200" cap="none">
                  <a:solidFill>
                    <a:srgbClr val="FFFFFF"/>
                  </a:solidFill>
                  <a:latin typeface="+mn-lt"/>
                  <a:ea typeface="+mn-ea"/>
                  <a:cs typeface="+mn-cs"/>
                  <a:sym typeface="Helvetica Light"/>
                </a:defRPr>
              </a:pPr>
              <a:r>
                <a:rPr lang="en-US" sz="2280" dirty="0">
                  <a:solidFill>
                    <a:srgbClr val="FFFFFF"/>
                  </a:solidFill>
                  <a:latin typeface="Verdana"/>
                  <a:ea typeface="MS PGothic" panose="020B0600070205080204" pitchFamily="34" charset="-128"/>
                  <a:sym typeface="Helvetica Light"/>
                </a:rPr>
                <a:t>				</a:t>
              </a:r>
              <a:r>
                <a:rPr lang="en-US" sz="1520" dirty="0">
                  <a:solidFill>
                    <a:srgbClr val="FFFFFF"/>
                  </a:solidFill>
                  <a:latin typeface="Verdana"/>
                  <a:ea typeface="MS PGothic" panose="020B0600070205080204" pitchFamily="34" charset="-128"/>
                  <a:sym typeface="Helvetica Light"/>
                </a:rPr>
                <a:t>  </a:t>
              </a:r>
              <a:endParaRPr sz="1520" dirty="0">
                <a:solidFill>
                  <a:srgbClr val="FFFFFF"/>
                </a:solidFill>
                <a:latin typeface="Verdana"/>
                <a:ea typeface="MS PGothic" panose="020B0600070205080204" pitchFamily="34" charset="-128"/>
                <a:sym typeface="Helvetica Light"/>
              </a:endParaRPr>
            </a:p>
          </p:txBody>
        </p:sp>
      </p:grpSp>
      <p:sp>
        <p:nvSpPr>
          <p:cNvPr id="21509" name="Shape 2349">
            <a:extLst>
              <a:ext uri="{FF2B5EF4-FFF2-40B4-BE49-F238E27FC236}">
                <a16:creationId xmlns:a16="http://schemas.microsoft.com/office/drawing/2014/main" xmlns="" id="{416FF9D6-AAF3-4DB8-B791-6F379B78F25C}"/>
              </a:ext>
            </a:extLst>
          </p:cNvPr>
          <p:cNvSpPr>
            <a:spLocks noChangeArrowheads="1"/>
          </p:cNvSpPr>
          <p:nvPr/>
        </p:nvSpPr>
        <p:spPr bwMode="auto">
          <a:xfrm>
            <a:off x="1911452" y="4631075"/>
            <a:ext cx="297125" cy="364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6198" tIns="36198" rIns="36198" bIns="36198" anchor="ctr"/>
          <a:lstStyle>
            <a:lvl1pPr>
              <a:spcBef>
                <a:spcPct val="20000"/>
              </a:spcBef>
              <a:buFont typeface="Arial" panose="020B0604020202020204" pitchFamily="34" charset="0"/>
              <a:buChar char="•"/>
              <a:defRPr sz="3200">
                <a:solidFill>
                  <a:schemeClr val="tx1"/>
                </a:solidFill>
                <a:latin typeface="Verdana" panose="020B060403050404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Verdana" panose="020B060403050404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Verdana" panose="020B060403050404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9pPr>
          </a:lstStyle>
          <a:p>
            <a:pPr algn="ctr" defTabSz="434386" eaLnBrk="0" fontAlgn="base" hangingPunct="0">
              <a:lnSpc>
                <a:spcPct val="80000"/>
              </a:lnSpc>
              <a:spcBef>
                <a:spcPct val="0"/>
              </a:spcBef>
              <a:spcAft>
                <a:spcPct val="0"/>
              </a:spcAft>
              <a:buNone/>
              <a:defRPr/>
            </a:pPr>
            <a:r>
              <a:rPr lang="en-US" altLang="en-US" sz="1710">
                <a:solidFill>
                  <a:srgbClr val="FFFFFF"/>
                </a:solidFill>
                <a:latin typeface="Calibri" panose="020F0502020204030204" pitchFamily="34" charset="0"/>
              </a:rPr>
              <a:t>06</a:t>
            </a:r>
          </a:p>
        </p:txBody>
      </p:sp>
      <p:sp>
        <p:nvSpPr>
          <p:cNvPr id="21510" name="Footer Placeholder 1">
            <a:extLst>
              <a:ext uri="{FF2B5EF4-FFF2-40B4-BE49-F238E27FC236}">
                <a16:creationId xmlns:a16="http://schemas.microsoft.com/office/drawing/2014/main" xmlns="" id="{CA91EFB7-C13A-436F-A710-59B496CB5FA1}"/>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040">
                <a:solidFill>
                  <a:schemeClr val="tx1"/>
                </a:solidFill>
                <a:latin typeface="Verdana" panose="020B0604030504040204" pitchFamily="34" charset="0"/>
                <a:ea typeface="MS PGothic" panose="020B0600070205080204" pitchFamily="34" charset="-128"/>
              </a:defRPr>
            </a:lvl1pPr>
            <a:lvl2pPr marL="705877" indent="-271491">
              <a:spcBef>
                <a:spcPct val="20000"/>
              </a:spcBef>
              <a:buFont typeface="Arial" panose="020B0604020202020204" pitchFamily="34" charset="0"/>
              <a:buChar char="–"/>
              <a:defRPr sz="2660">
                <a:solidFill>
                  <a:schemeClr val="tx1"/>
                </a:solidFill>
                <a:latin typeface="Verdana" panose="020B0604030504040204" pitchFamily="34" charset="0"/>
                <a:ea typeface="MS PGothic" panose="020B0600070205080204" pitchFamily="34" charset="-128"/>
              </a:defRPr>
            </a:lvl2pPr>
            <a:lvl3pPr marL="1085964" indent="-217193">
              <a:spcBef>
                <a:spcPct val="20000"/>
              </a:spcBef>
              <a:buFont typeface="Arial" panose="020B0604020202020204" pitchFamily="34" charset="0"/>
              <a:buChar char="•"/>
              <a:defRPr sz="2280">
                <a:solidFill>
                  <a:schemeClr val="tx1"/>
                </a:solidFill>
                <a:latin typeface="Verdana" panose="020B0604030504040204" pitchFamily="34" charset="0"/>
                <a:ea typeface="MS PGothic" panose="020B0600070205080204" pitchFamily="34" charset="-128"/>
              </a:defRPr>
            </a:lvl3pPr>
            <a:lvl4pPr marL="1520350" indent="-217193">
              <a:spcBef>
                <a:spcPct val="20000"/>
              </a:spcBef>
              <a:buFont typeface="Arial" panose="020B0604020202020204" pitchFamily="34" charset="0"/>
              <a:buChar char="–"/>
              <a:defRPr sz="1900">
                <a:solidFill>
                  <a:schemeClr val="tx1"/>
                </a:solidFill>
                <a:latin typeface="Verdana" panose="020B0604030504040204" pitchFamily="34" charset="0"/>
                <a:ea typeface="MS PGothic" panose="020B0600070205080204" pitchFamily="34" charset="-128"/>
              </a:defRPr>
            </a:lvl4pPr>
            <a:lvl5pPr marL="1954736" indent="-217193">
              <a:spcBef>
                <a:spcPct val="20000"/>
              </a:spcBef>
              <a:buFont typeface="Arial" panose="020B0604020202020204" pitchFamily="34" charset="0"/>
              <a:buChar char="»"/>
              <a:defRPr sz="1900">
                <a:solidFill>
                  <a:schemeClr val="tx1"/>
                </a:solidFill>
                <a:latin typeface="Verdana" panose="020B0604030504040204" pitchFamily="34" charset="0"/>
                <a:ea typeface="MS PGothic" panose="020B0600070205080204" pitchFamily="34" charset="-128"/>
              </a:defRPr>
            </a:lvl5pPr>
            <a:lvl6pPr marL="2389121" indent="-217193" defTabSz="434386" eaLnBrk="0" fontAlgn="base" hangingPunct="0">
              <a:spcBef>
                <a:spcPct val="20000"/>
              </a:spcBef>
              <a:spcAft>
                <a:spcPct val="0"/>
              </a:spcAft>
              <a:buFont typeface="Arial" panose="020B0604020202020204" pitchFamily="34" charset="0"/>
              <a:buChar char="»"/>
              <a:defRPr sz="1900">
                <a:solidFill>
                  <a:schemeClr val="tx1"/>
                </a:solidFill>
                <a:latin typeface="Verdana" panose="020B0604030504040204" pitchFamily="34" charset="0"/>
                <a:ea typeface="MS PGothic" panose="020B0600070205080204" pitchFamily="34" charset="-128"/>
              </a:defRPr>
            </a:lvl6pPr>
            <a:lvl7pPr marL="2823507" indent="-217193" defTabSz="434386" eaLnBrk="0" fontAlgn="base" hangingPunct="0">
              <a:spcBef>
                <a:spcPct val="20000"/>
              </a:spcBef>
              <a:spcAft>
                <a:spcPct val="0"/>
              </a:spcAft>
              <a:buFont typeface="Arial" panose="020B0604020202020204" pitchFamily="34" charset="0"/>
              <a:buChar char="»"/>
              <a:defRPr sz="1900">
                <a:solidFill>
                  <a:schemeClr val="tx1"/>
                </a:solidFill>
                <a:latin typeface="Verdana" panose="020B0604030504040204" pitchFamily="34" charset="0"/>
                <a:ea typeface="MS PGothic" panose="020B0600070205080204" pitchFamily="34" charset="-128"/>
              </a:defRPr>
            </a:lvl7pPr>
            <a:lvl8pPr marL="3257893" indent="-217193" defTabSz="434386" eaLnBrk="0" fontAlgn="base" hangingPunct="0">
              <a:spcBef>
                <a:spcPct val="20000"/>
              </a:spcBef>
              <a:spcAft>
                <a:spcPct val="0"/>
              </a:spcAft>
              <a:buFont typeface="Arial" panose="020B0604020202020204" pitchFamily="34" charset="0"/>
              <a:buChar char="»"/>
              <a:defRPr sz="1900">
                <a:solidFill>
                  <a:schemeClr val="tx1"/>
                </a:solidFill>
                <a:latin typeface="Verdana" panose="020B0604030504040204" pitchFamily="34" charset="0"/>
                <a:ea typeface="MS PGothic" panose="020B0600070205080204" pitchFamily="34" charset="-128"/>
              </a:defRPr>
            </a:lvl8pPr>
            <a:lvl9pPr marL="3692279" indent="-217193" defTabSz="434386" eaLnBrk="0" fontAlgn="base" hangingPunct="0">
              <a:spcBef>
                <a:spcPct val="20000"/>
              </a:spcBef>
              <a:spcAft>
                <a:spcPct val="0"/>
              </a:spcAft>
              <a:buFont typeface="Arial" panose="020B0604020202020204" pitchFamily="34" charset="0"/>
              <a:buChar char="»"/>
              <a:defRPr sz="1900">
                <a:solidFill>
                  <a:schemeClr val="tx1"/>
                </a:solidFill>
                <a:latin typeface="Verdana" panose="020B0604030504040204" pitchFamily="34" charset="0"/>
                <a:ea typeface="MS PGothic" panose="020B0600070205080204" pitchFamily="34" charset="-128"/>
              </a:defRPr>
            </a:lvl9pPr>
          </a:lstStyle>
          <a:p>
            <a:pPr defTabSz="434386" fontAlgn="base">
              <a:spcBef>
                <a:spcPct val="0"/>
              </a:spcBef>
              <a:spcAft>
                <a:spcPct val="0"/>
              </a:spcAft>
              <a:buNone/>
              <a:defRPr/>
            </a:pPr>
            <a:fld id="{291B4211-0665-452F-BD53-9A231F816A11}" type="slidenum">
              <a:rPr lang="en-ZA" altLang="en-US" sz="1140">
                <a:solidFill>
                  <a:srgbClr val="898989"/>
                </a:solidFill>
              </a:rPr>
              <a:pPr defTabSz="434386" fontAlgn="base">
                <a:spcBef>
                  <a:spcPct val="0"/>
                </a:spcBef>
                <a:spcAft>
                  <a:spcPct val="0"/>
                </a:spcAft>
                <a:buNone/>
                <a:defRPr/>
              </a:pPr>
              <a:t>40</a:t>
            </a:fld>
            <a:endParaRPr lang="en-ZA" altLang="en-US" sz="1140">
              <a:solidFill>
                <a:srgbClr val="898989"/>
              </a:solidFill>
            </a:endParaRPr>
          </a:p>
        </p:txBody>
      </p:sp>
      <p:sp>
        <p:nvSpPr>
          <p:cNvPr id="16" name="Rectangle 15">
            <a:extLst>
              <a:ext uri="{FF2B5EF4-FFF2-40B4-BE49-F238E27FC236}">
                <a16:creationId xmlns:a16="http://schemas.microsoft.com/office/drawing/2014/main" xmlns="" id="{71B4F758-8761-4F20-878E-FE5B3135F7F0}"/>
              </a:ext>
            </a:extLst>
          </p:cNvPr>
          <p:cNvSpPr/>
          <p:nvPr/>
        </p:nvSpPr>
        <p:spPr>
          <a:xfrm>
            <a:off x="3802795" y="730748"/>
            <a:ext cx="4873147" cy="1846659"/>
          </a:xfrm>
          <a:prstGeom prst="rect">
            <a:avLst/>
          </a:prstGeom>
          <a:ln>
            <a:solidFill>
              <a:schemeClr val="accent3">
                <a:lumMod val="75000"/>
              </a:schemeClr>
            </a:solidFill>
          </a:ln>
        </p:spPr>
        <p:txBody>
          <a:bodyPr>
            <a:spAutoFit/>
          </a:bodyPr>
          <a:lstStyle/>
          <a:p>
            <a:pPr marL="325789" indent="-325789" algn="just" defTabSz="434386" eaLnBrk="0" fontAlgn="base" hangingPunct="0">
              <a:spcBef>
                <a:spcPct val="0"/>
              </a:spcBef>
              <a:spcAft>
                <a:spcPct val="0"/>
              </a:spcAft>
              <a:buFont typeface="Wingdings" panose="05000000000000000000" pitchFamily="2" charset="2"/>
              <a:buChar char="§"/>
              <a:defRPr/>
            </a:pPr>
            <a:r>
              <a:rPr lang="en-US" altLang="en-US" sz="1900" dirty="0">
                <a:solidFill>
                  <a:prstClr val="black"/>
                </a:solidFill>
                <a:latin typeface="Calibri" panose="020F0502020204030204" pitchFamily="34" charset="0"/>
                <a:ea typeface="MS PGothic" panose="020B0600070205080204" pitchFamily="34" charset="-128"/>
                <a:cs typeface="Calibri" panose="020F0502020204030204" pitchFamily="34" charset="0"/>
              </a:rPr>
              <a:t>Background</a:t>
            </a:r>
          </a:p>
          <a:p>
            <a:pPr marL="325789" indent="-325789" algn="just" defTabSz="434386" eaLnBrk="0" fontAlgn="base" hangingPunct="0">
              <a:spcBef>
                <a:spcPct val="0"/>
              </a:spcBef>
              <a:spcAft>
                <a:spcPct val="0"/>
              </a:spcAft>
              <a:buFont typeface="Wingdings" panose="05000000000000000000" pitchFamily="2" charset="2"/>
              <a:buChar char="§"/>
              <a:defRPr/>
            </a:pPr>
            <a:r>
              <a:rPr lang="en-US" altLang="en-US" sz="1900" dirty="0">
                <a:solidFill>
                  <a:prstClr val="black"/>
                </a:solidFill>
                <a:latin typeface="Calibri" panose="020F0502020204030204" pitchFamily="34" charset="0"/>
                <a:ea typeface="MS PGothic" panose="020B0600070205080204" pitchFamily="34" charset="-128"/>
                <a:cs typeface="Calibri" panose="020F0502020204030204" pitchFamily="34" charset="0"/>
              </a:rPr>
              <a:t>Focus of </a:t>
            </a:r>
            <a:r>
              <a:rPr lang="en-US" altLang="en-US" sz="1900" dirty="0" err="1">
                <a:solidFill>
                  <a:prstClr val="black"/>
                </a:solidFill>
                <a:latin typeface="Calibri" panose="020F0502020204030204" pitchFamily="34" charset="0"/>
                <a:ea typeface="MS PGothic" panose="020B0600070205080204" pitchFamily="34" charset="-128"/>
                <a:cs typeface="Calibri" panose="020F0502020204030204" pitchFamily="34" charset="0"/>
              </a:rPr>
              <a:t>Covid</a:t>
            </a:r>
            <a:r>
              <a:rPr lang="en-US" altLang="en-US" sz="1900" dirty="0">
                <a:solidFill>
                  <a:prstClr val="black"/>
                </a:solidFill>
                <a:latin typeface="Calibri" panose="020F0502020204030204" pitchFamily="34" charset="0"/>
                <a:ea typeface="MS PGothic" panose="020B0600070205080204" pitchFamily="34" charset="-128"/>
                <a:cs typeface="Calibri" panose="020F0502020204030204" pitchFamily="34" charset="0"/>
              </a:rPr>
              <a:t> 19 Relief intervention</a:t>
            </a:r>
          </a:p>
          <a:p>
            <a:pPr marL="325789" indent="-325789" algn="just" defTabSz="434386" eaLnBrk="0" fontAlgn="base" hangingPunct="0">
              <a:spcBef>
                <a:spcPct val="0"/>
              </a:spcBef>
              <a:spcAft>
                <a:spcPct val="0"/>
              </a:spcAft>
              <a:buFont typeface="Wingdings" panose="05000000000000000000" pitchFamily="2" charset="2"/>
              <a:buChar char="§"/>
              <a:defRPr/>
            </a:pPr>
            <a:r>
              <a:rPr lang="en-US" altLang="en-US" sz="1900" dirty="0">
                <a:solidFill>
                  <a:prstClr val="black"/>
                </a:solidFill>
                <a:latin typeface="Calibri" panose="020F0502020204030204" pitchFamily="34" charset="0"/>
                <a:ea typeface="MS PGothic" panose="020B0600070205080204" pitchFamily="34" charset="-128"/>
                <a:cs typeface="Calibri" panose="020F0502020204030204" pitchFamily="34" charset="0"/>
              </a:rPr>
              <a:t>Commodity Priorities</a:t>
            </a:r>
          </a:p>
          <a:p>
            <a:pPr marL="325789" indent="-325789" algn="just" defTabSz="434386" eaLnBrk="0" fontAlgn="base" hangingPunct="0">
              <a:spcBef>
                <a:spcPct val="0"/>
              </a:spcBef>
              <a:spcAft>
                <a:spcPct val="0"/>
              </a:spcAft>
              <a:buFont typeface="Wingdings" panose="05000000000000000000" pitchFamily="2" charset="2"/>
              <a:buChar char="§"/>
              <a:defRPr/>
            </a:pPr>
            <a:r>
              <a:rPr lang="en-US" altLang="en-US" sz="1900" dirty="0">
                <a:solidFill>
                  <a:prstClr val="black"/>
                </a:solidFill>
                <a:latin typeface="Calibri" panose="020F0502020204030204" pitchFamily="34" charset="0"/>
                <a:ea typeface="MS PGothic" panose="020B0600070205080204" pitchFamily="34" charset="-128"/>
                <a:cs typeface="Calibri" panose="020F0502020204030204" pitchFamily="34" charset="0"/>
              </a:rPr>
              <a:t>Breakdown of Applications and Budget Applications</a:t>
            </a:r>
          </a:p>
          <a:p>
            <a:pPr marL="325789" indent="-325789" algn="just" defTabSz="434386" eaLnBrk="0" fontAlgn="base" hangingPunct="0">
              <a:spcBef>
                <a:spcPct val="0"/>
              </a:spcBef>
              <a:spcAft>
                <a:spcPct val="0"/>
              </a:spcAft>
              <a:buFont typeface="Wingdings" panose="05000000000000000000" pitchFamily="2" charset="2"/>
              <a:buChar char="§"/>
              <a:defRPr/>
            </a:pPr>
            <a:r>
              <a:rPr lang="en-US" altLang="en-US" sz="1900" dirty="0">
                <a:solidFill>
                  <a:prstClr val="black"/>
                </a:solidFill>
                <a:latin typeface="Calibri" panose="020F0502020204030204" pitchFamily="34" charset="0"/>
                <a:ea typeface="MS PGothic" panose="020B0600070205080204" pitchFamily="34" charset="-128"/>
                <a:cs typeface="Calibri" panose="020F0502020204030204" pitchFamily="34" charset="0"/>
              </a:rPr>
              <a:t>Summary of intervention</a:t>
            </a:r>
          </a:p>
        </p:txBody>
      </p:sp>
      <p:pic>
        <p:nvPicPr>
          <p:cNvPr id="14" name="Picture 2">
            <a:extLst>
              <a:ext uri="{FF2B5EF4-FFF2-40B4-BE49-F238E27FC236}">
                <a16:creationId xmlns:a16="http://schemas.microsoft.com/office/drawing/2014/main" xmlns="" id="{08B54987-A7D8-4880-A561-67A7746A40D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88098" y="6165526"/>
            <a:ext cx="579167" cy="51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4398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xmlns="" id="{26EB2AA8-0EC9-4FC7-A837-70F1E9C173A9}"/>
              </a:ext>
            </a:extLst>
          </p:cNvPr>
          <p:cNvSpPr>
            <a:spLocks noGrp="1"/>
          </p:cNvSpPr>
          <p:nvPr>
            <p:ph type="title"/>
          </p:nvPr>
        </p:nvSpPr>
        <p:spPr>
          <a:xfrm>
            <a:off x="120579" y="1113408"/>
            <a:ext cx="8943033" cy="564462"/>
          </a:xfrm>
          <a:solidFill>
            <a:schemeClr val="accent3"/>
          </a:solidFill>
        </p:spPr>
        <p:txBody>
          <a:bodyPr/>
          <a:lstStyle/>
          <a:p>
            <a:pPr algn="ctr">
              <a:defRPr/>
            </a:pPr>
            <a:r>
              <a:rPr lang="en-US" altLang="en-US" sz="2280" b="1" dirty="0">
                <a:solidFill>
                  <a:schemeClr val="bg1"/>
                </a:solidFill>
              </a:rPr>
              <a:t>BACKGROUND</a:t>
            </a:r>
            <a:endParaRPr lang="en-ZA" altLang="en-US" sz="2280" b="1" dirty="0">
              <a:solidFill>
                <a:schemeClr val="bg1"/>
              </a:solidFill>
            </a:endParaRPr>
          </a:p>
        </p:txBody>
      </p:sp>
      <p:sp>
        <p:nvSpPr>
          <p:cNvPr id="15363" name="Content Placeholder 2">
            <a:extLst>
              <a:ext uri="{FF2B5EF4-FFF2-40B4-BE49-F238E27FC236}">
                <a16:creationId xmlns:a16="http://schemas.microsoft.com/office/drawing/2014/main" xmlns="" id="{E06A86EC-EF6C-46A5-87D4-498FB03FAB36}"/>
              </a:ext>
            </a:extLst>
          </p:cNvPr>
          <p:cNvSpPr>
            <a:spLocks noGrp="1"/>
          </p:cNvSpPr>
          <p:nvPr>
            <p:ph idx="1"/>
          </p:nvPr>
        </p:nvSpPr>
        <p:spPr>
          <a:xfrm>
            <a:off x="330385" y="2071437"/>
            <a:ext cx="8585367" cy="4515267"/>
          </a:xfrm>
        </p:spPr>
        <p:txBody>
          <a:bodyPr/>
          <a:lstStyle/>
          <a:p>
            <a:pPr algn="just"/>
            <a:r>
              <a:rPr lang="en-US" altLang="en-US" dirty="0">
                <a:solidFill>
                  <a:schemeClr val="tx1"/>
                </a:solidFill>
              </a:rPr>
              <a:t>On 15 March 2020, His Excellency, President Cyril </a:t>
            </a:r>
            <a:r>
              <a:rPr lang="en-US" altLang="en-US" dirty="0" err="1">
                <a:solidFill>
                  <a:schemeClr val="tx1"/>
                </a:solidFill>
              </a:rPr>
              <a:t>Ramaphosa</a:t>
            </a:r>
            <a:r>
              <a:rPr lang="en-US" altLang="en-US" dirty="0">
                <a:solidFill>
                  <a:schemeClr val="tx1"/>
                </a:solidFill>
              </a:rPr>
              <a:t>, announced the declaration of a national state of disaster in terms of the Disaster Management Act, 57 of 2002 in response to the COVID-19 global pandemic. </a:t>
            </a:r>
          </a:p>
          <a:p>
            <a:pPr algn="just"/>
            <a:r>
              <a:rPr lang="en-US" altLang="en-US" dirty="0">
                <a:solidFill>
                  <a:schemeClr val="tx1"/>
                </a:solidFill>
              </a:rPr>
              <a:t>Subsequent to the declaration of the disaster, the President declared a national Lockdown starting from midnight of 26 March 2020 to midnight of 16 April 2020. The Lockdown was occasioned by the rapid spread of the COVID-19 virus in South Africa. </a:t>
            </a:r>
          </a:p>
          <a:p>
            <a:pPr algn="just"/>
            <a:r>
              <a:rPr lang="en-US" altLang="en-US" dirty="0">
                <a:solidFill>
                  <a:schemeClr val="tx1"/>
                </a:solidFill>
              </a:rPr>
              <a:t>The COVID-19 disaster and the attendant national Lockdown had far-reaching ramifications for the agricultural sector in South Africa, which were likely to impact negatively on the food production and supply value chain, especially in rural areas.</a:t>
            </a:r>
          </a:p>
          <a:p>
            <a:pPr algn="just"/>
            <a:endParaRPr lang="en-US" altLang="en-US" sz="1781" dirty="0">
              <a:solidFill>
                <a:schemeClr val="tx1"/>
              </a:solidFill>
            </a:endParaRPr>
          </a:p>
        </p:txBody>
      </p:sp>
      <p:pic>
        <p:nvPicPr>
          <p:cNvPr id="15365" name="Picture 2">
            <a:extLst>
              <a:ext uri="{FF2B5EF4-FFF2-40B4-BE49-F238E27FC236}">
                <a16:creationId xmlns:a16="http://schemas.microsoft.com/office/drawing/2014/main" xmlns="" id="{67ED72C8-F2EB-4403-8D8E-C3D98E071E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88098" y="6165526"/>
            <a:ext cx="579167" cy="51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55446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xmlns="" id="{73587F72-47DE-40DE-9FA0-16DBBE456BDF}"/>
              </a:ext>
            </a:extLst>
          </p:cNvPr>
          <p:cNvSpPr>
            <a:spLocks noGrp="1"/>
          </p:cNvSpPr>
          <p:nvPr>
            <p:ph type="title"/>
          </p:nvPr>
        </p:nvSpPr>
        <p:spPr>
          <a:xfrm>
            <a:off x="228249" y="1200243"/>
            <a:ext cx="8687504" cy="554281"/>
          </a:xfrm>
          <a:solidFill>
            <a:schemeClr val="accent3"/>
          </a:solidFill>
        </p:spPr>
        <p:txBody>
          <a:bodyPr/>
          <a:lstStyle/>
          <a:p>
            <a:pPr algn="ctr" eaLnBrk="1" hangingPunct="1">
              <a:defRPr/>
            </a:pPr>
            <a:r>
              <a:rPr lang="en-US" altLang="en-US" sz="2280" b="1" dirty="0">
                <a:solidFill>
                  <a:schemeClr val="bg1"/>
                </a:solidFill>
              </a:rPr>
              <a:t>FOCUS OF THE INTERVENTION</a:t>
            </a:r>
            <a:endParaRPr lang="en-US" altLang="en-US" sz="2280" dirty="0">
              <a:solidFill>
                <a:schemeClr val="bg1"/>
              </a:solidFill>
            </a:endParaRPr>
          </a:p>
        </p:txBody>
      </p:sp>
      <p:sp>
        <p:nvSpPr>
          <p:cNvPr id="16387" name="Content Placeholder 2">
            <a:extLst>
              <a:ext uri="{FF2B5EF4-FFF2-40B4-BE49-F238E27FC236}">
                <a16:creationId xmlns:a16="http://schemas.microsoft.com/office/drawing/2014/main" xmlns="" id="{F6D56B2E-2174-4889-AF12-61A67469836D}"/>
              </a:ext>
            </a:extLst>
          </p:cNvPr>
          <p:cNvSpPr>
            <a:spLocks noGrp="1"/>
          </p:cNvSpPr>
          <p:nvPr>
            <p:ph idx="1"/>
          </p:nvPr>
        </p:nvSpPr>
        <p:spPr>
          <a:xfrm>
            <a:off x="245110" y="1980810"/>
            <a:ext cx="8653780" cy="4929398"/>
          </a:xfrm>
        </p:spPr>
        <p:txBody>
          <a:bodyPr/>
          <a:lstStyle/>
          <a:p>
            <a:pPr algn="just" eaLnBrk="1" hangingPunct="1"/>
            <a:r>
              <a:rPr lang="en-US" altLang="en-US" dirty="0">
                <a:latin typeface="Arial" panose="020B0604020202020204" pitchFamily="34" charset="0"/>
                <a:cs typeface="Arial" panose="020B0604020202020204" pitchFamily="34" charset="0"/>
              </a:rPr>
              <a:t>The agricultural intervention to mitigate against the effect of Covid-19</a:t>
            </a:r>
          </a:p>
          <a:p>
            <a:pPr algn="just" eaLnBrk="1" hangingPunct="1"/>
            <a:r>
              <a:rPr lang="en-US" altLang="en-US" dirty="0">
                <a:latin typeface="Arial" panose="020B0604020202020204" pitchFamily="34" charset="0"/>
                <a:cs typeface="Arial" panose="020B0604020202020204" pitchFamily="34" charset="0"/>
              </a:rPr>
              <a:t>Smallholder and Communal farmers received support in the form of specific agricultural inputs to enable them to complete the 2020 winter production cycle – a total of 15681 applicants were funded to the tune of R563 million. Farmers got vouchers up to a maximum of R50,000.</a:t>
            </a:r>
          </a:p>
          <a:p>
            <a:pPr algn="just" eaLnBrk="1" hangingPunct="1"/>
            <a:r>
              <a:rPr lang="en-US" altLang="en-US" dirty="0">
                <a:latin typeface="Arial" panose="020B0604020202020204" pitchFamily="34" charset="0"/>
                <a:cs typeface="Arial" panose="020B0604020202020204" pitchFamily="34" charset="0"/>
              </a:rPr>
              <a:t>Farmers on Proactive Land Acquisition Strategy (PLAS) farms were supported in line with the  business plans that had already been approved – a total amount of R400 million was spent to support not less than 100 farmers.</a:t>
            </a:r>
          </a:p>
          <a:p>
            <a:pPr algn="just" eaLnBrk="1" hangingPunct="1"/>
            <a:r>
              <a:rPr lang="en-US" altLang="en-US" dirty="0">
                <a:latin typeface="Arial" panose="020B0604020202020204" pitchFamily="34" charset="0"/>
                <a:cs typeface="Arial" panose="020B0604020202020204" pitchFamily="34" charset="0"/>
              </a:rPr>
              <a:t>R100 million was transferred to Land Bank to assist farmers in distress as a result of COVID-19 pandemic.</a:t>
            </a:r>
          </a:p>
        </p:txBody>
      </p:sp>
      <p:pic>
        <p:nvPicPr>
          <p:cNvPr id="16389" name="Picture 4">
            <a:extLst>
              <a:ext uri="{FF2B5EF4-FFF2-40B4-BE49-F238E27FC236}">
                <a16:creationId xmlns:a16="http://schemas.microsoft.com/office/drawing/2014/main" xmlns="" id="{C4630C9B-5202-4E9F-9065-712E6F1EDBD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61070" y="6121797"/>
            <a:ext cx="579167" cy="51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89705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xmlns="" id="{651A56FC-D0CD-4EA3-929A-11D0CE4E92DC}"/>
              </a:ext>
            </a:extLst>
          </p:cNvPr>
          <p:cNvSpPr>
            <a:spLocks noGrp="1"/>
          </p:cNvSpPr>
          <p:nvPr>
            <p:ph type="title"/>
          </p:nvPr>
        </p:nvSpPr>
        <p:spPr>
          <a:xfrm>
            <a:off x="330385" y="1108432"/>
            <a:ext cx="8585367" cy="708122"/>
          </a:xfrm>
          <a:solidFill>
            <a:schemeClr val="accent3"/>
          </a:solidFill>
        </p:spPr>
        <p:txBody>
          <a:bodyPr/>
          <a:lstStyle/>
          <a:p>
            <a:pPr algn="ctr" eaLnBrk="1" hangingPunct="1">
              <a:defRPr/>
            </a:pPr>
            <a:r>
              <a:rPr lang="en-US" altLang="en-US" sz="2280" b="1" dirty="0">
                <a:solidFill>
                  <a:schemeClr val="bg1"/>
                </a:solidFill>
              </a:rPr>
              <a:t> PRIORITY COMMODITIES</a:t>
            </a:r>
            <a:endParaRPr lang="en-US" altLang="en-US" dirty="0">
              <a:solidFill>
                <a:schemeClr val="bg1"/>
              </a:solidFill>
              <a:latin typeface="Arial" panose="020B0604020202020204" pitchFamily="34" charset="0"/>
              <a:cs typeface="Arial" panose="020B0604020202020204" pitchFamily="34" charset="0"/>
            </a:endParaRPr>
          </a:p>
        </p:txBody>
      </p:sp>
      <p:sp>
        <p:nvSpPr>
          <p:cNvPr id="17411" name="Content Placeholder 2">
            <a:extLst>
              <a:ext uri="{FF2B5EF4-FFF2-40B4-BE49-F238E27FC236}">
                <a16:creationId xmlns:a16="http://schemas.microsoft.com/office/drawing/2014/main" xmlns="" id="{0FDDFEEE-18B8-4DDC-97B9-3B498CC0CA2F}"/>
              </a:ext>
            </a:extLst>
          </p:cNvPr>
          <p:cNvSpPr>
            <a:spLocks noGrp="1"/>
          </p:cNvSpPr>
          <p:nvPr>
            <p:ph idx="1"/>
          </p:nvPr>
        </p:nvSpPr>
        <p:spPr>
          <a:xfrm>
            <a:off x="330385" y="2042903"/>
            <a:ext cx="8585367" cy="3934286"/>
          </a:xfrm>
        </p:spPr>
        <p:txBody>
          <a:bodyPr/>
          <a:lstStyle/>
          <a:p>
            <a:pPr marL="0" indent="0" algn="just">
              <a:buNone/>
            </a:pPr>
            <a:r>
              <a:rPr lang="en-US" altLang="en-US" dirty="0">
                <a:solidFill>
                  <a:srgbClr val="000000"/>
                </a:solidFill>
              </a:rPr>
              <a:t>Commodities supported are as follows:</a:t>
            </a:r>
          </a:p>
          <a:p>
            <a:pPr marL="0" indent="0" algn="just">
              <a:buNone/>
            </a:pPr>
            <a:endParaRPr lang="en-US" altLang="en-US" dirty="0">
              <a:solidFill>
                <a:srgbClr val="000000"/>
              </a:solidFill>
            </a:endParaRPr>
          </a:p>
          <a:p>
            <a:pPr lvl="1" algn="just">
              <a:buFont typeface="Wingdings" panose="05000000000000000000" pitchFamily="2" charset="2"/>
              <a:buChar char="v"/>
            </a:pPr>
            <a:r>
              <a:rPr lang="en-US" altLang="en-US" sz="2280" b="1" dirty="0">
                <a:solidFill>
                  <a:srgbClr val="000000"/>
                </a:solidFill>
              </a:rPr>
              <a:t>Poultry: </a:t>
            </a:r>
            <a:r>
              <a:rPr lang="en-US" altLang="en-US" sz="2280" dirty="0">
                <a:solidFill>
                  <a:srgbClr val="000000"/>
                </a:solidFill>
              </a:rPr>
              <a:t>Day old chicks, Point of lay chickens, feed, medication and sawdust.</a:t>
            </a:r>
          </a:p>
          <a:p>
            <a:pPr lvl="1" algn="just">
              <a:buFont typeface="Wingdings" panose="05000000000000000000" pitchFamily="2" charset="2"/>
              <a:buChar char="v"/>
            </a:pPr>
            <a:r>
              <a:rPr lang="en-US" altLang="en-US" sz="2280" b="1" dirty="0">
                <a:solidFill>
                  <a:srgbClr val="000000"/>
                </a:solidFill>
              </a:rPr>
              <a:t>Vegetables: </a:t>
            </a:r>
            <a:r>
              <a:rPr lang="en-US" altLang="en-US" sz="2280" dirty="0">
                <a:solidFill>
                  <a:srgbClr val="000000"/>
                </a:solidFill>
              </a:rPr>
              <a:t>Seeds,</a:t>
            </a:r>
            <a:r>
              <a:rPr lang="en-US" altLang="en-US" sz="2280" b="1" dirty="0">
                <a:solidFill>
                  <a:srgbClr val="000000"/>
                </a:solidFill>
              </a:rPr>
              <a:t> </a:t>
            </a:r>
            <a:r>
              <a:rPr lang="en-US" altLang="en-US" sz="2280" dirty="0">
                <a:solidFill>
                  <a:srgbClr val="000000"/>
                </a:solidFill>
              </a:rPr>
              <a:t>Seedlings, fertilizer, pesticides, herbicides and soil correction.</a:t>
            </a:r>
          </a:p>
          <a:p>
            <a:pPr lvl="1" algn="just">
              <a:buFont typeface="Wingdings" panose="05000000000000000000" pitchFamily="2" charset="2"/>
              <a:buChar char="v"/>
            </a:pPr>
            <a:r>
              <a:rPr lang="en-US" altLang="en-US" sz="2280" b="1" dirty="0">
                <a:solidFill>
                  <a:srgbClr val="000000"/>
                </a:solidFill>
              </a:rPr>
              <a:t>Fruits: </a:t>
            </a:r>
            <a:r>
              <a:rPr lang="en-US" altLang="en-US" sz="2280" dirty="0">
                <a:solidFill>
                  <a:srgbClr val="000000"/>
                </a:solidFill>
              </a:rPr>
              <a:t>Fertilizers, pesticides and herbicides.</a:t>
            </a:r>
          </a:p>
          <a:p>
            <a:pPr lvl="1" algn="just">
              <a:buFont typeface="Wingdings" panose="05000000000000000000" pitchFamily="2" charset="2"/>
              <a:buChar char="v"/>
            </a:pPr>
            <a:r>
              <a:rPr lang="en-US" altLang="en-US" sz="2280" b="1" dirty="0">
                <a:solidFill>
                  <a:srgbClr val="000000"/>
                </a:solidFill>
              </a:rPr>
              <a:t>Other Livestock: </a:t>
            </a:r>
            <a:r>
              <a:rPr lang="en-US" altLang="en-US" sz="2280" dirty="0">
                <a:solidFill>
                  <a:srgbClr val="000000"/>
                </a:solidFill>
              </a:rPr>
              <a:t>Feed and medication.</a:t>
            </a:r>
          </a:p>
          <a:p>
            <a:pPr lvl="1" algn="just">
              <a:buFont typeface="Wingdings" panose="05000000000000000000" pitchFamily="2" charset="2"/>
              <a:buChar char="v"/>
            </a:pPr>
            <a:r>
              <a:rPr lang="en-US" altLang="en-US" sz="2280" b="1" dirty="0">
                <a:solidFill>
                  <a:srgbClr val="000000"/>
                </a:solidFill>
              </a:rPr>
              <a:t>Winter field crops: </a:t>
            </a:r>
            <a:r>
              <a:rPr lang="en-US" altLang="en-US" sz="2280" dirty="0">
                <a:solidFill>
                  <a:srgbClr val="000000"/>
                </a:solidFill>
              </a:rPr>
              <a:t>Soil correction, fertilizer, seeds, herbicides and pesticides.</a:t>
            </a:r>
          </a:p>
        </p:txBody>
      </p:sp>
      <p:pic>
        <p:nvPicPr>
          <p:cNvPr id="17413" name="Picture 4">
            <a:extLst>
              <a:ext uri="{FF2B5EF4-FFF2-40B4-BE49-F238E27FC236}">
                <a16:creationId xmlns:a16="http://schemas.microsoft.com/office/drawing/2014/main" xmlns="" id="{4C2DF51A-6FA8-404E-B36B-D259CBECF5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0591" y="6207918"/>
            <a:ext cx="579167" cy="51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Slide Number Placeholder 2">
            <a:extLst>
              <a:ext uri="{FF2B5EF4-FFF2-40B4-BE49-F238E27FC236}">
                <a16:creationId xmlns:a16="http://schemas.microsoft.com/office/drawing/2014/main" xmlns="" id="{B5D1D050-596D-4437-AE5D-9EBBC1201179}"/>
              </a:ext>
            </a:extLst>
          </p:cNvPr>
          <p:cNvSpPr>
            <a:spLocks noGrp="1" noChangeArrowheads="1"/>
          </p:cNvSpPr>
          <p:nvPr>
            <p:ph type="sldNum" sz="quarter" idx="12"/>
          </p:nvPr>
        </p:nvSpPr>
        <p:spPr bwMode="auto">
          <a:xfrm>
            <a:off x="6553200" y="6690354"/>
            <a:ext cx="2133600" cy="38431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en-US"/>
            </a:defPPr>
            <a:lvl1pPr marL="0" algn="r" defTabSz="914400" rtl="0" eaLnBrk="1" latinLnBrk="0" hangingPunct="1">
              <a:defRPr sz="900"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325789" fontAlgn="base">
              <a:spcBef>
                <a:spcPct val="0"/>
              </a:spcBef>
              <a:spcAft>
                <a:spcPct val="0"/>
              </a:spcAft>
              <a:buNone/>
              <a:defRPr/>
            </a:pPr>
            <a:fld id="{4DDC47ED-431F-4B17-B0C0-9A0C3C785602}" type="slidenum">
              <a:rPr lang="en-US" altLang="en-US" smtClean="0"/>
              <a:pPr defTabSz="325789" fontAlgn="base">
                <a:spcBef>
                  <a:spcPct val="0"/>
                </a:spcBef>
                <a:spcAft>
                  <a:spcPct val="0"/>
                </a:spcAft>
                <a:buNone/>
                <a:defRPr/>
              </a:pPr>
              <a:t>43</a:t>
            </a:fld>
            <a:endParaRPr lang="en-US" altLang="en-US" sz="998" b="1">
              <a:solidFill>
                <a:srgbClr val="000000"/>
              </a:solidFill>
              <a:cs typeface="Arial" panose="020B0604020202020204" pitchFamily="34" charset="0"/>
            </a:endParaRPr>
          </a:p>
        </p:txBody>
      </p:sp>
    </p:spTree>
    <p:extLst>
      <p:ext uri="{BB962C8B-B14F-4D97-AF65-F5344CB8AC3E}">
        <p14:creationId xmlns:p14="http://schemas.microsoft.com/office/powerpoint/2010/main" val="24556450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xmlns="" id="{0859BD91-76F7-460B-AF84-9C62B165BE9C}"/>
              </a:ext>
            </a:extLst>
          </p:cNvPr>
          <p:cNvSpPr>
            <a:spLocks noGrp="1"/>
          </p:cNvSpPr>
          <p:nvPr>
            <p:ph type="title"/>
          </p:nvPr>
        </p:nvSpPr>
        <p:spPr>
          <a:xfrm>
            <a:off x="261973" y="1251885"/>
            <a:ext cx="8653780" cy="692776"/>
          </a:xfrm>
          <a:solidFill>
            <a:schemeClr val="accent3"/>
          </a:solidFill>
        </p:spPr>
        <p:txBody>
          <a:bodyPr/>
          <a:lstStyle/>
          <a:p>
            <a:pPr algn="ctr">
              <a:defRPr/>
            </a:pPr>
            <a:r>
              <a:rPr lang="en-US" altLang="en-US" sz="1425" b="1" dirty="0">
                <a:solidFill>
                  <a:schemeClr val="bg1"/>
                </a:solidFill>
              </a:rPr>
              <a:t> NATIONAL SUMMARY OF CDASF APPLICATIONS and BUDGET IMPLICATIONS </a:t>
            </a:r>
            <a:endParaRPr lang="en-ZA" altLang="en-US" sz="1425" b="1" dirty="0">
              <a:solidFill>
                <a:schemeClr val="bg1"/>
              </a:solidFill>
            </a:endParaRPr>
          </a:p>
        </p:txBody>
      </p:sp>
      <p:graphicFrame>
        <p:nvGraphicFramePr>
          <p:cNvPr id="6" name="Table 5">
            <a:extLst>
              <a:ext uri="{FF2B5EF4-FFF2-40B4-BE49-F238E27FC236}">
                <a16:creationId xmlns:a16="http://schemas.microsoft.com/office/drawing/2014/main" xmlns="" id="{97D58A55-68DC-4102-A6E7-ABB8F7CECFAD}"/>
              </a:ext>
            </a:extLst>
          </p:cNvPr>
          <p:cNvGraphicFramePr>
            <a:graphicFrameLocks noGrp="1"/>
          </p:cNvGraphicFramePr>
          <p:nvPr>
            <p:extLst>
              <p:ext uri="{D42A27DB-BD31-4B8C-83A1-F6EECF244321}">
                <p14:modId xmlns:p14="http://schemas.microsoft.com/office/powerpoint/2010/main" val="2171258308"/>
              </p:ext>
            </p:extLst>
          </p:nvPr>
        </p:nvGraphicFramePr>
        <p:xfrm>
          <a:off x="261972" y="2304109"/>
          <a:ext cx="8653780" cy="4503661"/>
        </p:xfrm>
        <a:graphic>
          <a:graphicData uri="http://schemas.openxmlformats.org/drawingml/2006/table">
            <a:tbl>
              <a:tblPr firstRow="1" firstCol="1" bandRow="1">
                <a:tableStyleId>{5C22544A-7EE6-4342-B048-85BDC9FD1C3A}</a:tableStyleId>
              </a:tblPr>
              <a:tblGrid>
                <a:gridCol w="784639">
                  <a:extLst>
                    <a:ext uri="{9D8B030D-6E8A-4147-A177-3AD203B41FA5}">
                      <a16:colId xmlns:a16="http://schemas.microsoft.com/office/drawing/2014/main" xmlns="" val="20000"/>
                    </a:ext>
                  </a:extLst>
                </a:gridCol>
                <a:gridCol w="716410">
                  <a:extLst>
                    <a:ext uri="{9D8B030D-6E8A-4147-A177-3AD203B41FA5}">
                      <a16:colId xmlns:a16="http://schemas.microsoft.com/office/drawing/2014/main" xmlns="" val="20001"/>
                    </a:ext>
                  </a:extLst>
                </a:gridCol>
                <a:gridCol w="852870">
                  <a:extLst>
                    <a:ext uri="{9D8B030D-6E8A-4147-A177-3AD203B41FA5}">
                      <a16:colId xmlns:a16="http://schemas.microsoft.com/office/drawing/2014/main" xmlns="" val="20002"/>
                    </a:ext>
                  </a:extLst>
                </a:gridCol>
                <a:gridCol w="739152">
                  <a:extLst>
                    <a:ext uri="{9D8B030D-6E8A-4147-A177-3AD203B41FA5}">
                      <a16:colId xmlns:a16="http://schemas.microsoft.com/office/drawing/2014/main" xmlns="" val="20003"/>
                    </a:ext>
                  </a:extLst>
                </a:gridCol>
                <a:gridCol w="693667">
                  <a:extLst>
                    <a:ext uri="{9D8B030D-6E8A-4147-A177-3AD203B41FA5}">
                      <a16:colId xmlns:a16="http://schemas.microsoft.com/office/drawing/2014/main" xmlns="" val="20004"/>
                    </a:ext>
                  </a:extLst>
                </a:gridCol>
                <a:gridCol w="454864">
                  <a:extLst>
                    <a:ext uri="{9D8B030D-6E8A-4147-A177-3AD203B41FA5}">
                      <a16:colId xmlns:a16="http://schemas.microsoft.com/office/drawing/2014/main" xmlns="" val="20005"/>
                    </a:ext>
                  </a:extLst>
                </a:gridCol>
                <a:gridCol w="477607">
                  <a:extLst>
                    <a:ext uri="{9D8B030D-6E8A-4147-A177-3AD203B41FA5}">
                      <a16:colId xmlns:a16="http://schemas.microsoft.com/office/drawing/2014/main" xmlns="" val="20006"/>
                    </a:ext>
                  </a:extLst>
                </a:gridCol>
                <a:gridCol w="398007">
                  <a:extLst>
                    <a:ext uri="{9D8B030D-6E8A-4147-A177-3AD203B41FA5}">
                      <a16:colId xmlns:a16="http://schemas.microsoft.com/office/drawing/2014/main" xmlns="" val="20007"/>
                    </a:ext>
                  </a:extLst>
                </a:gridCol>
                <a:gridCol w="443491">
                  <a:extLst>
                    <a:ext uri="{9D8B030D-6E8A-4147-A177-3AD203B41FA5}">
                      <a16:colId xmlns:a16="http://schemas.microsoft.com/office/drawing/2014/main" xmlns="" val="20008"/>
                    </a:ext>
                  </a:extLst>
                </a:gridCol>
                <a:gridCol w="670923">
                  <a:extLst>
                    <a:ext uri="{9D8B030D-6E8A-4147-A177-3AD203B41FA5}">
                      <a16:colId xmlns:a16="http://schemas.microsoft.com/office/drawing/2014/main" xmlns="" val="20009"/>
                    </a:ext>
                  </a:extLst>
                </a:gridCol>
                <a:gridCol w="386635">
                  <a:extLst>
                    <a:ext uri="{9D8B030D-6E8A-4147-A177-3AD203B41FA5}">
                      <a16:colId xmlns:a16="http://schemas.microsoft.com/office/drawing/2014/main" xmlns="" val="20010"/>
                    </a:ext>
                  </a:extLst>
                </a:gridCol>
                <a:gridCol w="557209">
                  <a:extLst>
                    <a:ext uri="{9D8B030D-6E8A-4147-A177-3AD203B41FA5}">
                      <a16:colId xmlns:a16="http://schemas.microsoft.com/office/drawing/2014/main" xmlns="" val="20011"/>
                    </a:ext>
                  </a:extLst>
                </a:gridCol>
                <a:gridCol w="477607">
                  <a:extLst>
                    <a:ext uri="{9D8B030D-6E8A-4147-A177-3AD203B41FA5}">
                      <a16:colId xmlns:a16="http://schemas.microsoft.com/office/drawing/2014/main" xmlns="" val="20012"/>
                    </a:ext>
                  </a:extLst>
                </a:gridCol>
                <a:gridCol w="1000699">
                  <a:extLst>
                    <a:ext uri="{9D8B030D-6E8A-4147-A177-3AD203B41FA5}">
                      <a16:colId xmlns:a16="http://schemas.microsoft.com/office/drawing/2014/main" xmlns="" val="20013"/>
                    </a:ext>
                  </a:extLst>
                </a:gridCol>
              </a:tblGrid>
              <a:tr h="845205">
                <a:tc rowSpan="2">
                  <a:txBody>
                    <a:bodyPr/>
                    <a:lstStyle/>
                    <a:p>
                      <a:pPr algn="l" fontAlgn="b"/>
                      <a:r>
                        <a:rPr lang="en-ZA" sz="1100" u="none" strike="noStrike" dirty="0">
                          <a:solidFill>
                            <a:schemeClr val="tx1"/>
                          </a:solidFill>
                          <a:effectLst/>
                        </a:rPr>
                        <a:t>Province</a:t>
                      </a:r>
                      <a:endParaRPr lang="en-ZA" sz="1100" b="1" i="0" u="none" strike="noStrike" dirty="0">
                        <a:solidFill>
                          <a:schemeClr val="tx1"/>
                        </a:solidFill>
                        <a:effectLst/>
                        <a:latin typeface="Calibri" panose="020F0502020204030204" pitchFamily="34" charset="0"/>
                      </a:endParaRPr>
                    </a:p>
                    <a:p>
                      <a:pPr algn="l" fontAlgn="b"/>
                      <a:r>
                        <a:rPr lang="en-ZA" sz="1100" u="none" strike="noStrike" dirty="0">
                          <a:solidFill>
                            <a:schemeClr val="tx1"/>
                          </a:solidFill>
                          <a:effectLst/>
                        </a:rPr>
                        <a:t> </a:t>
                      </a:r>
                      <a:endParaRPr lang="en-ZA" sz="1100" b="1" i="0" u="none" strike="noStrike" dirty="0">
                        <a:solidFill>
                          <a:schemeClr val="tx1"/>
                        </a:solidFill>
                        <a:effectLst/>
                        <a:latin typeface="Calibri" panose="020F0502020204030204" pitchFamily="34" charset="0"/>
                      </a:endParaRPr>
                    </a:p>
                  </a:txBody>
                  <a:tcPr marL="1927" marR="1927" marT="1927" marB="0" anchor="b">
                    <a:solidFill>
                      <a:schemeClr val="accent3">
                        <a:lumMod val="40000"/>
                        <a:lumOff val="60000"/>
                      </a:schemeClr>
                    </a:solidFill>
                  </a:tcPr>
                </a:tc>
                <a:tc rowSpan="2">
                  <a:txBody>
                    <a:bodyPr/>
                    <a:lstStyle/>
                    <a:p>
                      <a:pPr algn="l" fontAlgn="b"/>
                      <a:r>
                        <a:rPr lang="en-ZA" sz="1100" u="none" strike="noStrike" dirty="0">
                          <a:solidFill>
                            <a:schemeClr val="tx1"/>
                          </a:solidFill>
                          <a:effectLst/>
                        </a:rPr>
                        <a:t>Total Applications received</a:t>
                      </a:r>
                      <a:endParaRPr lang="en-ZA" sz="1100" b="1" i="0" u="none" strike="noStrike" dirty="0">
                        <a:solidFill>
                          <a:schemeClr val="tx1"/>
                        </a:solidFill>
                        <a:effectLst/>
                        <a:latin typeface="Calibri" panose="020F0502020204030204" pitchFamily="34" charset="0"/>
                      </a:endParaRPr>
                    </a:p>
                    <a:p>
                      <a:pPr algn="l" fontAlgn="b"/>
                      <a:r>
                        <a:rPr lang="en-ZA" sz="1100" u="none" strike="noStrike" dirty="0">
                          <a:solidFill>
                            <a:schemeClr val="tx1"/>
                          </a:solidFill>
                          <a:effectLst/>
                        </a:rPr>
                        <a:t> </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rowSpan="2">
                  <a:txBody>
                    <a:bodyPr/>
                    <a:lstStyle/>
                    <a:p>
                      <a:pPr algn="l" fontAlgn="b"/>
                      <a:r>
                        <a:rPr lang="en-ZA" sz="1100" u="none" strike="noStrike" dirty="0">
                          <a:solidFill>
                            <a:schemeClr val="tx1"/>
                          </a:solidFill>
                          <a:effectLst/>
                        </a:rPr>
                        <a:t>District Recommended Applications</a:t>
                      </a:r>
                      <a:endParaRPr lang="en-ZA" sz="1100" b="1" i="0" u="none" strike="noStrike" dirty="0">
                        <a:solidFill>
                          <a:schemeClr val="tx1"/>
                        </a:solidFill>
                        <a:effectLst/>
                        <a:latin typeface="Calibri" panose="020F0502020204030204" pitchFamily="34" charset="0"/>
                      </a:endParaRPr>
                    </a:p>
                    <a:p>
                      <a:pPr algn="ctr" fontAlgn="b"/>
                      <a:r>
                        <a:rPr lang="en-ZA" sz="1100" u="none" strike="noStrike" dirty="0">
                          <a:solidFill>
                            <a:schemeClr val="tx1"/>
                          </a:solidFill>
                          <a:effectLst/>
                        </a:rPr>
                        <a:t> </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rowSpan="2">
                  <a:txBody>
                    <a:bodyPr/>
                    <a:lstStyle/>
                    <a:p>
                      <a:pPr algn="l" fontAlgn="b"/>
                      <a:r>
                        <a:rPr lang="en-ZA" sz="1100" u="none" strike="noStrike" dirty="0">
                          <a:solidFill>
                            <a:schemeClr val="tx1"/>
                          </a:solidFill>
                          <a:effectLst/>
                        </a:rPr>
                        <a:t>Applications Rejected by Province</a:t>
                      </a:r>
                      <a:endParaRPr lang="en-ZA" sz="1100" b="1" i="0" u="none" strike="noStrike" dirty="0">
                        <a:solidFill>
                          <a:schemeClr val="tx1"/>
                        </a:solidFill>
                        <a:effectLst/>
                        <a:latin typeface="Calibri" panose="020F0502020204030204" pitchFamily="34" charset="0"/>
                      </a:endParaRPr>
                    </a:p>
                    <a:p>
                      <a:pPr algn="ctr" fontAlgn="b"/>
                      <a:r>
                        <a:rPr lang="en-ZA" sz="1100" u="none" strike="noStrike" dirty="0">
                          <a:solidFill>
                            <a:schemeClr val="tx1"/>
                          </a:solidFill>
                          <a:effectLst/>
                        </a:rPr>
                        <a:t> </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rowSpan="2">
                  <a:txBody>
                    <a:bodyPr/>
                    <a:lstStyle/>
                    <a:p>
                      <a:pPr algn="l" fontAlgn="b"/>
                      <a:r>
                        <a:rPr lang="en-ZA" sz="1100" u="none" strike="noStrike" dirty="0">
                          <a:solidFill>
                            <a:schemeClr val="tx1"/>
                          </a:solidFill>
                          <a:effectLst/>
                        </a:rPr>
                        <a:t>Approved Applications</a:t>
                      </a:r>
                      <a:endParaRPr lang="en-ZA" sz="1100" b="1" i="0" u="none" strike="noStrike" dirty="0">
                        <a:solidFill>
                          <a:schemeClr val="tx1"/>
                        </a:solidFill>
                        <a:effectLst/>
                        <a:latin typeface="Calibri" panose="020F0502020204030204" pitchFamily="34" charset="0"/>
                      </a:endParaRPr>
                    </a:p>
                    <a:p>
                      <a:pPr algn="ctr" fontAlgn="b"/>
                      <a:r>
                        <a:rPr lang="en-ZA" sz="1100" u="none" strike="noStrike" dirty="0">
                          <a:solidFill>
                            <a:schemeClr val="tx1"/>
                          </a:solidFill>
                          <a:effectLst/>
                        </a:rPr>
                        <a:t> </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gridSpan="3">
                  <a:txBody>
                    <a:bodyPr/>
                    <a:lstStyle/>
                    <a:p>
                      <a:pPr algn="l" fontAlgn="b"/>
                      <a:r>
                        <a:rPr lang="en-ZA" sz="1100" u="none" strike="noStrike" dirty="0">
                          <a:solidFill>
                            <a:schemeClr val="bg1"/>
                          </a:solidFill>
                          <a:effectLst/>
                        </a:rPr>
                        <a:t>Demographics (Approved Applications)</a:t>
                      </a:r>
                      <a:endParaRPr lang="en-ZA" sz="1100" b="1" i="0" u="none" strike="noStrike" dirty="0">
                        <a:solidFill>
                          <a:schemeClr val="bg1"/>
                        </a:solidFill>
                        <a:effectLst/>
                        <a:latin typeface="Calibri" panose="020F0502020204030204" pitchFamily="34" charset="0"/>
                      </a:endParaRPr>
                    </a:p>
                  </a:txBody>
                  <a:tcPr marL="1927" marR="1927" marT="1927" marB="0" anchor="b">
                    <a:solidFill>
                      <a:schemeClr val="tx1">
                        <a:lumMod val="85000"/>
                      </a:schemeClr>
                    </a:solidFill>
                  </a:tcPr>
                </a:tc>
                <a:tc hMerge="1">
                  <a:txBody>
                    <a:bodyPr/>
                    <a:lstStyle/>
                    <a:p>
                      <a:endParaRPr lang="en-ZA"/>
                    </a:p>
                  </a:txBody>
                  <a:tcPr/>
                </a:tc>
                <a:tc hMerge="1">
                  <a:txBody>
                    <a:bodyPr/>
                    <a:lstStyle/>
                    <a:p>
                      <a:endParaRPr lang="en-ZA"/>
                    </a:p>
                  </a:txBody>
                  <a:tcPr/>
                </a:tc>
                <a:tc gridSpan="5">
                  <a:txBody>
                    <a:bodyPr/>
                    <a:lstStyle/>
                    <a:p>
                      <a:pPr algn="l" fontAlgn="b"/>
                      <a:r>
                        <a:rPr lang="en-ZA" sz="1100" u="none" strike="noStrike" dirty="0">
                          <a:solidFill>
                            <a:schemeClr val="tx1"/>
                          </a:solidFill>
                          <a:effectLst/>
                        </a:rPr>
                        <a:t>Commodities (Approved Applications)</a:t>
                      </a:r>
                      <a:endParaRPr lang="en-ZA" sz="1100" b="1" i="0" u="none" strike="noStrike" dirty="0">
                        <a:solidFill>
                          <a:schemeClr val="tx1"/>
                        </a:solidFill>
                        <a:effectLst/>
                        <a:latin typeface="Calibri" panose="020F0502020204030204" pitchFamily="34" charset="0"/>
                      </a:endParaRPr>
                    </a:p>
                  </a:txBody>
                  <a:tcPr marL="1927" marR="1927" marT="1927" marB="0" anchor="b">
                    <a:solidFill>
                      <a:schemeClr val="accent6">
                        <a:lumMod val="40000"/>
                        <a:lumOff val="60000"/>
                      </a:schemeClr>
                    </a:solidFill>
                  </a:tcPr>
                </a:tc>
                <a:tc hMerge="1">
                  <a:txBody>
                    <a:bodyPr/>
                    <a:lstStyle/>
                    <a:p>
                      <a:endParaRPr lang="en-ZA"/>
                    </a:p>
                  </a:txBody>
                  <a:tcPr/>
                </a:tc>
                <a:tc hMerge="1">
                  <a:txBody>
                    <a:bodyPr/>
                    <a:lstStyle/>
                    <a:p>
                      <a:endParaRPr lang="en-ZA"/>
                    </a:p>
                  </a:txBody>
                  <a:tcPr/>
                </a:tc>
                <a:tc hMerge="1">
                  <a:txBody>
                    <a:bodyPr/>
                    <a:lstStyle/>
                    <a:p>
                      <a:endParaRPr lang="en-ZA"/>
                    </a:p>
                  </a:txBody>
                  <a:tcPr/>
                </a:tc>
                <a:tc hMerge="1">
                  <a:txBody>
                    <a:bodyPr/>
                    <a:lstStyle/>
                    <a:p>
                      <a:endParaRPr lang="en-ZA"/>
                    </a:p>
                  </a:txBody>
                  <a:tcPr/>
                </a:tc>
                <a:tc rowSpan="2">
                  <a:txBody>
                    <a:bodyPr/>
                    <a:lstStyle/>
                    <a:p>
                      <a:pPr algn="ctr" fontAlgn="t"/>
                      <a:r>
                        <a:rPr lang="en-ZA" sz="1100" u="none" strike="noStrike" dirty="0">
                          <a:solidFill>
                            <a:schemeClr val="tx1"/>
                          </a:solidFill>
                          <a:effectLst/>
                        </a:rPr>
                        <a:t>Total Approved Funds in Rands</a:t>
                      </a:r>
                      <a:endParaRPr lang="en-ZA" sz="1100" b="1" i="0" u="none" strike="noStrike" dirty="0">
                        <a:solidFill>
                          <a:schemeClr val="tx1"/>
                        </a:solidFill>
                        <a:effectLst/>
                        <a:latin typeface="Calibri" panose="020F0502020204030204" pitchFamily="34" charset="0"/>
                      </a:endParaRPr>
                    </a:p>
                  </a:txBody>
                  <a:tcPr marL="1927" marR="1927" marT="1927" marB="0">
                    <a:solidFill>
                      <a:schemeClr val="accent4">
                        <a:lumMod val="60000"/>
                        <a:lumOff val="40000"/>
                      </a:schemeClr>
                    </a:solidFill>
                  </a:tcPr>
                </a:tc>
                <a:extLst>
                  <a:ext uri="{0D108BD9-81ED-4DB2-BD59-A6C34878D82A}">
                    <a16:rowId xmlns:a16="http://schemas.microsoft.com/office/drawing/2014/main" xmlns="" val="10000"/>
                  </a:ext>
                </a:extLst>
              </a:tr>
              <a:tr h="903355">
                <a:tc vMerge="1">
                  <a:txBody>
                    <a:bodyPr/>
                    <a:lstStyle/>
                    <a:p>
                      <a:pPr algn="l"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l"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ctr"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ctr"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ctr" fontAlgn="b"/>
                      <a:endParaRPr lang="en-ZA" sz="1600" b="1" i="0" u="none" strike="noStrike" dirty="0">
                        <a:solidFill>
                          <a:srgbClr val="000000"/>
                        </a:solidFill>
                        <a:effectLst/>
                        <a:latin typeface="Calibri" panose="020F0502020204030204" pitchFamily="34" charset="0"/>
                      </a:endParaRPr>
                    </a:p>
                  </a:txBody>
                  <a:tcPr marL="2704" marR="2704" marT="2704" marB="0" anchor="b"/>
                </a:tc>
                <a:tc>
                  <a:txBody>
                    <a:bodyPr/>
                    <a:lstStyle/>
                    <a:p>
                      <a:pPr algn="ctr" fontAlgn="b"/>
                      <a:r>
                        <a:rPr lang="en-ZA" sz="1100" b="1" u="none" strike="noStrike" dirty="0">
                          <a:solidFill>
                            <a:schemeClr val="bg1"/>
                          </a:solidFill>
                          <a:effectLst/>
                        </a:rPr>
                        <a:t>Women</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tx1">
                        <a:lumMod val="85000"/>
                      </a:schemeClr>
                    </a:solidFill>
                  </a:tcPr>
                </a:tc>
                <a:tc>
                  <a:txBody>
                    <a:bodyPr/>
                    <a:lstStyle/>
                    <a:p>
                      <a:pPr algn="ctr" fontAlgn="b"/>
                      <a:r>
                        <a:rPr lang="en-ZA" sz="1100" b="1" u="none" strike="noStrike" dirty="0">
                          <a:solidFill>
                            <a:schemeClr val="bg1"/>
                          </a:solidFill>
                          <a:effectLst/>
                        </a:rPr>
                        <a:t>Youth </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tx1">
                        <a:lumMod val="85000"/>
                      </a:schemeClr>
                    </a:solidFill>
                  </a:tcPr>
                </a:tc>
                <a:tc>
                  <a:txBody>
                    <a:bodyPr/>
                    <a:lstStyle/>
                    <a:p>
                      <a:pPr algn="ctr" fontAlgn="b"/>
                      <a:r>
                        <a:rPr lang="en-ZA" sz="1100" b="1" u="none" strike="noStrike" dirty="0">
                          <a:solidFill>
                            <a:schemeClr val="bg1"/>
                          </a:solidFill>
                          <a:effectLst/>
                        </a:rPr>
                        <a:t>PWD</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tx1">
                        <a:lumMod val="85000"/>
                      </a:schemeClr>
                    </a:solidFill>
                  </a:tcPr>
                </a:tc>
                <a:tc>
                  <a:txBody>
                    <a:bodyPr/>
                    <a:lstStyle/>
                    <a:p>
                      <a:pPr algn="ctr" fontAlgn="b"/>
                      <a:r>
                        <a:rPr lang="en-ZA" sz="1100" b="1" u="none" strike="noStrike" dirty="0">
                          <a:solidFill>
                            <a:schemeClr val="tx1"/>
                          </a:solidFill>
                          <a:effectLst/>
                        </a:rPr>
                        <a:t>Poultry</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6">
                        <a:lumMod val="40000"/>
                        <a:lumOff val="60000"/>
                      </a:schemeClr>
                    </a:solidFill>
                  </a:tcPr>
                </a:tc>
                <a:tc>
                  <a:txBody>
                    <a:bodyPr/>
                    <a:lstStyle/>
                    <a:p>
                      <a:pPr algn="ctr" fontAlgn="b"/>
                      <a:r>
                        <a:rPr lang="en-ZA" sz="1100" b="1" u="none" strike="noStrike" dirty="0">
                          <a:solidFill>
                            <a:schemeClr val="tx1"/>
                          </a:solidFill>
                          <a:effectLst/>
                        </a:rPr>
                        <a:t>Vegetables</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6">
                        <a:lumMod val="40000"/>
                        <a:lumOff val="60000"/>
                      </a:schemeClr>
                    </a:solidFill>
                  </a:tcPr>
                </a:tc>
                <a:tc>
                  <a:txBody>
                    <a:bodyPr/>
                    <a:lstStyle/>
                    <a:p>
                      <a:pPr algn="ctr" fontAlgn="b"/>
                      <a:r>
                        <a:rPr lang="en-ZA" sz="1100" b="1" u="none" strike="noStrike" dirty="0">
                          <a:solidFill>
                            <a:schemeClr val="tx1"/>
                          </a:solidFill>
                          <a:effectLst/>
                        </a:rPr>
                        <a:t>Fruits</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6">
                        <a:lumMod val="40000"/>
                        <a:lumOff val="60000"/>
                      </a:schemeClr>
                    </a:solidFill>
                  </a:tcPr>
                </a:tc>
                <a:tc>
                  <a:txBody>
                    <a:bodyPr/>
                    <a:lstStyle/>
                    <a:p>
                      <a:pPr algn="ctr" fontAlgn="b"/>
                      <a:r>
                        <a:rPr lang="en-ZA" sz="1100" b="1" u="none" strike="noStrike" dirty="0">
                          <a:solidFill>
                            <a:schemeClr val="tx1"/>
                          </a:solidFill>
                          <a:effectLst/>
                        </a:rPr>
                        <a:t>Other Livestock</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6">
                        <a:lumMod val="40000"/>
                        <a:lumOff val="60000"/>
                      </a:schemeClr>
                    </a:solidFill>
                  </a:tcPr>
                </a:tc>
                <a:tc>
                  <a:txBody>
                    <a:bodyPr/>
                    <a:lstStyle/>
                    <a:p>
                      <a:pPr algn="ctr" fontAlgn="b"/>
                      <a:r>
                        <a:rPr lang="en-ZA" sz="1100" b="1" u="none" strike="noStrike" dirty="0">
                          <a:solidFill>
                            <a:schemeClr val="tx1"/>
                          </a:solidFill>
                          <a:effectLst/>
                        </a:rPr>
                        <a:t>Winter Field Crops</a:t>
                      </a:r>
                      <a:endParaRPr lang="en-ZA" sz="1100" b="1" i="0" u="none" strike="noStrike" dirty="0">
                        <a:solidFill>
                          <a:schemeClr val="tx1"/>
                        </a:solidFill>
                        <a:effectLst/>
                        <a:latin typeface="Calibri" panose="020F0502020204030204" pitchFamily="34" charset="0"/>
                      </a:endParaRPr>
                    </a:p>
                  </a:txBody>
                  <a:tcPr marL="1927" marR="1927" marT="1927" marB="0" vert="vert270" anchor="b">
                    <a:solidFill>
                      <a:schemeClr val="accent6">
                        <a:lumMod val="40000"/>
                        <a:lumOff val="60000"/>
                      </a:schemeClr>
                    </a:solidFill>
                  </a:tcPr>
                </a:tc>
                <a:tc vMerge="1">
                  <a:txBody>
                    <a:bodyPr/>
                    <a:lstStyle/>
                    <a:p>
                      <a:endParaRPr lang="en-ZA"/>
                    </a:p>
                  </a:txBody>
                  <a:tcPr/>
                </a:tc>
                <a:extLst>
                  <a:ext uri="{0D108BD9-81ED-4DB2-BD59-A6C34878D82A}">
                    <a16:rowId xmlns:a16="http://schemas.microsoft.com/office/drawing/2014/main" xmlns="" val="10001"/>
                  </a:ext>
                </a:extLst>
              </a:tr>
              <a:tr h="266669">
                <a:tc>
                  <a:txBody>
                    <a:bodyPr/>
                    <a:lstStyle/>
                    <a:p>
                      <a:pPr algn="l" fontAlgn="b"/>
                      <a:r>
                        <a:rPr lang="en-US" sz="1300" b="0" i="0" u="none" strike="noStrike" dirty="0">
                          <a:solidFill>
                            <a:schemeClr val="bg1"/>
                          </a:solidFill>
                          <a:effectLst/>
                          <a:latin typeface="Calibri" panose="020F0502020204030204" pitchFamily="34" charset="0"/>
                        </a:rPr>
                        <a:t>E</a:t>
                      </a:r>
                      <a:r>
                        <a:rPr lang="en-ZA" sz="1300" b="0" i="0" u="none" strike="noStrike" dirty="0">
                          <a:solidFill>
                            <a:schemeClr val="bg1"/>
                          </a:solidFill>
                          <a:effectLst/>
                          <a:latin typeface="Calibri" panose="020F0502020204030204" pitchFamily="34" charset="0"/>
                        </a:rPr>
                        <a:t>C</a:t>
                      </a: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10545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a:effectLst/>
                        </a:rPr>
                        <a:t>2215 </a:t>
                      </a:r>
                      <a:endParaRPr lang="en-ZA" sz="1300" b="0" i="0" u="none" strike="noStrike">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8663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1882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 629</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243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dirty="0">
                          <a:effectLst/>
                        </a:rPr>
                        <a:t> 288</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239 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2</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 1338</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15 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US" sz="1100" b="0" i="0" u="none" strike="noStrike" dirty="0">
                          <a:solidFill>
                            <a:srgbClr val="000000"/>
                          </a:solidFill>
                          <a:effectLst/>
                          <a:latin typeface="Calibri" panose="020F0502020204030204" pitchFamily="34" charset="0"/>
                        </a:rPr>
                        <a:t>79 089 920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2"/>
                  </a:ext>
                </a:extLst>
              </a:tr>
              <a:tr h="266669">
                <a:tc>
                  <a:txBody>
                    <a:bodyPr/>
                    <a:lstStyle/>
                    <a:p>
                      <a:pPr algn="l" fontAlgn="b"/>
                      <a:r>
                        <a:rPr lang="en-ZA" sz="1300" u="none" strike="noStrike" dirty="0">
                          <a:solidFill>
                            <a:schemeClr val="bg1"/>
                          </a:solidFill>
                          <a:effectLst/>
                        </a:rPr>
                        <a:t>FS</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5389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461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4996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393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161 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39 </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0 </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dirty="0">
                          <a:effectLst/>
                        </a:rPr>
                        <a:t>34 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21 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0 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330 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8 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17 397 596</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3"/>
                  </a:ext>
                </a:extLst>
              </a:tr>
              <a:tr h="266669">
                <a:tc>
                  <a:txBody>
                    <a:bodyPr/>
                    <a:lstStyle/>
                    <a:p>
                      <a:pPr algn="l" fontAlgn="b"/>
                      <a:r>
                        <a:rPr lang="en-ZA" sz="1300" u="none" strike="noStrike" dirty="0">
                          <a:solidFill>
                            <a:schemeClr val="bg1"/>
                          </a:solidFill>
                          <a:effectLst/>
                        </a:rPr>
                        <a:t>GP</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a:effectLst/>
                        </a:rPr>
                        <a:t>1299</a:t>
                      </a:r>
                      <a:endParaRPr lang="en-ZA" sz="1300" b="0" i="0" u="none" strike="noStrike">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982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299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1000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470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145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48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dirty="0">
                          <a:effectLst/>
                        </a:rPr>
                        <a:t>402</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a:effectLst/>
                        </a:rPr>
                        <a:t>289</a:t>
                      </a:r>
                      <a:endParaRPr lang="en-ZA" sz="1100" b="0" i="0" u="none" strike="noStrike">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a:effectLst/>
                        </a:rPr>
                        <a:t>0</a:t>
                      </a:r>
                      <a:endParaRPr lang="en-ZA" sz="1100" b="0" i="0" u="none" strike="noStrike">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309</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38 795 000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4"/>
                  </a:ext>
                </a:extLst>
              </a:tr>
              <a:tr h="266669">
                <a:tc>
                  <a:txBody>
                    <a:bodyPr/>
                    <a:lstStyle/>
                    <a:p>
                      <a:pPr algn="l" fontAlgn="b"/>
                      <a:r>
                        <a:rPr lang="en-ZA" sz="1300" u="none" strike="noStrike" dirty="0">
                          <a:solidFill>
                            <a:schemeClr val="bg1"/>
                          </a:solidFill>
                          <a:effectLst/>
                        </a:rPr>
                        <a:t>KZN</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4672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2805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1804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2868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1185</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471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US" sz="1300" b="0" i="0" u="none" strike="noStrike" dirty="0">
                          <a:solidFill>
                            <a:srgbClr val="000000"/>
                          </a:solidFill>
                          <a:effectLst/>
                          <a:latin typeface="Calibri" panose="020F0502020204030204" pitchFamily="34" charset="0"/>
                        </a:rPr>
                        <a:t>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dirty="0">
                          <a:effectLst/>
                        </a:rPr>
                        <a:t>471</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1393</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19</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979</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US" sz="1100" b="0" i="0" u="none" strike="noStrike" dirty="0">
                          <a:solidFill>
                            <a:srgbClr val="000000"/>
                          </a:solidFill>
                          <a:effectLst/>
                          <a:latin typeface="Calibri" panose="020F0502020204030204" pitchFamily="34" charset="0"/>
                        </a:rPr>
                        <a:t>6</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US" sz="1100" b="0" i="0" u="none" strike="noStrike" dirty="0">
                          <a:solidFill>
                            <a:srgbClr val="000000"/>
                          </a:solidFill>
                          <a:effectLst/>
                          <a:latin typeface="Calibri" panose="020F0502020204030204" pitchFamily="34" charset="0"/>
                        </a:rPr>
                        <a:t>1</a:t>
                      </a:r>
                      <a:r>
                        <a:rPr lang="en-ZA" sz="1100" b="0" i="0" u="none" strike="noStrike" dirty="0">
                          <a:solidFill>
                            <a:srgbClr val="000000"/>
                          </a:solidFill>
                          <a:effectLst/>
                          <a:latin typeface="Calibri" panose="020F0502020204030204" pitchFamily="34" charset="0"/>
                        </a:rPr>
                        <a:t>01 867 758</a:t>
                      </a: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5"/>
                  </a:ext>
                </a:extLst>
              </a:tr>
              <a:tr h="266669">
                <a:tc>
                  <a:txBody>
                    <a:bodyPr/>
                    <a:lstStyle/>
                    <a:p>
                      <a:pPr algn="l" fontAlgn="b"/>
                      <a:r>
                        <a:rPr lang="en-ZA" sz="1300" u="none" strike="noStrike" dirty="0">
                          <a:solidFill>
                            <a:schemeClr val="bg1"/>
                          </a:solidFill>
                          <a:effectLst/>
                        </a:rPr>
                        <a:t>LP</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7096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2445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4651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2445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1328 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624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52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US" sz="1100" b="0" i="0" u="none" strike="noStrike" dirty="0">
                          <a:solidFill>
                            <a:srgbClr val="000000"/>
                          </a:solidFill>
                          <a:effectLst/>
                          <a:latin typeface="Calibri" panose="020F0502020204030204" pitchFamily="34" charset="0"/>
                        </a:rPr>
                        <a:t>7</a:t>
                      </a:r>
                      <a:r>
                        <a:rPr lang="en-ZA" sz="1100" b="0" i="0" u="none" strike="noStrike" dirty="0">
                          <a:solidFill>
                            <a:srgbClr val="000000"/>
                          </a:solidFill>
                          <a:effectLst/>
                          <a:latin typeface="Calibri" panose="020F0502020204030204" pitchFamily="34" charset="0"/>
                        </a:rPr>
                        <a:t>05</a:t>
                      </a: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1186</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US" sz="1100" b="0" i="0" u="none" strike="noStrike" dirty="0">
                          <a:solidFill>
                            <a:srgbClr val="000000"/>
                          </a:solidFill>
                          <a:effectLst/>
                          <a:latin typeface="Calibri" panose="020F0502020204030204" pitchFamily="34" charset="0"/>
                        </a:rPr>
                        <a:t>3</a:t>
                      </a:r>
                      <a:r>
                        <a:rPr lang="en-ZA" sz="1100" b="0" i="0" u="none" strike="noStrike" dirty="0">
                          <a:solidFill>
                            <a:srgbClr val="000000"/>
                          </a:solidFill>
                          <a:effectLst/>
                          <a:latin typeface="Calibri" panose="020F0502020204030204" pitchFamily="34" charset="0"/>
                        </a:rPr>
                        <a:t>2</a:t>
                      </a:r>
                    </a:p>
                  </a:txBody>
                  <a:tcPr marL="1927" marR="1927" marT="1927" marB="0" anchor="b">
                    <a:solidFill>
                      <a:schemeClr val="accent6">
                        <a:lumMod val="40000"/>
                        <a:lumOff val="60000"/>
                      </a:schemeClr>
                    </a:solidFill>
                  </a:tcPr>
                </a:tc>
                <a:tc>
                  <a:txBody>
                    <a:bodyPr/>
                    <a:lstStyle/>
                    <a:p>
                      <a:pPr algn="ctr" fontAlgn="b"/>
                      <a:r>
                        <a:rPr lang="en-US" sz="1100" b="0" i="0" u="none" strike="noStrike" dirty="0">
                          <a:solidFill>
                            <a:srgbClr val="000000"/>
                          </a:solidFill>
                          <a:effectLst/>
                          <a:latin typeface="Calibri" panose="020F0502020204030204" pitchFamily="34" charset="0"/>
                        </a:rPr>
                        <a:t>4</a:t>
                      </a:r>
                      <a:r>
                        <a:rPr lang="en-ZA" sz="1100" b="0" i="0" u="none" strike="noStrike" dirty="0">
                          <a:solidFill>
                            <a:srgbClr val="000000"/>
                          </a:solidFill>
                          <a:effectLst/>
                          <a:latin typeface="Calibri" panose="020F0502020204030204" pitchFamily="34" charset="0"/>
                        </a:rPr>
                        <a:t>00</a:t>
                      </a:r>
                    </a:p>
                  </a:txBody>
                  <a:tcPr marL="1927" marR="1927" marT="1927" marB="0" anchor="b">
                    <a:solidFill>
                      <a:schemeClr val="accent6">
                        <a:lumMod val="40000"/>
                        <a:lumOff val="60000"/>
                      </a:schemeClr>
                    </a:solidFill>
                  </a:tcPr>
                </a:tc>
                <a:tc>
                  <a:txBody>
                    <a:bodyPr/>
                    <a:lstStyle/>
                    <a:p>
                      <a:pPr algn="ctr" fontAlgn="b"/>
                      <a:r>
                        <a:rPr lang="en-US" sz="1100" b="0" i="0" u="none" strike="noStrike" dirty="0">
                          <a:solidFill>
                            <a:srgbClr val="000000"/>
                          </a:solidFill>
                          <a:effectLst/>
                          <a:latin typeface="Calibri" panose="020F0502020204030204" pitchFamily="34" charset="0"/>
                        </a:rPr>
                        <a:t>1</a:t>
                      </a:r>
                      <a:r>
                        <a:rPr lang="en-ZA" sz="1100" b="0" i="0" u="none" strike="noStrike" dirty="0">
                          <a:solidFill>
                            <a:srgbClr val="000000"/>
                          </a:solidFill>
                          <a:effectLst/>
                          <a:latin typeface="Calibri" panose="020F0502020204030204" pitchFamily="34" charset="0"/>
                        </a:rPr>
                        <a:t>22</a:t>
                      </a:r>
                    </a:p>
                  </a:txBody>
                  <a:tcPr marL="1927" marR="1927" marT="1927" marB="0" anchor="b">
                    <a:solidFill>
                      <a:schemeClr val="accent6">
                        <a:lumMod val="40000"/>
                        <a:lumOff val="60000"/>
                      </a:schemeClr>
                    </a:solidFill>
                  </a:tcPr>
                </a:tc>
                <a:tc>
                  <a:txBody>
                    <a:bodyPr/>
                    <a:lstStyle/>
                    <a:p>
                      <a:pPr algn="ctr" fontAlgn="b"/>
                      <a:r>
                        <a:rPr lang="en-US" sz="1100" b="0" i="0" u="none" strike="noStrike" dirty="0">
                          <a:solidFill>
                            <a:srgbClr val="000000"/>
                          </a:solidFill>
                          <a:effectLst/>
                          <a:latin typeface="Calibri" panose="020F0502020204030204" pitchFamily="34" charset="0"/>
                        </a:rPr>
                        <a:t>1</a:t>
                      </a:r>
                      <a:r>
                        <a:rPr lang="en-ZA" sz="1100" b="0" i="0" u="none" strike="noStrike" dirty="0">
                          <a:solidFill>
                            <a:srgbClr val="000000"/>
                          </a:solidFill>
                          <a:effectLst/>
                          <a:latin typeface="Calibri" panose="020F0502020204030204" pitchFamily="34" charset="0"/>
                        </a:rPr>
                        <a:t>01 782 712</a:t>
                      </a: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6"/>
                  </a:ext>
                </a:extLst>
              </a:tr>
              <a:tr h="266669">
                <a:tc>
                  <a:txBody>
                    <a:bodyPr/>
                    <a:lstStyle/>
                    <a:p>
                      <a:pPr algn="l" fontAlgn="b"/>
                      <a:r>
                        <a:rPr lang="en-ZA" sz="1300" u="none" strike="noStrike" dirty="0">
                          <a:solidFill>
                            <a:schemeClr val="bg1"/>
                          </a:solidFill>
                          <a:effectLst/>
                        </a:rPr>
                        <a:t>MP</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5566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1634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4682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884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304</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212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14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dirty="0">
                          <a:effectLst/>
                        </a:rPr>
                        <a:t>144</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317</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2</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419</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2</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41 783 682</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7"/>
                  </a:ext>
                </a:extLst>
              </a:tr>
              <a:tr h="301788">
                <a:tc>
                  <a:txBody>
                    <a:bodyPr/>
                    <a:lstStyle/>
                    <a:p>
                      <a:pPr algn="l" fontAlgn="b"/>
                      <a:r>
                        <a:rPr lang="en-ZA" sz="1300" u="none" strike="noStrike" dirty="0">
                          <a:solidFill>
                            <a:schemeClr val="bg1"/>
                          </a:solidFill>
                          <a:effectLst/>
                        </a:rPr>
                        <a:t>NC</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9002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1 482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7521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1 481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247</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148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 19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a:effectLst/>
                        </a:rPr>
                        <a:t> 16</a:t>
                      </a:r>
                      <a:endParaRPr lang="en-ZA" sz="1100" b="0" i="0" u="none" strike="noStrike">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 8</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 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 1 440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 17</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47 941 504</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8"/>
                  </a:ext>
                </a:extLst>
              </a:tr>
              <a:tr h="266669">
                <a:tc>
                  <a:txBody>
                    <a:bodyPr/>
                    <a:lstStyle/>
                    <a:p>
                      <a:pPr algn="l" fontAlgn="b"/>
                      <a:r>
                        <a:rPr lang="en-ZA" sz="1300" u="none" strike="noStrike" dirty="0">
                          <a:solidFill>
                            <a:schemeClr val="bg1"/>
                          </a:solidFill>
                          <a:effectLst/>
                        </a:rPr>
                        <a:t>NW</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8779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4144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solidFill>
                            <a:schemeClr val="bg1"/>
                          </a:solidFill>
                          <a:effectLst/>
                        </a:rPr>
                        <a:t>5746</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3033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475</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374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dirty="0">
                          <a:effectLst/>
                        </a:rPr>
                        <a:t>206</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130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a:effectLst/>
                        </a:rPr>
                        <a:t>4</a:t>
                      </a:r>
                      <a:endParaRPr lang="en-ZA" sz="1100" b="0" i="0" u="none" strike="noStrike">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2533</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160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70 529 188</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9"/>
                  </a:ext>
                </a:extLst>
              </a:tr>
              <a:tr h="280228">
                <a:tc>
                  <a:txBody>
                    <a:bodyPr/>
                    <a:lstStyle/>
                    <a:p>
                      <a:pPr algn="l" fontAlgn="b"/>
                      <a:r>
                        <a:rPr lang="en-ZA" sz="1300" u="none" strike="noStrike" dirty="0">
                          <a:solidFill>
                            <a:schemeClr val="bg1"/>
                          </a:solidFill>
                          <a:effectLst/>
                        </a:rPr>
                        <a:t>WC</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2470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1680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US" sz="1300" b="0" i="0" u="none" strike="noStrike" dirty="0">
                          <a:solidFill>
                            <a:srgbClr val="000000"/>
                          </a:solidFill>
                          <a:effectLst/>
                          <a:latin typeface="Calibri" panose="020F0502020204030204" pitchFamily="34" charset="0"/>
                        </a:rPr>
                        <a:t>775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1695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388</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US" sz="1300" b="0" i="0" u="none" strike="noStrike" dirty="0">
                          <a:solidFill>
                            <a:srgbClr val="000000"/>
                          </a:solidFill>
                          <a:effectLst/>
                          <a:latin typeface="Calibri" panose="020F0502020204030204" pitchFamily="34" charset="0"/>
                        </a:rPr>
                        <a:t>1</a:t>
                      </a:r>
                      <a:r>
                        <a:rPr lang="en-ZA" sz="1300" b="0" i="0" u="none" strike="noStrike" dirty="0">
                          <a:solidFill>
                            <a:srgbClr val="000000"/>
                          </a:solidFill>
                          <a:effectLst/>
                          <a:latin typeface="Calibri" panose="020F0502020204030204" pitchFamily="34" charset="0"/>
                        </a:rPr>
                        <a:t>94</a:t>
                      </a:r>
                    </a:p>
                  </a:txBody>
                  <a:tcPr marL="1927" marR="1927" marT="1927" marB="0" anchor="b">
                    <a:solidFill>
                      <a:schemeClr val="accent6"/>
                    </a:solidFill>
                  </a:tcPr>
                </a:tc>
                <a:tc>
                  <a:txBody>
                    <a:bodyPr/>
                    <a:lstStyle/>
                    <a:p>
                      <a:pPr algn="ctr" fontAlgn="b"/>
                      <a:r>
                        <a:rPr lang="en-ZA" sz="1300" b="0" u="none" strike="noStrike" dirty="0">
                          <a:effectLst/>
                        </a:rPr>
                        <a:t>17</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u="none" strike="noStrike" dirty="0">
                          <a:effectLst/>
                        </a:rPr>
                        <a:t>225</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174</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17 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1241</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38 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u="none" strike="noStrike" dirty="0">
                          <a:effectLst/>
                        </a:rPr>
                        <a:t>64 540 831</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10"/>
                  </a:ext>
                </a:extLst>
              </a:tr>
              <a:tr h="306402">
                <a:tc>
                  <a:txBody>
                    <a:bodyPr/>
                    <a:lstStyle/>
                    <a:p>
                      <a:pPr algn="l" fontAlgn="b"/>
                      <a:r>
                        <a:rPr lang="en-ZA" sz="1300" b="1" u="none" strike="noStrike" dirty="0">
                          <a:solidFill>
                            <a:schemeClr val="bg1"/>
                          </a:solidFill>
                          <a:effectLst/>
                        </a:rPr>
                        <a:t>TOTALS</a:t>
                      </a:r>
                      <a:endParaRPr lang="en-ZA" sz="1300" b="1"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b="1" u="none" strike="noStrike" dirty="0">
                          <a:effectLst/>
                        </a:rPr>
                        <a:t>54797 </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b="1" u="none" strike="noStrike" dirty="0">
                          <a:effectLst/>
                        </a:rPr>
                        <a:t>17 829</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b="1" u="none" strike="noStrike" dirty="0">
                          <a:effectLst/>
                        </a:rPr>
                        <a:t>39135</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b="1" u="none" strike="noStrike" dirty="0">
                          <a:effectLst/>
                        </a:rPr>
                        <a:t>15681</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US" sz="1300" b="1" i="0" u="none" strike="noStrike" dirty="0">
                          <a:solidFill>
                            <a:srgbClr val="000000"/>
                          </a:solidFill>
                          <a:effectLst/>
                          <a:latin typeface="Calibri" panose="020F0502020204030204" pitchFamily="34" charset="0"/>
                        </a:rPr>
                        <a:t>5</a:t>
                      </a:r>
                      <a:r>
                        <a:rPr lang="en-ZA" sz="1300" b="1" i="0" u="none" strike="noStrike" dirty="0">
                          <a:solidFill>
                            <a:srgbClr val="000000"/>
                          </a:solidFill>
                          <a:effectLst/>
                          <a:latin typeface="Calibri" panose="020F0502020204030204" pitchFamily="34" charset="0"/>
                        </a:rPr>
                        <a:t>187</a:t>
                      </a:r>
                    </a:p>
                  </a:txBody>
                  <a:tcPr marL="1927" marR="1927" marT="1927" marB="0" anchor="b">
                    <a:solidFill>
                      <a:schemeClr val="accent2">
                        <a:lumMod val="60000"/>
                        <a:lumOff val="40000"/>
                      </a:schemeClr>
                    </a:solidFill>
                  </a:tcPr>
                </a:tc>
                <a:tc>
                  <a:txBody>
                    <a:bodyPr/>
                    <a:lstStyle/>
                    <a:p>
                      <a:pPr algn="ctr" fontAlgn="b"/>
                      <a:r>
                        <a:rPr lang="en-ZA" sz="1300" b="1" u="none" strike="noStrike" dirty="0">
                          <a:effectLst/>
                        </a:rPr>
                        <a:t>2 450</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1" u="none" strike="noStrike" dirty="0">
                          <a:effectLst/>
                        </a:rPr>
                        <a:t>164</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100" b="1" u="none" strike="noStrike" dirty="0">
                          <a:effectLst/>
                        </a:rPr>
                        <a:t>2 491</a:t>
                      </a:r>
                      <a:endParaRPr lang="en-ZA" sz="1100" b="1"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b="1" u="none" strike="noStrike" dirty="0">
                          <a:effectLst/>
                        </a:rPr>
                        <a:t>3 757</a:t>
                      </a:r>
                      <a:endParaRPr lang="en-ZA" sz="1100" b="1"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b="1" u="none" strike="noStrike" dirty="0">
                          <a:effectLst/>
                        </a:rPr>
                        <a:t>76</a:t>
                      </a:r>
                      <a:endParaRPr lang="en-ZA" sz="1100" b="1"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b="1" u="none" strike="noStrike" dirty="0">
                          <a:effectLst/>
                        </a:rPr>
                        <a:t>8 989</a:t>
                      </a:r>
                      <a:endParaRPr lang="en-ZA" sz="1100" b="1"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b="1" u="none" strike="noStrike" dirty="0">
                          <a:effectLst/>
                        </a:rPr>
                        <a:t>368</a:t>
                      </a:r>
                      <a:endParaRPr lang="en-ZA" sz="1100" b="1" i="0" u="none" strike="noStrike" dirty="0">
                        <a:solidFill>
                          <a:srgbClr val="000000"/>
                        </a:solidFill>
                        <a:effectLst/>
                        <a:latin typeface="Calibri" panose="020F0502020204030204" pitchFamily="34" charset="0"/>
                      </a:endParaRPr>
                    </a:p>
                  </a:txBody>
                  <a:tcPr marL="1927" marR="1927" marT="1927" marB="0" anchor="b">
                    <a:solidFill>
                      <a:schemeClr val="accent6">
                        <a:lumMod val="40000"/>
                        <a:lumOff val="60000"/>
                      </a:schemeClr>
                    </a:solidFill>
                  </a:tcPr>
                </a:tc>
                <a:tc>
                  <a:txBody>
                    <a:bodyPr/>
                    <a:lstStyle/>
                    <a:p>
                      <a:pPr algn="ctr" fontAlgn="b"/>
                      <a:r>
                        <a:rPr lang="en-ZA" sz="1100" b="1" u="none" strike="noStrike" dirty="0">
                          <a:effectLst/>
                        </a:rPr>
                        <a:t>563 728 191</a:t>
                      </a:r>
                      <a:endParaRPr lang="en-ZA" sz="1100" b="1"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11"/>
                  </a:ext>
                </a:extLst>
              </a:tr>
            </a:tbl>
          </a:graphicData>
        </a:graphic>
      </p:graphicFrame>
      <p:sp>
        <p:nvSpPr>
          <p:cNvPr id="18437" name="Slide Number Placeholder 2">
            <a:extLst>
              <a:ext uri="{FF2B5EF4-FFF2-40B4-BE49-F238E27FC236}">
                <a16:creationId xmlns:a16="http://schemas.microsoft.com/office/drawing/2014/main" xmlns="" id="{F3FAF1DD-8D52-486A-AAEA-617EF2DCE191}"/>
              </a:ext>
            </a:extLst>
          </p:cNvPr>
          <p:cNvSpPr>
            <a:spLocks noGrp="1" noChangeArrowheads="1"/>
          </p:cNvSpPr>
          <p:nvPr>
            <p:ph type="sldNum" sz="quarter" idx="12"/>
          </p:nvPr>
        </p:nvSpPr>
        <p:spPr bwMode="auto">
          <a:xfrm>
            <a:off x="6553200" y="6690354"/>
            <a:ext cx="2133600" cy="38431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en-US"/>
            </a:defPPr>
            <a:lvl1pPr marL="0" algn="r" defTabSz="914400" rtl="0" eaLnBrk="1" latinLnBrk="0" hangingPunct="1">
              <a:defRPr sz="900"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325789" fontAlgn="base">
              <a:spcBef>
                <a:spcPct val="0"/>
              </a:spcBef>
              <a:spcAft>
                <a:spcPct val="0"/>
              </a:spcAft>
              <a:buNone/>
              <a:defRPr/>
            </a:pPr>
            <a:fld id="{98136616-20F3-4167-BB1A-DE1AA2FE3D2D}" type="slidenum">
              <a:rPr lang="en-US" altLang="en-US" smtClean="0"/>
              <a:pPr defTabSz="325789" fontAlgn="base">
                <a:spcBef>
                  <a:spcPct val="0"/>
                </a:spcBef>
                <a:spcAft>
                  <a:spcPct val="0"/>
                </a:spcAft>
                <a:buNone/>
                <a:defRPr/>
              </a:pPr>
              <a:t>44</a:t>
            </a:fld>
            <a:endParaRPr lang="en-US" altLang="en-US" sz="998" b="1">
              <a:solidFill>
                <a:srgbClr val="000000"/>
              </a:solidFill>
              <a:cs typeface="Arial" panose="020B0604020202020204" pitchFamily="34" charset="0"/>
            </a:endParaRPr>
          </a:p>
        </p:txBody>
      </p:sp>
    </p:spTree>
    <p:extLst>
      <p:ext uri="{BB962C8B-B14F-4D97-AF65-F5344CB8AC3E}">
        <p14:creationId xmlns:p14="http://schemas.microsoft.com/office/powerpoint/2010/main" val="7456111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8">
            <a:extLst>
              <a:ext uri="{FF2B5EF4-FFF2-40B4-BE49-F238E27FC236}">
                <a16:creationId xmlns:a16="http://schemas.microsoft.com/office/drawing/2014/main" xmlns="" id="{2CDEA52B-331C-4F40-AAEF-EF09FAA31D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7940" y="4952707"/>
            <a:ext cx="3021517" cy="556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7">
            <a:extLst>
              <a:ext uri="{FF2B5EF4-FFF2-40B4-BE49-F238E27FC236}">
                <a16:creationId xmlns:a16="http://schemas.microsoft.com/office/drawing/2014/main" xmlns="" id="{1177A9C4-BD73-485C-922E-046E679827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7002" y="5117785"/>
            <a:ext cx="2613039" cy="490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6">
            <a:extLst>
              <a:ext uri="{FF2B5EF4-FFF2-40B4-BE49-F238E27FC236}">
                <a16:creationId xmlns:a16="http://schemas.microsoft.com/office/drawing/2014/main" xmlns="" id="{AD19F350-B282-4C9C-A579-91C57B528D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5481" y="4684277"/>
            <a:ext cx="2565529" cy="490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4">
            <a:extLst>
              <a:ext uri="{FF2B5EF4-FFF2-40B4-BE49-F238E27FC236}">
                <a16:creationId xmlns:a16="http://schemas.microsoft.com/office/drawing/2014/main" xmlns="" id="{AE5C0618-4FC2-4C22-A9F8-3C01CB830D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530" y="5166385"/>
            <a:ext cx="2643581" cy="490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Picture 2">
            <a:extLst>
              <a:ext uri="{FF2B5EF4-FFF2-40B4-BE49-F238E27FC236}">
                <a16:creationId xmlns:a16="http://schemas.microsoft.com/office/drawing/2014/main" xmlns="" id="{55A2060B-C477-4E9C-91F7-3A592A03F0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525" y="4675643"/>
            <a:ext cx="2643581" cy="490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xmlns="" id="{1F2EE476-6293-4811-80EA-88038290AF11}"/>
              </a:ext>
            </a:extLst>
          </p:cNvPr>
          <p:cNvSpPr>
            <a:spLocks noGrp="1"/>
          </p:cNvSpPr>
          <p:nvPr>
            <p:ph type="title"/>
          </p:nvPr>
        </p:nvSpPr>
        <p:spPr>
          <a:xfrm>
            <a:off x="228249" y="1131564"/>
            <a:ext cx="8698861" cy="744819"/>
          </a:xfrm>
        </p:spPr>
        <p:txBody>
          <a:bodyPr/>
          <a:lstStyle/>
          <a:p>
            <a:pPr defTabSz="351852">
              <a:defRPr/>
            </a:pPr>
            <a:r>
              <a:rPr lang="en-US" sz="2280"/>
              <a:t/>
            </a:r>
            <a:br>
              <a:rPr lang="en-US" sz="2280"/>
            </a:br>
            <a:r>
              <a:rPr lang="en-US" sz="2280"/>
              <a:t>NATIONAL SUMMARY (17 MAY 2020)</a:t>
            </a:r>
            <a:endParaRPr sz="2280"/>
          </a:p>
        </p:txBody>
      </p:sp>
      <p:pic>
        <p:nvPicPr>
          <p:cNvPr id="41075" name="Graphic 33" descr="Farmer">
            <a:extLst>
              <a:ext uri="{FF2B5EF4-FFF2-40B4-BE49-F238E27FC236}">
                <a16:creationId xmlns:a16="http://schemas.microsoft.com/office/drawing/2014/main" xmlns="" id="{DA0E3DFE-ECF9-43D8-85F2-66775BCEE60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0412" y="4675643"/>
            <a:ext cx="398177" cy="399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6" name="Graphic 34" descr="Walk">
            <a:extLst>
              <a:ext uri="{FF2B5EF4-FFF2-40B4-BE49-F238E27FC236}">
                <a16:creationId xmlns:a16="http://schemas.microsoft.com/office/drawing/2014/main" xmlns="" id="{A76863A0-71A5-4AE8-876F-210A322DFC8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82540" y="4660710"/>
            <a:ext cx="446818" cy="446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8" name="Graphic 36" descr="Gender">
            <a:extLst>
              <a:ext uri="{FF2B5EF4-FFF2-40B4-BE49-F238E27FC236}">
                <a16:creationId xmlns:a16="http://schemas.microsoft.com/office/drawing/2014/main" xmlns="" id="{34D382EE-DC92-4F65-A3AB-509902DB8A6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74541" y="5006514"/>
            <a:ext cx="446818" cy="446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9" name="Graphic 38" descr="Person in wheelchair">
            <a:extLst>
              <a:ext uri="{FF2B5EF4-FFF2-40B4-BE49-F238E27FC236}">
                <a16:creationId xmlns:a16="http://schemas.microsoft.com/office/drawing/2014/main" xmlns="" id="{EB60192C-67F4-4FCE-8E58-4BDC964D6D2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31919" y="5143878"/>
            <a:ext cx="398177" cy="415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xmlns="" id="{0C6FAE9D-8840-451A-87C3-50C3EA4C2EBA}"/>
              </a:ext>
            </a:extLst>
          </p:cNvPr>
          <p:cNvSpPr/>
          <p:nvPr/>
        </p:nvSpPr>
        <p:spPr>
          <a:xfrm>
            <a:off x="4320229" y="5178152"/>
            <a:ext cx="1010213" cy="355482"/>
          </a:xfrm>
          <a:prstGeom prst="rect">
            <a:avLst/>
          </a:prstGeom>
        </p:spPr>
        <p:txBody>
          <a:bodyPr wrap="none">
            <a:spAutoFit/>
          </a:bodyPr>
          <a:lstStyle/>
          <a:p>
            <a:pPr algn="r" defTabSz="651579" fontAlgn="b">
              <a:defRPr/>
            </a:pPr>
            <a:r>
              <a:rPr lang="en-ZA" sz="1710" dirty="0">
                <a:solidFill>
                  <a:srgbClr val="000000"/>
                </a:solidFill>
              </a:rPr>
              <a:t>164 PWD</a:t>
            </a:r>
          </a:p>
        </p:txBody>
      </p:sp>
      <p:sp>
        <p:nvSpPr>
          <p:cNvPr id="40" name="Rectangle 39">
            <a:extLst>
              <a:ext uri="{FF2B5EF4-FFF2-40B4-BE49-F238E27FC236}">
                <a16:creationId xmlns:a16="http://schemas.microsoft.com/office/drawing/2014/main" xmlns="" id="{6440DCCD-F6A7-41DF-861A-675311483393}"/>
              </a:ext>
            </a:extLst>
          </p:cNvPr>
          <p:cNvSpPr/>
          <p:nvPr/>
        </p:nvSpPr>
        <p:spPr>
          <a:xfrm>
            <a:off x="7440947" y="5050913"/>
            <a:ext cx="1628741" cy="355482"/>
          </a:xfrm>
          <a:prstGeom prst="rect">
            <a:avLst/>
          </a:prstGeom>
        </p:spPr>
        <p:txBody>
          <a:bodyPr wrap="square">
            <a:spAutoFit/>
          </a:bodyPr>
          <a:lstStyle/>
          <a:p>
            <a:pPr algn="r" defTabSz="651579" fontAlgn="b">
              <a:defRPr/>
            </a:pPr>
            <a:r>
              <a:rPr lang="en-ZA" sz="1710" dirty="0">
                <a:solidFill>
                  <a:srgbClr val="000000"/>
                </a:solidFill>
              </a:rPr>
              <a:t>5 187 Female</a:t>
            </a:r>
          </a:p>
        </p:txBody>
      </p:sp>
      <p:sp>
        <p:nvSpPr>
          <p:cNvPr id="41" name="Rectangle 40">
            <a:extLst>
              <a:ext uri="{FF2B5EF4-FFF2-40B4-BE49-F238E27FC236}">
                <a16:creationId xmlns:a16="http://schemas.microsoft.com/office/drawing/2014/main" xmlns="" id="{0CBC96C4-A86C-491F-9323-F09514734C3F}"/>
              </a:ext>
            </a:extLst>
          </p:cNvPr>
          <p:cNvSpPr/>
          <p:nvPr/>
        </p:nvSpPr>
        <p:spPr>
          <a:xfrm>
            <a:off x="5963913" y="5066694"/>
            <a:ext cx="1289135" cy="355482"/>
          </a:xfrm>
          <a:prstGeom prst="rect">
            <a:avLst/>
          </a:prstGeom>
        </p:spPr>
        <p:txBody>
          <a:bodyPr wrap="none">
            <a:spAutoFit/>
          </a:bodyPr>
          <a:lstStyle/>
          <a:p>
            <a:pPr algn="r" defTabSz="651579" fontAlgn="b">
              <a:defRPr/>
            </a:pPr>
            <a:r>
              <a:rPr lang="en-ZA" sz="1710" dirty="0">
                <a:solidFill>
                  <a:srgbClr val="000000"/>
                </a:solidFill>
              </a:rPr>
              <a:t>10 494 Male</a:t>
            </a:r>
          </a:p>
        </p:txBody>
      </p:sp>
      <p:sp>
        <p:nvSpPr>
          <p:cNvPr id="12" name="Rectangle 11">
            <a:extLst>
              <a:ext uri="{FF2B5EF4-FFF2-40B4-BE49-F238E27FC236}">
                <a16:creationId xmlns:a16="http://schemas.microsoft.com/office/drawing/2014/main" xmlns="" id="{F25AAB9E-8E53-426D-9D20-BFBE63C1FF80}"/>
              </a:ext>
            </a:extLst>
          </p:cNvPr>
          <p:cNvSpPr/>
          <p:nvPr/>
        </p:nvSpPr>
        <p:spPr>
          <a:xfrm>
            <a:off x="1170433" y="5187994"/>
            <a:ext cx="1675460" cy="355482"/>
          </a:xfrm>
          <a:prstGeom prst="rect">
            <a:avLst/>
          </a:prstGeom>
        </p:spPr>
        <p:txBody>
          <a:bodyPr wrap="none">
            <a:spAutoFit/>
          </a:bodyPr>
          <a:lstStyle/>
          <a:p>
            <a:pPr algn="r" defTabSz="651579" fontAlgn="b">
              <a:defRPr/>
            </a:pPr>
            <a:r>
              <a:rPr lang="en-ZA" sz="1710" dirty="0">
                <a:solidFill>
                  <a:srgbClr val="000000"/>
                </a:solidFill>
              </a:rPr>
              <a:t>R563 728 191.00</a:t>
            </a:r>
          </a:p>
        </p:txBody>
      </p:sp>
      <p:sp>
        <p:nvSpPr>
          <p:cNvPr id="15" name="Rectangle 14">
            <a:extLst>
              <a:ext uri="{FF2B5EF4-FFF2-40B4-BE49-F238E27FC236}">
                <a16:creationId xmlns:a16="http://schemas.microsoft.com/office/drawing/2014/main" xmlns="" id="{EA065DDF-188B-4032-ABD5-8BAA484A65A9}"/>
              </a:ext>
            </a:extLst>
          </p:cNvPr>
          <p:cNvSpPr/>
          <p:nvPr/>
        </p:nvSpPr>
        <p:spPr>
          <a:xfrm>
            <a:off x="4195134" y="4701036"/>
            <a:ext cx="1243289" cy="355482"/>
          </a:xfrm>
          <a:prstGeom prst="rect">
            <a:avLst/>
          </a:prstGeom>
        </p:spPr>
        <p:txBody>
          <a:bodyPr wrap="none">
            <a:spAutoFit/>
          </a:bodyPr>
          <a:lstStyle/>
          <a:p>
            <a:pPr defTabSz="651579">
              <a:defRPr/>
            </a:pPr>
            <a:r>
              <a:rPr lang="en-ZA" sz="1710" dirty="0">
                <a:solidFill>
                  <a:srgbClr val="000000"/>
                </a:solidFill>
              </a:rPr>
              <a:t>2 450 youth</a:t>
            </a:r>
            <a:endParaRPr lang="en-ZA" sz="1710" dirty="0">
              <a:solidFill>
                <a:prstClr val="black"/>
              </a:solidFill>
              <a:latin typeface="Calibri"/>
            </a:endParaRPr>
          </a:p>
        </p:txBody>
      </p:sp>
      <p:sp>
        <p:nvSpPr>
          <p:cNvPr id="16" name="Rectangle 15">
            <a:extLst>
              <a:ext uri="{FF2B5EF4-FFF2-40B4-BE49-F238E27FC236}">
                <a16:creationId xmlns:a16="http://schemas.microsoft.com/office/drawing/2014/main" xmlns="" id="{1E65FEEF-27B8-410D-81C6-DAADD8E08F41}"/>
              </a:ext>
            </a:extLst>
          </p:cNvPr>
          <p:cNvSpPr/>
          <p:nvPr/>
        </p:nvSpPr>
        <p:spPr>
          <a:xfrm>
            <a:off x="1185085" y="4660519"/>
            <a:ext cx="1683281" cy="355482"/>
          </a:xfrm>
          <a:prstGeom prst="rect">
            <a:avLst/>
          </a:prstGeom>
        </p:spPr>
        <p:txBody>
          <a:bodyPr wrap="none">
            <a:spAutoFit/>
          </a:bodyPr>
          <a:lstStyle/>
          <a:p>
            <a:pPr defTabSz="651579">
              <a:defRPr/>
            </a:pPr>
            <a:r>
              <a:rPr lang="en-ZA" sz="1710" dirty="0">
                <a:solidFill>
                  <a:srgbClr val="000000"/>
                </a:solidFill>
              </a:rPr>
              <a:t>15 681 approved</a:t>
            </a:r>
            <a:endParaRPr lang="en-ZA" sz="1710" dirty="0">
              <a:solidFill>
                <a:prstClr val="black"/>
              </a:solidFill>
              <a:latin typeface="Calibri"/>
            </a:endParaRPr>
          </a:p>
        </p:txBody>
      </p:sp>
      <p:graphicFrame>
        <p:nvGraphicFramePr>
          <p:cNvPr id="20" name="Table 19">
            <a:extLst>
              <a:ext uri="{FF2B5EF4-FFF2-40B4-BE49-F238E27FC236}">
                <a16:creationId xmlns:a16="http://schemas.microsoft.com/office/drawing/2014/main" xmlns="" id="{D8711108-B036-4598-A81A-08441582D3DB}"/>
              </a:ext>
            </a:extLst>
          </p:cNvPr>
          <p:cNvGraphicFramePr>
            <a:graphicFrameLocks noGrp="1"/>
          </p:cNvGraphicFramePr>
          <p:nvPr>
            <p:extLst>
              <p:ext uri="{D42A27DB-BD31-4B8C-83A1-F6EECF244321}">
                <p14:modId xmlns:p14="http://schemas.microsoft.com/office/powerpoint/2010/main" val="1939478368"/>
              </p:ext>
            </p:extLst>
          </p:nvPr>
        </p:nvGraphicFramePr>
        <p:xfrm>
          <a:off x="279047" y="910744"/>
          <a:ext cx="8619631" cy="3668521"/>
        </p:xfrm>
        <a:graphic>
          <a:graphicData uri="http://schemas.openxmlformats.org/drawingml/2006/table">
            <a:tbl>
              <a:tblPr firstRow="1" firstCol="1" bandRow="1">
                <a:tableStyleId>{5C22544A-7EE6-4342-B048-85BDC9FD1C3A}</a:tableStyleId>
              </a:tblPr>
              <a:tblGrid>
                <a:gridCol w="1105491">
                  <a:extLst>
                    <a:ext uri="{9D8B030D-6E8A-4147-A177-3AD203B41FA5}">
                      <a16:colId xmlns:a16="http://schemas.microsoft.com/office/drawing/2014/main" xmlns="" val="20000"/>
                    </a:ext>
                  </a:extLst>
                </a:gridCol>
                <a:gridCol w="1009362">
                  <a:extLst>
                    <a:ext uri="{9D8B030D-6E8A-4147-A177-3AD203B41FA5}">
                      <a16:colId xmlns:a16="http://schemas.microsoft.com/office/drawing/2014/main" xmlns="" val="20001"/>
                    </a:ext>
                  </a:extLst>
                </a:gridCol>
                <a:gridCol w="1201622">
                  <a:extLst>
                    <a:ext uri="{9D8B030D-6E8A-4147-A177-3AD203B41FA5}">
                      <a16:colId xmlns:a16="http://schemas.microsoft.com/office/drawing/2014/main" xmlns="" val="20002"/>
                    </a:ext>
                  </a:extLst>
                </a:gridCol>
                <a:gridCol w="1041404">
                  <a:extLst>
                    <a:ext uri="{9D8B030D-6E8A-4147-A177-3AD203B41FA5}">
                      <a16:colId xmlns:a16="http://schemas.microsoft.com/office/drawing/2014/main" xmlns="" val="20003"/>
                    </a:ext>
                  </a:extLst>
                </a:gridCol>
                <a:gridCol w="977319">
                  <a:extLst>
                    <a:ext uri="{9D8B030D-6E8A-4147-A177-3AD203B41FA5}">
                      <a16:colId xmlns:a16="http://schemas.microsoft.com/office/drawing/2014/main" xmlns="" val="20004"/>
                    </a:ext>
                  </a:extLst>
                </a:gridCol>
                <a:gridCol w="640865">
                  <a:extLst>
                    <a:ext uri="{9D8B030D-6E8A-4147-A177-3AD203B41FA5}">
                      <a16:colId xmlns:a16="http://schemas.microsoft.com/office/drawing/2014/main" xmlns="" val="20005"/>
                    </a:ext>
                  </a:extLst>
                </a:gridCol>
                <a:gridCol w="672908">
                  <a:extLst>
                    <a:ext uri="{9D8B030D-6E8A-4147-A177-3AD203B41FA5}">
                      <a16:colId xmlns:a16="http://schemas.microsoft.com/office/drawing/2014/main" xmlns="" val="20006"/>
                    </a:ext>
                  </a:extLst>
                </a:gridCol>
                <a:gridCol w="560759">
                  <a:extLst>
                    <a:ext uri="{9D8B030D-6E8A-4147-A177-3AD203B41FA5}">
                      <a16:colId xmlns:a16="http://schemas.microsoft.com/office/drawing/2014/main" xmlns="" val="20007"/>
                    </a:ext>
                  </a:extLst>
                </a:gridCol>
                <a:gridCol w="1409901">
                  <a:extLst>
                    <a:ext uri="{9D8B030D-6E8A-4147-A177-3AD203B41FA5}">
                      <a16:colId xmlns:a16="http://schemas.microsoft.com/office/drawing/2014/main" xmlns="" val="20013"/>
                    </a:ext>
                  </a:extLst>
                </a:gridCol>
              </a:tblGrid>
              <a:tr h="688473">
                <a:tc rowSpan="2">
                  <a:txBody>
                    <a:bodyPr/>
                    <a:lstStyle/>
                    <a:p>
                      <a:pPr algn="l" fontAlgn="b"/>
                      <a:r>
                        <a:rPr lang="en-ZA" sz="1300" u="none" strike="noStrike" dirty="0">
                          <a:solidFill>
                            <a:schemeClr val="bg1"/>
                          </a:solidFill>
                          <a:effectLst/>
                        </a:rPr>
                        <a:t>Province</a:t>
                      </a:r>
                      <a:endParaRPr lang="en-ZA" sz="1300" b="1" i="0" u="none" strike="noStrike" dirty="0">
                        <a:solidFill>
                          <a:schemeClr val="bg1"/>
                        </a:solidFill>
                        <a:effectLst/>
                        <a:latin typeface="Calibri" panose="020F0502020204030204" pitchFamily="34" charset="0"/>
                      </a:endParaRPr>
                    </a:p>
                    <a:p>
                      <a:pPr algn="l" fontAlgn="b"/>
                      <a:r>
                        <a:rPr lang="en-ZA" sz="1300" u="none" strike="noStrike" dirty="0">
                          <a:solidFill>
                            <a:schemeClr val="bg1"/>
                          </a:solidFill>
                          <a:effectLst/>
                        </a:rPr>
                        <a:t> </a:t>
                      </a:r>
                      <a:endParaRPr lang="en-ZA" sz="1300" b="1"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rowSpan="2">
                  <a:txBody>
                    <a:bodyPr/>
                    <a:lstStyle/>
                    <a:p>
                      <a:pPr algn="l" fontAlgn="b"/>
                      <a:r>
                        <a:rPr lang="en-ZA" sz="1100" u="none" strike="noStrike" dirty="0">
                          <a:solidFill>
                            <a:schemeClr val="bg1"/>
                          </a:solidFill>
                          <a:effectLst/>
                        </a:rPr>
                        <a:t>Total Applications received</a:t>
                      </a:r>
                      <a:endParaRPr lang="en-ZA" sz="1100" b="1" i="0" u="none" strike="noStrike" dirty="0">
                        <a:solidFill>
                          <a:schemeClr val="bg1"/>
                        </a:solidFill>
                        <a:effectLst/>
                        <a:latin typeface="Calibri" panose="020F0502020204030204" pitchFamily="34" charset="0"/>
                      </a:endParaRPr>
                    </a:p>
                    <a:p>
                      <a:pPr algn="l" fontAlgn="b"/>
                      <a:r>
                        <a:rPr lang="en-ZA" sz="1100" u="none" strike="noStrike" dirty="0">
                          <a:solidFill>
                            <a:schemeClr val="bg1"/>
                          </a:solidFill>
                          <a:effectLst/>
                        </a:rPr>
                        <a:t> </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rowSpan="2">
                  <a:txBody>
                    <a:bodyPr/>
                    <a:lstStyle/>
                    <a:p>
                      <a:pPr algn="l" fontAlgn="b"/>
                      <a:r>
                        <a:rPr lang="en-ZA" sz="1100" u="none" strike="noStrike" dirty="0">
                          <a:solidFill>
                            <a:schemeClr val="bg1"/>
                          </a:solidFill>
                          <a:effectLst/>
                        </a:rPr>
                        <a:t>District Recommended Applications</a:t>
                      </a:r>
                      <a:endParaRPr lang="en-ZA" sz="1100" b="1" i="0" u="none" strike="noStrike" dirty="0">
                        <a:solidFill>
                          <a:schemeClr val="bg1"/>
                        </a:solidFill>
                        <a:effectLst/>
                        <a:latin typeface="Calibri" panose="020F0502020204030204" pitchFamily="34" charset="0"/>
                      </a:endParaRPr>
                    </a:p>
                    <a:p>
                      <a:pPr algn="ctr" fontAlgn="b"/>
                      <a:r>
                        <a:rPr lang="en-ZA" sz="1100" u="none" strike="noStrike" dirty="0">
                          <a:solidFill>
                            <a:schemeClr val="bg1"/>
                          </a:solidFill>
                          <a:effectLst/>
                        </a:rPr>
                        <a:t> </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rowSpan="2">
                  <a:txBody>
                    <a:bodyPr/>
                    <a:lstStyle/>
                    <a:p>
                      <a:pPr algn="l" fontAlgn="b"/>
                      <a:r>
                        <a:rPr lang="en-ZA" sz="1100" u="none" strike="noStrike" dirty="0">
                          <a:solidFill>
                            <a:schemeClr val="bg1"/>
                          </a:solidFill>
                          <a:effectLst/>
                        </a:rPr>
                        <a:t>Applications Rejected by Province</a:t>
                      </a:r>
                      <a:endParaRPr lang="en-ZA" sz="1100" b="1" i="0" u="none" strike="noStrike" dirty="0">
                        <a:solidFill>
                          <a:schemeClr val="bg1"/>
                        </a:solidFill>
                        <a:effectLst/>
                        <a:latin typeface="Calibri" panose="020F0502020204030204" pitchFamily="34" charset="0"/>
                      </a:endParaRPr>
                    </a:p>
                    <a:p>
                      <a:pPr algn="ctr" fontAlgn="b"/>
                      <a:r>
                        <a:rPr lang="en-ZA" sz="1100" u="none" strike="noStrike" dirty="0">
                          <a:solidFill>
                            <a:schemeClr val="bg1"/>
                          </a:solidFill>
                          <a:effectLst/>
                        </a:rPr>
                        <a:t> </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rowSpan="2">
                  <a:txBody>
                    <a:bodyPr/>
                    <a:lstStyle/>
                    <a:p>
                      <a:pPr algn="l" fontAlgn="b"/>
                      <a:r>
                        <a:rPr lang="en-ZA" sz="1100" u="none" strike="noStrike" dirty="0">
                          <a:solidFill>
                            <a:schemeClr val="bg1"/>
                          </a:solidFill>
                          <a:effectLst/>
                        </a:rPr>
                        <a:t>Approved Applications</a:t>
                      </a:r>
                      <a:endParaRPr lang="en-ZA" sz="1100" b="1" i="0" u="none" strike="noStrike" dirty="0">
                        <a:solidFill>
                          <a:schemeClr val="bg1"/>
                        </a:solidFill>
                        <a:effectLst/>
                        <a:latin typeface="Calibri" panose="020F0502020204030204" pitchFamily="34" charset="0"/>
                      </a:endParaRPr>
                    </a:p>
                    <a:p>
                      <a:pPr algn="ctr" fontAlgn="b"/>
                      <a:r>
                        <a:rPr lang="en-ZA" sz="1100" u="none" strike="noStrike" dirty="0">
                          <a:solidFill>
                            <a:schemeClr val="bg1"/>
                          </a:solidFill>
                          <a:effectLst/>
                        </a:rPr>
                        <a:t> </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accent3">
                        <a:lumMod val="40000"/>
                        <a:lumOff val="60000"/>
                      </a:schemeClr>
                    </a:solidFill>
                  </a:tcPr>
                </a:tc>
                <a:tc gridSpan="3">
                  <a:txBody>
                    <a:bodyPr/>
                    <a:lstStyle/>
                    <a:p>
                      <a:pPr algn="l" fontAlgn="b"/>
                      <a:r>
                        <a:rPr lang="en-ZA" sz="1100" u="none" strike="noStrike" dirty="0">
                          <a:solidFill>
                            <a:schemeClr val="bg1"/>
                          </a:solidFill>
                          <a:effectLst/>
                        </a:rPr>
                        <a:t>Demographics (Approved Applications)</a:t>
                      </a:r>
                      <a:endParaRPr lang="en-ZA" sz="1100" b="1" i="0" u="none" strike="noStrike" dirty="0">
                        <a:solidFill>
                          <a:schemeClr val="bg1"/>
                        </a:solidFill>
                        <a:effectLst/>
                        <a:latin typeface="Calibri" panose="020F0502020204030204" pitchFamily="34" charset="0"/>
                      </a:endParaRPr>
                    </a:p>
                  </a:txBody>
                  <a:tcPr marL="1927" marR="1927" marT="1927" marB="0" anchor="b">
                    <a:solidFill>
                      <a:schemeClr val="tx1">
                        <a:lumMod val="85000"/>
                      </a:schemeClr>
                    </a:solidFill>
                  </a:tcPr>
                </a:tc>
                <a:tc hMerge="1">
                  <a:txBody>
                    <a:bodyPr/>
                    <a:lstStyle/>
                    <a:p>
                      <a:endParaRPr lang="en-ZA"/>
                    </a:p>
                  </a:txBody>
                  <a:tcPr/>
                </a:tc>
                <a:tc hMerge="1">
                  <a:txBody>
                    <a:bodyPr/>
                    <a:lstStyle/>
                    <a:p>
                      <a:endParaRPr lang="en-ZA"/>
                    </a:p>
                  </a:txBody>
                  <a:tcPr/>
                </a:tc>
                <a:tc rowSpan="2">
                  <a:txBody>
                    <a:bodyPr/>
                    <a:lstStyle/>
                    <a:p>
                      <a:pPr algn="ctr" fontAlgn="t"/>
                      <a:r>
                        <a:rPr lang="en-ZA" sz="1100" u="none" strike="noStrike" dirty="0">
                          <a:solidFill>
                            <a:schemeClr val="bg1"/>
                          </a:solidFill>
                          <a:effectLst/>
                        </a:rPr>
                        <a:t>Total Approved Funds in Rands</a:t>
                      </a:r>
                      <a:endParaRPr lang="en-ZA" sz="1100" b="1" i="0" u="none" strike="noStrike" dirty="0">
                        <a:solidFill>
                          <a:schemeClr val="bg1"/>
                        </a:solidFill>
                        <a:effectLst/>
                        <a:latin typeface="Calibri" panose="020F0502020204030204" pitchFamily="34" charset="0"/>
                      </a:endParaRPr>
                    </a:p>
                  </a:txBody>
                  <a:tcPr marL="1927" marR="1927" marT="1927" marB="0">
                    <a:solidFill>
                      <a:schemeClr val="accent4">
                        <a:lumMod val="60000"/>
                        <a:lumOff val="40000"/>
                      </a:schemeClr>
                    </a:solidFill>
                  </a:tcPr>
                </a:tc>
                <a:extLst>
                  <a:ext uri="{0D108BD9-81ED-4DB2-BD59-A6C34878D82A}">
                    <a16:rowId xmlns:a16="http://schemas.microsoft.com/office/drawing/2014/main" xmlns="" val="10000"/>
                  </a:ext>
                </a:extLst>
              </a:tr>
              <a:tr h="735841">
                <a:tc vMerge="1">
                  <a:txBody>
                    <a:bodyPr/>
                    <a:lstStyle/>
                    <a:p>
                      <a:pPr algn="l"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l"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ctr"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ctr" fontAlgn="b"/>
                      <a:endParaRPr lang="en-ZA" sz="1600" b="1" i="0" u="none" strike="noStrike" dirty="0">
                        <a:solidFill>
                          <a:srgbClr val="000000"/>
                        </a:solidFill>
                        <a:effectLst/>
                        <a:latin typeface="Calibri" panose="020F0502020204030204" pitchFamily="34" charset="0"/>
                      </a:endParaRPr>
                    </a:p>
                  </a:txBody>
                  <a:tcPr marL="2704" marR="2704" marT="2704" marB="0" anchor="b"/>
                </a:tc>
                <a:tc vMerge="1">
                  <a:txBody>
                    <a:bodyPr/>
                    <a:lstStyle/>
                    <a:p>
                      <a:pPr algn="ctr" fontAlgn="b"/>
                      <a:endParaRPr lang="en-ZA" sz="1600" b="1" i="0" u="none" strike="noStrike" dirty="0">
                        <a:solidFill>
                          <a:srgbClr val="000000"/>
                        </a:solidFill>
                        <a:effectLst/>
                        <a:latin typeface="Calibri" panose="020F0502020204030204" pitchFamily="34" charset="0"/>
                      </a:endParaRPr>
                    </a:p>
                  </a:txBody>
                  <a:tcPr marL="2704" marR="2704" marT="2704" marB="0" anchor="b"/>
                </a:tc>
                <a:tc>
                  <a:txBody>
                    <a:bodyPr/>
                    <a:lstStyle/>
                    <a:p>
                      <a:pPr algn="ctr" fontAlgn="b"/>
                      <a:r>
                        <a:rPr lang="en-ZA" sz="1100" b="1" u="none" strike="noStrike" dirty="0">
                          <a:solidFill>
                            <a:schemeClr val="bg1"/>
                          </a:solidFill>
                          <a:effectLst/>
                        </a:rPr>
                        <a:t>Women</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tx1">
                        <a:lumMod val="85000"/>
                      </a:schemeClr>
                    </a:solidFill>
                  </a:tcPr>
                </a:tc>
                <a:tc>
                  <a:txBody>
                    <a:bodyPr/>
                    <a:lstStyle/>
                    <a:p>
                      <a:pPr algn="ctr" fontAlgn="b"/>
                      <a:r>
                        <a:rPr lang="en-ZA" sz="1100" b="1" u="none" strike="noStrike" dirty="0">
                          <a:solidFill>
                            <a:schemeClr val="bg1"/>
                          </a:solidFill>
                          <a:effectLst/>
                        </a:rPr>
                        <a:t>Youth </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tx1">
                        <a:lumMod val="85000"/>
                      </a:schemeClr>
                    </a:solidFill>
                  </a:tcPr>
                </a:tc>
                <a:tc>
                  <a:txBody>
                    <a:bodyPr/>
                    <a:lstStyle/>
                    <a:p>
                      <a:pPr algn="ctr" fontAlgn="b"/>
                      <a:r>
                        <a:rPr lang="en-ZA" sz="1100" b="1" u="none" strike="noStrike" dirty="0">
                          <a:solidFill>
                            <a:schemeClr val="bg1"/>
                          </a:solidFill>
                          <a:effectLst/>
                        </a:rPr>
                        <a:t>PWD</a:t>
                      </a:r>
                      <a:endParaRPr lang="en-ZA" sz="1100" b="1" i="0" u="none" strike="noStrike" dirty="0">
                        <a:solidFill>
                          <a:schemeClr val="bg1"/>
                        </a:solidFill>
                        <a:effectLst/>
                        <a:latin typeface="Calibri" panose="020F0502020204030204" pitchFamily="34" charset="0"/>
                      </a:endParaRPr>
                    </a:p>
                  </a:txBody>
                  <a:tcPr marL="1927" marR="1927" marT="1927" marB="0" vert="vert270" anchor="b">
                    <a:solidFill>
                      <a:schemeClr val="tx1">
                        <a:lumMod val="85000"/>
                      </a:schemeClr>
                    </a:solidFill>
                  </a:tcPr>
                </a:tc>
                <a:tc vMerge="1">
                  <a:txBody>
                    <a:bodyPr/>
                    <a:lstStyle/>
                    <a:p>
                      <a:endParaRPr lang="en-ZA"/>
                    </a:p>
                  </a:txBody>
                  <a:tcPr/>
                </a:tc>
                <a:extLst>
                  <a:ext uri="{0D108BD9-81ED-4DB2-BD59-A6C34878D82A}">
                    <a16:rowId xmlns:a16="http://schemas.microsoft.com/office/drawing/2014/main" xmlns="" val="10001"/>
                  </a:ext>
                </a:extLst>
              </a:tr>
              <a:tr h="217219">
                <a:tc>
                  <a:txBody>
                    <a:bodyPr/>
                    <a:lstStyle/>
                    <a:p>
                      <a:pPr algn="l" fontAlgn="b"/>
                      <a:r>
                        <a:rPr lang="en-US" sz="1300" b="0" i="0" u="none" strike="noStrike" dirty="0">
                          <a:solidFill>
                            <a:schemeClr val="bg1"/>
                          </a:solidFill>
                          <a:effectLst/>
                          <a:latin typeface="Calibri" panose="020F0502020204030204" pitchFamily="34" charset="0"/>
                        </a:rPr>
                        <a:t>E</a:t>
                      </a:r>
                      <a:r>
                        <a:rPr lang="en-ZA" sz="1300" b="0" i="0" u="none" strike="noStrike" dirty="0">
                          <a:solidFill>
                            <a:schemeClr val="bg1"/>
                          </a:solidFill>
                          <a:effectLst/>
                          <a:latin typeface="Calibri" panose="020F0502020204030204" pitchFamily="34" charset="0"/>
                        </a:rPr>
                        <a:t>C</a:t>
                      </a: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10545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a:effectLst/>
                        </a:rPr>
                        <a:t>2215 </a:t>
                      </a:r>
                      <a:endParaRPr lang="en-ZA" sz="1300" b="0" i="0" u="none" strike="noStrike">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8663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1882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 629</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243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US" sz="1300" b="0" i="0" u="none" strike="noStrike" dirty="0">
                          <a:solidFill>
                            <a:srgbClr val="000000"/>
                          </a:solidFill>
                          <a:effectLst/>
                          <a:latin typeface="Calibri" panose="020F0502020204030204" pitchFamily="34" charset="0"/>
                        </a:rPr>
                        <a:t>79 089 920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2"/>
                  </a:ext>
                </a:extLst>
              </a:tr>
              <a:tr h="217219">
                <a:tc>
                  <a:txBody>
                    <a:bodyPr/>
                    <a:lstStyle/>
                    <a:p>
                      <a:pPr algn="l" fontAlgn="b"/>
                      <a:r>
                        <a:rPr lang="en-ZA" sz="1300" u="none" strike="noStrike" dirty="0">
                          <a:solidFill>
                            <a:schemeClr val="bg1"/>
                          </a:solidFill>
                          <a:effectLst/>
                        </a:rPr>
                        <a:t>FS</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5389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461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4996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393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161 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39 </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0 </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u="none" strike="noStrike" dirty="0">
                          <a:effectLst/>
                        </a:rPr>
                        <a:t>17 397 596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3"/>
                  </a:ext>
                </a:extLst>
              </a:tr>
              <a:tr h="217219">
                <a:tc>
                  <a:txBody>
                    <a:bodyPr/>
                    <a:lstStyle/>
                    <a:p>
                      <a:pPr algn="l" fontAlgn="b"/>
                      <a:r>
                        <a:rPr lang="en-ZA" sz="1300" u="none" strike="noStrike" dirty="0">
                          <a:solidFill>
                            <a:schemeClr val="bg1"/>
                          </a:solidFill>
                          <a:effectLst/>
                        </a:rPr>
                        <a:t>GP</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a:effectLst/>
                        </a:rPr>
                        <a:t>1299</a:t>
                      </a:r>
                      <a:endParaRPr lang="en-ZA" sz="1300" b="0" i="0" u="none" strike="noStrike">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982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299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1000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470</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145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48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u="none" strike="noStrike" dirty="0">
                          <a:effectLst/>
                        </a:rPr>
                        <a:t>38 795 000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4"/>
                  </a:ext>
                </a:extLst>
              </a:tr>
              <a:tr h="217219">
                <a:tc>
                  <a:txBody>
                    <a:bodyPr/>
                    <a:lstStyle/>
                    <a:p>
                      <a:pPr algn="l" fontAlgn="b"/>
                      <a:r>
                        <a:rPr lang="en-ZA" sz="1300" u="none" strike="noStrike" dirty="0">
                          <a:solidFill>
                            <a:schemeClr val="bg1"/>
                          </a:solidFill>
                          <a:effectLst/>
                        </a:rPr>
                        <a:t>KZN</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4672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2805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1804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2868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1185</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471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US" sz="1300" b="0" i="0" u="none" strike="noStrike" dirty="0">
                          <a:solidFill>
                            <a:srgbClr val="000000"/>
                          </a:solidFill>
                          <a:effectLst/>
                          <a:latin typeface="Calibri" panose="020F0502020204030204" pitchFamily="34" charset="0"/>
                        </a:rPr>
                        <a:t>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US" sz="1300" b="0" i="0" u="none" strike="noStrike" dirty="0">
                          <a:solidFill>
                            <a:srgbClr val="000000"/>
                          </a:solidFill>
                          <a:effectLst/>
                          <a:latin typeface="Calibri" panose="020F0502020204030204" pitchFamily="34" charset="0"/>
                        </a:rPr>
                        <a:t>1</a:t>
                      </a:r>
                      <a:r>
                        <a:rPr lang="en-ZA" sz="1300" b="0" i="0" u="none" strike="noStrike" dirty="0">
                          <a:solidFill>
                            <a:srgbClr val="000000"/>
                          </a:solidFill>
                          <a:effectLst/>
                          <a:latin typeface="Calibri" panose="020F0502020204030204" pitchFamily="34" charset="0"/>
                        </a:rPr>
                        <a:t>01 867 758</a:t>
                      </a: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5"/>
                  </a:ext>
                </a:extLst>
              </a:tr>
              <a:tr h="217219">
                <a:tc>
                  <a:txBody>
                    <a:bodyPr/>
                    <a:lstStyle/>
                    <a:p>
                      <a:pPr algn="l" fontAlgn="b"/>
                      <a:r>
                        <a:rPr lang="en-ZA" sz="1300" u="none" strike="noStrike" dirty="0">
                          <a:solidFill>
                            <a:schemeClr val="bg1"/>
                          </a:solidFill>
                          <a:effectLst/>
                        </a:rPr>
                        <a:t>LP</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7096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2445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4651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2445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1328 </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624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52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US" sz="1300" b="0" i="0" u="none" strike="noStrike" dirty="0">
                          <a:solidFill>
                            <a:srgbClr val="000000"/>
                          </a:solidFill>
                          <a:effectLst/>
                          <a:latin typeface="Calibri" panose="020F0502020204030204" pitchFamily="34" charset="0"/>
                        </a:rPr>
                        <a:t>1</a:t>
                      </a:r>
                      <a:r>
                        <a:rPr lang="en-ZA" sz="1300" b="0" i="0" u="none" strike="noStrike" dirty="0">
                          <a:solidFill>
                            <a:srgbClr val="000000"/>
                          </a:solidFill>
                          <a:effectLst/>
                          <a:latin typeface="Calibri" panose="020F0502020204030204" pitchFamily="34" charset="0"/>
                        </a:rPr>
                        <a:t>01 782 712</a:t>
                      </a: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6"/>
                  </a:ext>
                </a:extLst>
              </a:tr>
              <a:tr h="217219">
                <a:tc>
                  <a:txBody>
                    <a:bodyPr/>
                    <a:lstStyle/>
                    <a:p>
                      <a:pPr algn="l" fontAlgn="b"/>
                      <a:r>
                        <a:rPr lang="en-ZA" sz="1300" u="none" strike="noStrike" dirty="0">
                          <a:solidFill>
                            <a:schemeClr val="bg1"/>
                          </a:solidFill>
                          <a:effectLst/>
                        </a:rPr>
                        <a:t>MP</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5566</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1634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4682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884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304</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212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14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u="none" strike="noStrike" dirty="0">
                          <a:effectLst/>
                        </a:rPr>
                        <a:t>41 783 682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7"/>
                  </a:ext>
                </a:extLst>
              </a:tr>
              <a:tr h="245826">
                <a:tc>
                  <a:txBody>
                    <a:bodyPr/>
                    <a:lstStyle/>
                    <a:p>
                      <a:pPr algn="l" fontAlgn="b"/>
                      <a:r>
                        <a:rPr lang="en-ZA" sz="1300" u="none" strike="noStrike" dirty="0">
                          <a:solidFill>
                            <a:schemeClr val="bg1"/>
                          </a:solidFill>
                          <a:effectLst/>
                        </a:rPr>
                        <a:t>NC</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9002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1 482</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7521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 1 481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247</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148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 19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u="none" strike="noStrike" dirty="0">
                          <a:effectLst/>
                        </a:rPr>
                        <a:t>47 941 504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8"/>
                  </a:ext>
                </a:extLst>
              </a:tr>
              <a:tr h="217219">
                <a:tc>
                  <a:txBody>
                    <a:bodyPr/>
                    <a:lstStyle/>
                    <a:p>
                      <a:pPr algn="l" fontAlgn="b"/>
                      <a:r>
                        <a:rPr lang="en-ZA" sz="1300" u="none" strike="noStrike" dirty="0">
                          <a:solidFill>
                            <a:schemeClr val="bg1"/>
                          </a:solidFill>
                          <a:effectLst/>
                        </a:rPr>
                        <a:t>NW</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8779</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4144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solidFill>
                            <a:schemeClr val="bg1"/>
                          </a:solidFill>
                          <a:effectLst/>
                        </a:rPr>
                        <a:t>5746</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3033</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475</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ZA" sz="1300" b="0" u="none" strike="noStrike" dirty="0">
                          <a:effectLst/>
                        </a:rPr>
                        <a:t>374</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0" u="none" strike="noStrike" dirty="0">
                          <a:effectLst/>
                        </a:rPr>
                        <a:t>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u="none" strike="noStrike" dirty="0">
                          <a:effectLst/>
                        </a:rPr>
                        <a:t>70 529 188</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09"/>
                  </a:ext>
                </a:extLst>
              </a:tr>
              <a:tr h="228264">
                <a:tc>
                  <a:txBody>
                    <a:bodyPr/>
                    <a:lstStyle/>
                    <a:p>
                      <a:pPr algn="l" fontAlgn="b"/>
                      <a:r>
                        <a:rPr lang="en-ZA" sz="1300" u="none" strike="noStrike" dirty="0">
                          <a:solidFill>
                            <a:schemeClr val="bg1"/>
                          </a:solidFill>
                          <a:effectLst/>
                        </a:rPr>
                        <a:t>WC</a:t>
                      </a:r>
                      <a:endParaRPr lang="en-ZA" sz="1300" b="0"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u="none" strike="noStrike" dirty="0">
                          <a:effectLst/>
                        </a:rPr>
                        <a:t>2470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1680</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US" sz="1300" b="0" i="0" u="none" strike="noStrike" dirty="0">
                          <a:solidFill>
                            <a:srgbClr val="000000"/>
                          </a:solidFill>
                          <a:effectLst/>
                          <a:latin typeface="Calibri" panose="020F0502020204030204" pitchFamily="34" charset="0"/>
                        </a:rPr>
                        <a:t>775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u="none" strike="noStrike" dirty="0">
                          <a:effectLst/>
                        </a:rPr>
                        <a:t>1695</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100" b="0" u="none" strike="noStrike" dirty="0">
                          <a:effectLst/>
                        </a:rPr>
                        <a:t>388</a:t>
                      </a:r>
                      <a:endParaRPr lang="en-ZA" sz="1100" b="0" i="0" u="none" strike="noStrike" dirty="0">
                        <a:solidFill>
                          <a:srgbClr val="000000"/>
                        </a:solidFill>
                        <a:effectLst/>
                        <a:latin typeface="Calibri" panose="020F0502020204030204" pitchFamily="34" charset="0"/>
                      </a:endParaRPr>
                    </a:p>
                  </a:txBody>
                  <a:tcPr marL="1927" marR="1927" marT="1927" marB="0" anchor="b">
                    <a:solidFill>
                      <a:schemeClr val="accent2">
                        <a:lumMod val="60000"/>
                        <a:lumOff val="40000"/>
                      </a:schemeClr>
                    </a:solidFill>
                  </a:tcPr>
                </a:tc>
                <a:tc>
                  <a:txBody>
                    <a:bodyPr/>
                    <a:lstStyle/>
                    <a:p>
                      <a:pPr algn="ctr" fontAlgn="b"/>
                      <a:r>
                        <a:rPr lang="en-US" sz="1300" b="0" i="0" u="none" strike="noStrike" dirty="0">
                          <a:solidFill>
                            <a:srgbClr val="000000"/>
                          </a:solidFill>
                          <a:effectLst/>
                          <a:latin typeface="Calibri" panose="020F0502020204030204" pitchFamily="34" charset="0"/>
                        </a:rPr>
                        <a:t>1</a:t>
                      </a:r>
                      <a:r>
                        <a:rPr lang="en-ZA" sz="1300" b="0" i="0" u="none" strike="noStrike" dirty="0">
                          <a:solidFill>
                            <a:srgbClr val="000000"/>
                          </a:solidFill>
                          <a:effectLst/>
                          <a:latin typeface="Calibri" panose="020F0502020204030204" pitchFamily="34" charset="0"/>
                        </a:rPr>
                        <a:t>94</a:t>
                      </a:r>
                    </a:p>
                  </a:txBody>
                  <a:tcPr marL="1927" marR="1927" marT="1927" marB="0" anchor="b">
                    <a:solidFill>
                      <a:schemeClr val="accent6"/>
                    </a:solidFill>
                  </a:tcPr>
                </a:tc>
                <a:tc>
                  <a:txBody>
                    <a:bodyPr/>
                    <a:lstStyle/>
                    <a:p>
                      <a:pPr algn="ctr" fontAlgn="b"/>
                      <a:r>
                        <a:rPr lang="en-ZA" sz="1300" b="0" u="none" strike="noStrike" dirty="0">
                          <a:effectLst/>
                        </a:rPr>
                        <a:t>17</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u="none" strike="noStrike" dirty="0">
                          <a:effectLst/>
                        </a:rPr>
                        <a:t>64 540 831</a:t>
                      </a:r>
                      <a:endParaRPr lang="en-ZA" sz="1300" b="0"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10"/>
                  </a:ext>
                </a:extLst>
              </a:tr>
              <a:tr h="249584">
                <a:tc>
                  <a:txBody>
                    <a:bodyPr/>
                    <a:lstStyle/>
                    <a:p>
                      <a:pPr algn="l" fontAlgn="b"/>
                      <a:r>
                        <a:rPr lang="en-ZA" sz="1300" b="1" u="none" strike="noStrike" dirty="0">
                          <a:solidFill>
                            <a:schemeClr val="bg1"/>
                          </a:solidFill>
                          <a:effectLst/>
                        </a:rPr>
                        <a:t>TOTALS</a:t>
                      </a:r>
                      <a:endParaRPr lang="en-ZA" sz="1300" b="1" i="0" u="none" strike="noStrike" dirty="0">
                        <a:solidFill>
                          <a:schemeClr val="bg1"/>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r" fontAlgn="b"/>
                      <a:r>
                        <a:rPr lang="en-ZA" sz="1300" b="1" u="none" strike="noStrike" dirty="0">
                          <a:effectLst/>
                        </a:rPr>
                        <a:t>54797 </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b="1" u="none" strike="noStrike" dirty="0">
                          <a:effectLst/>
                        </a:rPr>
                        <a:t>17 829</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b="1" u="none" strike="noStrike" dirty="0">
                          <a:effectLst/>
                        </a:rPr>
                        <a:t>39135</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ZA" sz="1300" b="1" u="none" strike="noStrike" dirty="0">
                          <a:effectLst/>
                        </a:rPr>
                        <a:t>15681</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3">
                        <a:lumMod val="40000"/>
                        <a:lumOff val="60000"/>
                      </a:schemeClr>
                    </a:solidFill>
                  </a:tcPr>
                </a:tc>
                <a:tc>
                  <a:txBody>
                    <a:bodyPr/>
                    <a:lstStyle/>
                    <a:p>
                      <a:pPr algn="ctr" fontAlgn="b"/>
                      <a:r>
                        <a:rPr lang="en-US" sz="1300" b="1" i="0" u="none" strike="noStrike" dirty="0">
                          <a:solidFill>
                            <a:srgbClr val="000000"/>
                          </a:solidFill>
                          <a:effectLst/>
                          <a:latin typeface="Calibri" panose="020F0502020204030204" pitchFamily="34" charset="0"/>
                        </a:rPr>
                        <a:t>5</a:t>
                      </a:r>
                      <a:r>
                        <a:rPr lang="en-ZA" sz="1300" b="1" i="0" u="none" strike="noStrike" dirty="0">
                          <a:solidFill>
                            <a:srgbClr val="000000"/>
                          </a:solidFill>
                          <a:effectLst/>
                          <a:latin typeface="Calibri" panose="020F0502020204030204" pitchFamily="34" charset="0"/>
                        </a:rPr>
                        <a:t>187</a:t>
                      </a:r>
                    </a:p>
                  </a:txBody>
                  <a:tcPr marL="1927" marR="1927" marT="1927" marB="0" anchor="b">
                    <a:solidFill>
                      <a:schemeClr val="accent2">
                        <a:lumMod val="60000"/>
                        <a:lumOff val="40000"/>
                      </a:schemeClr>
                    </a:solidFill>
                  </a:tcPr>
                </a:tc>
                <a:tc>
                  <a:txBody>
                    <a:bodyPr/>
                    <a:lstStyle/>
                    <a:p>
                      <a:pPr algn="ctr" fontAlgn="b"/>
                      <a:r>
                        <a:rPr lang="en-ZA" sz="1300" b="1" u="none" strike="noStrike" dirty="0">
                          <a:effectLst/>
                        </a:rPr>
                        <a:t>2 450</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1" u="none" strike="noStrike" dirty="0">
                          <a:effectLst/>
                        </a:rPr>
                        <a:t>164</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6"/>
                    </a:solidFill>
                  </a:tcPr>
                </a:tc>
                <a:tc>
                  <a:txBody>
                    <a:bodyPr/>
                    <a:lstStyle/>
                    <a:p>
                      <a:pPr algn="ctr" fontAlgn="b"/>
                      <a:r>
                        <a:rPr lang="en-ZA" sz="1300" b="1" u="none" strike="noStrike" dirty="0">
                          <a:effectLst/>
                        </a:rPr>
                        <a:t>563 728 191</a:t>
                      </a:r>
                      <a:endParaRPr lang="en-ZA" sz="1300" b="1" i="0" u="none" strike="noStrike" dirty="0">
                        <a:solidFill>
                          <a:srgbClr val="000000"/>
                        </a:solidFill>
                        <a:effectLst/>
                        <a:latin typeface="Calibri" panose="020F0502020204030204" pitchFamily="34" charset="0"/>
                      </a:endParaRPr>
                    </a:p>
                  </a:txBody>
                  <a:tcPr marL="1927" marR="1927" marT="1927" marB="0" anchor="b">
                    <a:solidFill>
                      <a:schemeClr val="accent4">
                        <a:lumMod val="60000"/>
                        <a:lumOff val="40000"/>
                      </a:schemeClr>
                    </a:solidFill>
                  </a:tcPr>
                </a:tc>
                <a:extLst>
                  <a:ext uri="{0D108BD9-81ED-4DB2-BD59-A6C34878D82A}">
                    <a16:rowId xmlns:a16="http://schemas.microsoft.com/office/drawing/2014/main" xmlns="" val="10011"/>
                  </a:ext>
                </a:extLst>
              </a:tr>
            </a:tbl>
          </a:graphicData>
        </a:graphic>
      </p:graphicFrame>
      <p:sp>
        <p:nvSpPr>
          <p:cNvPr id="21" name="Title 1">
            <a:extLst>
              <a:ext uri="{FF2B5EF4-FFF2-40B4-BE49-F238E27FC236}">
                <a16:creationId xmlns:a16="http://schemas.microsoft.com/office/drawing/2014/main" xmlns="" id="{3D26F99A-F026-4A2C-976E-36AD6F8FDB9D}"/>
              </a:ext>
            </a:extLst>
          </p:cNvPr>
          <p:cNvSpPr txBox="1">
            <a:spLocks/>
          </p:cNvSpPr>
          <p:nvPr/>
        </p:nvSpPr>
        <p:spPr bwMode="auto">
          <a:xfrm>
            <a:off x="261973" y="136524"/>
            <a:ext cx="8653780" cy="69277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875" tIns="43438" rIns="86875" bIns="43438" numCol="1" anchor="ctr" anchorCtr="0" compatLnSpc="1">
            <a:prstTxWarp prst="textNoShape">
              <a:avLst/>
            </a:prstTxWarp>
          </a:bodyPr>
          <a:lstStyle>
            <a:lvl1pPr algn="l" defTabSz="342900" rtl="0" eaLnBrk="0" fontAlgn="base" hangingPunct="0">
              <a:spcBef>
                <a:spcPct val="0"/>
              </a:spcBef>
              <a:spcAft>
                <a:spcPct val="0"/>
              </a:spcAft>
              <a:defRPr sz="3000" kern="1200">
                <a:solidFill>
                  <a:schemeClr val="tx1"/>
                </a:solidFill>
                <a:latin typeface="+mj-lt"/>
                <a:ea typeface="+mj-ea"/>
                <a:cs typeface="+mj-cs"/>
              </a:defRPr>
            </a:lvl1pPr>
            <a:lvl2pPr algn="l" defTabSz="342900" rtl="0" eaLnBrk="0" fontAlgn="base" hangingPunct="0">
              <a:spcBef>
                <a:spcPct val="0"/>
              </a:spcBef>
              <a:spcAft>
                <a:spcPct val="0"/>
              </a:spcAft>
              <a:defRPr sz="3000">
                <a:solidFill>
                  <a:schemeClr val="tx1"/>
                </a:solidFill>
                <a:latin typeface="Calibri" pitchFamily="34" charset="0"/>
              </a:defRPr>
            </a:lvl2pPr>
            <a:lvl3pPr algn="l" defTabSz="342900" rtl="0" eaLnBrk="0" fontAlgn="base" hangingPunct="0">
              <a:spcBef>
                <a:spcPct val="0"/>
              </a:spcBef>
              <a:spcAft>
                <a:spcPct val="0"/>
              </a:spcAft>
              <a:defRPr sz="3000">
                <a:solidFill>
                  <a:schemeClr val="tx1"/>
                </a:solidFill>
                <a:latin typeface="Calibri" pitchFamily="34" charset="0"/>
              </a:defRPr>
            </a:lvl3pPr>
            <a:lvl4pPr algn="l" defTabSz="342900" rtl="0" eaLnBrk="0" fontAlgn="base" hangingPunct="0">
              <a:spcBef>
                <a:spcPct val="0"/>
              </a:spcBef>
              <a:spcAft>
                <a:spcPct val="0"/>
              </a:spcAft>
              <a:defRPr sz="3000">
                <a:solidFill>
                  <a:schemeClr val="tx1"/>
                </a:solidFill>
                <a:latin typeface="Calibri" pitchFamily="34" charset="0"/>
              </a:defRPr>
            </a:lvl4pPr>
            <a:lvl5pPr algn="l" defTabSz="342900" rtl="0" eaLnBrk="0" fontAlgn="base" hangingPunct="0">
              <a:spcBef>
                <a:spcPct val="0"/>
              </a:spcBef>
              <a:spcAft>
                <a:spcPct val="0"/>
              </a:spcAft>
              <a:defRPr sz="3000">
                <a:solidFill>
                  <a:schemeClr val="tx1"/>
                </a:solidFill>
                <a:latin typeface="Calibri" pitchFamily="34" charset="0"/>
              </a:defRPr>
            </a:lvl5pPr>
            <a:lvl6pPr marL="342900" algn="l" defTabSz="342900" rtl="0" fontAlgn="base">
              <a:spcBef>
                <a:spcPct val="0"/>
              </a:spcBef>
              <a:spcAft>
                <a:spcPct val="0"/>
              </a:spcAft>
              <a:defRPr sz="3000">
                <a:solidFill>
                  <a:schemeClr val="tx1"/>
                </a:solidFill>
                <a:latin typeface="Calibri" pitchFamily="34" charset="0"/>
              </a:defRPr>
            </a:lvl6pPr>
            <a:lvl7pPr marL="685800" algn="l" defTabSz="342900" rtl="0" fontAlgn="base">
              <a:spcBef>
                <a:spcPct val="0"/>
              </a:spcBef>
              <a:spcAft>
                <a:spcPct val="0"/>
              </a:spcAft>
              <a:defRPr sz="3000">
                <a:solidFill>
                  <a:schemeClr val="tx1"/>
                </a:solidFill>
                <a:latin typeface="Calibri" pitchFamily="34" charset="0"/>
              </a:defRPr>
            </a:lvl7pPr>
            <a:lvl8pPr marL="1028700" algn="l" defTabSz="342900" rtl="0" fontAlgn="base">
              <a:spcBef>
                <a:spcPct val="0"/>
              </a:spcBef>
              <a:spcAft>
                <a:spcPct val="0"/>
              </a:spcAft>
              <a:defRPr sz="3000">
                <a:solidFill>
                  <a:schemeClr val="tx1"/>
                </a:solidFill>
                <a:latin typeface="Calibri" pitchFamily="34" charset="0"/>
              </a:defRPr>
            </a:lvl8pPr>
            <a:lvl9pPr marL="1371600" algn="l" defTabSz="342900" rtl="0" fontAlgn="base">
              <a:spcBef>
                <a:spcPct val="0"/>
              </a:spcBef>
              <a:spcAft>
                <a:spcPct val="0"/>
              </a:spcAft>
              <a:defRPr sz="3000">
                <a:solidFill>
                  <a:schemeClr val="tx1"/>
                </a:solidFill>
                <a:latin typeface="Calibri" pitchFamily="34" charset="0"/>
              </a:defRPr>
            </a:lvl9pPr>
          </a:lstStyle>
          <a:p>
            <a:pPr algn="ctr">
              <a:defRPr/>
            </a:pPr>
            <a:r>
              <a:rPr lang="en-US" altLang="en-US" sz="1425" b="1" dirty="0">
                <a:solidFill>
                  <a:schemeClr val="bg1"/>
                </a:solidFill>
                <a:latin typeface="Arial" panose="020B0604020202020204" pitchFamily="34" charset="0"/>
                <a:cs typeface="Arial" panose="020B0604020202020204" pitchFamily="34" charset="0"/>
              </a:rPr>
              <a:t> IMPACT FROM THE CDASF INTERVENTION </a:t>
            </a:r>
            <a:endParaRPr lang="en-ZA" altLang="en-US" sz="1425" b="1" dirty="0">
              <a:solidFill>
                <a:schemeClr val="bg1"/>
              </a:solidFill>
              <a:latin typeface="Arial" panose="020B0604020202020204" pitchFamily="34" charset="0"/>
              <a:cs typeface="Arial" panose="020B0604020202020204" pitchFamily="34" charset="0"/>
            </a:endParaRPr>
          </a:p>
        </p:txBody>
      </p:sp>
      <p:pic>
        <p:nvPicPr>
          <p:cNvPr id="5" name="Picture 4" descr="Text&#10;&#10;Description automatically generated">
            <a:extLst>
              <a:ext uri="{FF2B5EF4-FFF2-40B4-BE49-F238E27FC236}">
                <a16:creationId xmlns:a16="http://schemas.microsoft.com/office/drawing/2014/main" xmlns="" id="{91E2371F-A533-4C7C-B9CD-4BA72624894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2850" y="5229923"/>
            <a:ext cx="742235" cy="399716"/>
          </a:xfrm>
          <a:prstGeom prst="rect">
            <a:avLst/>
          </a:prstGeom>
        </p:spPr>
      </p:pic>
    </p:spTree>
    <p:extLst>
      <p:ext uri="{BB962C8B-B14F-4D97-AF65-F5344CB8AC3E}">
        <p14:creationId xmlns:p14="http://schemas.microsoft.com/office/powerpoint/2010/main" val="19008855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xmlns="" id="{5782273E-27BE-4729-A8BE-E544E62548BA}"/>
              </a:ext>
            </a:extLst>
          </p:cNvPr>
          <p:cNvSpPr>
            <a:spLocks noGrp="1"/>
          </p:cNvSpPr>
          <p:nvPr>
            <p:ph type="title"/>
          </p:nvPr>
        </p:nvSpPr>
        <p:spPr>
          <a:xfrm>
            <a:off x="330385" y="1262459"/>
            <a:ext cx="8585367" cy="427000"/>
          </a:xfrm>
          <a:solidFill>
            <a:schemeClr val="accent3"/>
          </a:solidFill>
        </p:spPr>
        <p:txBody>
          <a:bodyPr/>
          <a:lstStyle/>
          <a:p>
            <a:pPr algn="ctr" eaLnBrk="1" hangingPunct="1">
              <a:defRPr/>
            </a:pPr>
            <a:r>
              <a:rPr lang="en-US" altLang="en-US" sz="2280" b="1" dirty="0">
                <a:solidFill>
                  <a:schemeClr val="bg1"/>
                </a:solidFill>
                <a:latin typeface="+mn-lt"/>
              </a:rPr>
              <a:t>S</a:t>
            </a:r>
            <a:r>
              <a:rPr lang="en-ZA" altLang="en-US" sz="2280" b="1" dirty="0">
                <a:solidFill>
                  <a:schemeClr val="bg1"/>
                </a:solidFill>
                <a:latin typeface="+mn-lt"/>
              </a:rPr>
              <a:t>UMMARY OF APPROVED INTERVENTION</a:t>
            </a:r>
          </a:p>
        </p:txBody>
      </p:sp>
      <p:sp>
        <p:nvSpPr>
          <p:cNvPr id="20483" name="Picture 3">
            <a:extLst>
              <a:ext uri="{FF2B5EF4-FFF2-40B4-BE49-F238E27FC236}">
                <a16:creationId xmlns:a16="http://schemas.microsoft.com/office/drawing/2014/main" xmlns="" id="{1D96FDFC-3C20-45DF-AF79-7AA29602B134}"/>
              </a:ext>
            </a:extLst>
          </p:cNvPr>
          <p:cNvSpPr>
            <a:spLocks noChangeAspect="1"/>
          </p:cNvSpPr>
          <p:nvPr/>
        </p:nvSpPr>
        <p:spPr bwMode="auto">
          <a:xfrm>
            <a:off x="1492914" y="5114467"/>
            <a:ext cx="1814422" cy="5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325789" eaLnBrk="0" fontAlgn="base" hangingPunct="0">
              <a:spcBef>
                <a:spcPct val="0"/>
              </a:spcBef>
              <a:spcAft>
                <a:spcPct val="0"/>
              </a:spcAft>
              <a:buNone/>
            </a:pPr>
            <a:endParaRPr lang="en-ZA" altLang="en-US" sz="1283">
              <a:solidFill>
                <a:srgbClr val="FFFFFF"/>
              </a:solidFill>
              <a:cs typeface="Arial" panose="020B0604020202020204" pitchFamily="34" charset="0"/>
            </a:endParaRPr>
          </a:p>
        </p:txBody>
      </p:sp>
      <p:sp>
        <p:nvSpPr>
          <p:cNvPr id="20484" name="Picture 4">
            <a:extLst>
              <a:ext uri="{FF2B5EF4-FFF2-40B4-BE49-F238E27FC236}">
                <a16:creationId xmlns:a16="http://schemas.microsoft.com/office/drawing/2014/main" xmlns="" id="{DB7FB446-2274-476A-A2AE-C59DC190F54F}"/>
              </a:ext>
            </a:extLst>
          </p:cNvPr>
          <p:cNvSpPr>
            <a:spLocks noChangeAspect="1"/>
          </p:cNvSpPr>
          <p:nvPr/>
        </p:nvSpPr>
        <p:spPr bwMode="auto">
          <a:xfrm>
            <a:off x="6470130" y="5140484"/>
            <a:ext cx="2104005" cy="51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defTabSz="325789" fontAlgn="base">
              <a:spcBef>
                <a:spcPct val="0"/>
              </a:spcBef>
              <a:spcAft>
                <a:spcPct val="0"/>
              </a:spcAft>
              <a:buNone/>
            </a:pPr>
            <a:fld id="{E047D509-B27E-4237-AC21-3F92DE0C74EC}" type="slidenum">
              <a:rPr lang="en-US" altLang="en-US" sz="998" b="1">
                <a:solidFill>
                  <a:srgbClr val="000000"/>
                </a:solidFill>
                <a:cs typeface="Arial" panose="020B0604020202020204" pitchFamily="34" charset="0"/>
              </a:rPr>
              <a:pPr algn="r" defTabSz="325789" fontAlgn="base">
                <a:spcBef>
                  <a:spcPct val="0"/>
                </a:spcBef>
                <a:spcAft>
                  <a:spcPct val="0"/>
                </a:spcAft>
                <a:buNone/>
              </a:pPr>
              <a:t>46</a:t>
            </a:fld>
            <a:endParaRPr lang="en-US" altLang="en-US" sz="998" b="1">
              <a:solidFill>
                <a:srgbClr val="000000"/>
              </a:solidFill>
              <a:cs typeface="Arial" panose="020B0604020202020204" pitchFamily="34" charset="0"/>
            </a:endParaRPr>
          </a:p>
        </p:txBody>
      </p:sp>
      <p:sp>
        <p:nvSpPr>
          <p:cNvPr id="53253" name="TextBox 2">
            <a:extLst>
              <a:ext uri="{FF2B5EF4-FFF2-40B4-BE49-F238E27FC236}">
                <a16:creationId xmlns:a16="http://schemas.microsoft.com/office/drawing/2014/main" xmlns="" id="{4A0F16C6-83A5-4802-A865-A4F111E67DEB}"/>
              </a:ext>
            </a:extLst>
          </p:cNvPr>
          <p:cNvSpPr txBox="1">
            <a:spLocks noChangeArrowheads="1"/>
          </p:cNvSpPr>
          <p:nvPr/>
        </p:nvSpPr>
        <p:spPr bwMode="auto">
          <a:xfrm>
            <a:off x="330385" y="2042711"/>
            <a:ext cx="8585367" cy="3546805"/>
          </a:xfrm>
          <a:prstGeom prst="rect">
            <a:avLst/>
          </a:prstGeom>
          <a:noFill/>
          <a:ln>
            <a:noFill/>
          </a:ln>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800100" indent="-3429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244342" indent="-244342" algn="just" defTabSz="325789" eaLnBrk="0" fontAlgn="base" hangingPunct="0">
              <a:lnSpc>
                <a:spcPct val="150000"/>
              </a:lnSpc>
              <a:spcBef>
                <a:spcPct val="0"/>
              </a:spcBef>
              <a:spcAft>
                <a:spcPct val="0"/>
              </a:spcAft>
              <a:defRPr/>
            </a:pPr>
            <a:r>
              <a:rPr lang="en-US" altLang="en-US" sz="1900" dirty="0">
                <a:solidFill>
                  <a:srgbClr val="000000"/>
                </a:solidFill>
                <a:latin typeface="Arial" panose="020B0604020202020204" pitchFamily="34" charset="0"/>
                <a:cs typeface="Arial" panose="020B0604020202020204" pitchFamily="34" charset="0"/>
              </a:rPr>
              <a:t>A total of 15681 smallholder farmers were supported to the tune of R563 million wherein each farmer got a voucher up to a maximum of R50,000.</a:t>
            </a:r>
          </a:p>
          <a:p>
            <a:pPr marL="244342" indent="-244342" algn="just" defTabSz="325789" eaLnBrk="0" fontAlgn="base" hangingPunct="0">
              <a:lnSpc>
                <a:spcPct val="150000"/>
              </a:lnSpc>
              <a:spcBef>
                <a:spcPct val="0"/>
              </a:spcBef>
              <a:spcAft>
                <a:spcPct val="0"/>
              </a:spcAft>
              <a:defRPr/>
            </a:pPr>
            <a:r>
              <a:rPr lang="en-US" altLang="en-US" sz="1900" dirty="0">
                <a:solidFill>
                  <a:srgbClr val="000000"/>
                </a:solidFill>
                <a:latin typeface="Arial" panose="020B0604020202020204" pitchFamily="34" charset="0"/>
                <a:cs typeface="Arial" panose="020B0604020202020204" pitchFamily="34" charset="0"/>
              </a:rPr>
              <a:t>5187 of supported farmers are females whilst 2450 farmers are youth.</a:t>
            </a:r>
          </a:p>
          <a:p>
            <a:pPr marL="244342" indent="-244342" algn="just" defTabSz="325789" eaLnBrk="0" fontAlgn="base" hangingPunct="0">
              <a:lnSpc>
                <a:spcPct val="150000"/>
              </a:lnSpc>
              <a:spcBef>
                <a:spcPct val="0"/>
              </a:spcBef>
              <a:spcAft>
                <a:spcPct val="0"/>
              </a:spcAft>
              <a:defRPr/>
            </a:pPr>
            <a:r>
              <a:rPr lang="en-US" altLang="en-US" sz="1900" dirty="0">
                <a:solidFill>
                  <a:srgbClr val="000000"/>
                </a:solidFill>
                <a:latin typeface="Arial" panose="020B0604020202020204" pitchFamily="34" charset="0"/>
                <a:cs typeface="Arial" panose="020B0604020202020204" pitchFamily="34" charset="0"/>
              </a:rPr>
              <a:t>A majority of supported farmers supported are in livestock, followed by those in vegetable production.</a:t>
            </a:r>
          </a:p>
          <a:p>
            <a:pPr marL="244342" indent="-244342" algn="just" defTabSz="325789" eaLnBrk="0" fontAlgn="base" hangingPunct="0">
              <a:lnSpc>
                <a:spcPct val="150000"/>
              </a:lnSpc>
              <a:spcBef>
                <a:spcPct val="0"/>
              </a:spcBef>
              <a:spcAft>
                <a:spcPct val="0"/>
              </a:spcAft>
              <a:defRPr/>
            </a:pPr>
            <a:r>
              <a:rPr lang="en-US" altLang="en-US" sz="1900" dirty="0">
                <a:solidFill>
                  <a:srgbClr val="000000"/>
                </a:solidFill>
                <a:latin typeface="Arial" panose="020B0604020202020204" pitchFamily="34" charset="0"/>
                <a:cs typeface="Arial" panose="020B0604020202020204" pitchFamily="34" charset="0"/>
              </a:rPr>
              <a:t>North West province had the highest number of approved applications </a:t>
            </a:r>
            <a:r>
              <a:rPr lang="en-US" altLang="en-US" sz="1900" b="1" dirty="0">
                <a:solidFill>
                  <a:srgbClr val="000000"/>
                </a:solidFill>
                <a:latin typeface="Arial" panose="020B0604020202020204" pitchFamily="34" charset="0"/>
                <a:cs typeface="Arial" panose="020B0604020202020204" pitchFamily="34" charset="0"/>
              </a:rPr>
              <a:t>3,033, </a:t>
            </a:r>
            <a:r>
              <a:rPr lang="en-US" altLang="en-US" sz="1900" dirty="0">
                <a:solidFill>
                  <a:srgbClr val="000000"/>
                </a:solidFill>
                <a:latin typeface="Arial" panose="020B0604020202020204" pitchFamily="34" charset="0"/>
                <a:cs typeface="Arial" panose="020B0604020202020204" pitchFamily="34" charset="0"/>
              </a:rPr>
              <a:t>followed by </a:t>
            </a:r>
            <a:r>
              <a:rPr lang="en-US" altLang="en-US" sz="1900" b="1" dirty="0">
                <a:solidFill>
                  <a:srgbClr val="000000"/>
                </a:solidFill>
                <a:latin typeface="Arial" panose="020B0604020202020204" pitchFamily="34" charset="0"/>
                <a:cs typeface="Arial" panose="020B0604020202020204" pitchFamily="34" charset="0"/>
              </a:rPr>
              <a:t>KZN with 2868 </a:t>
            </a:r>
            <a:r>
              <a:rPr lang="en-US" altLang="en-US" sz="1900" dirty="0">
                <a:solidFill>
                  <a:srgbClr val="000000"/>
                </a:solidFill>
                <a:latin typeface="Arial" panose="020B0604020202020204" pitchFamily="34" charset="0"/>
                <a:cs typeface="Arial" panose="020B0604020202020204" pitchFamily="34" charset="0"/>
              </a:rPr>
              <a:t>approved applications and Limpopo with </a:t>
            </a:r>
            <a:r>
              <a:rPr lang="en-US" altLang="en-US" sz="1900" b="1" dirty="0">
                <a:solidFill>
                  <a:srgbClr val="000000"/>
                </a:solidFill>
                <a:latin typeface="Arial" panose="020B0604020202020204" pitchFamily="34" charset="0"/>
                <a:cs typeface="Arial" panose="020B0604020202020204" pitchFamily="34" charset="0"/>
              </a:rPr>
              <a:t>2445 </a:t>
            </a:r>
            <a:r>
              <a:rPr lang="en-US" altLang="en-US" sz="1900" dirty="0">
                <a:solidFill>
                  <a:srgbClr val="000000"/>
                </a:solidFill>
                <a:latin typeface="Arial" panose="020B0604020202020204" pitchFamily="34" charset="0"/>
                <a:cs typeface="Arial" panose="020B0604020202020204" pitchFamily="34" charset="0"/>
              </a:rPr>
              <a:t>approvals.</a:t>
            </a:r>
          </a:p>
        </p:txBody>
      </p:sp>
      <p:pic>
        <p:nvPicPr>
          <p:cNvPr id="7" name="Picture 4">
            <a:extLst>
              <a:ext uri="{FF2B5EF4-FFF2-40B4-BE49-F238E27FC236}">
                <a16:creationId xmlns:a16="http://schemas.microsoft.com/office/drawing/2014/main" xmlns="" id="{7E3FA4E5-F82B-4095-BA63-3807EE4C8D7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50591" y="6207918"/>
            <a:ext cx="579167" cy="51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24543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1200329"/>
          </a:xfrm>
          <a:prstGeom prst="rect">
            <a:avLst/>
          </a:prstGeom>
          <a:noFill/>
        </p:spPr>
        <p:txBody>
          <a:bodyPr wrap="square" rtlCol="0">
            <a:spAutoFit/>
          </a:bodyPr>
          <a:lstStyle/>
          <a:p>
            <a:pPr algn="ctr"/>
            <a:r>
              <a:rPr lang="en-ZA" sz="2400" dirty="0">
                <a:solidFill>
                  <a:schemeClr val="bg1"/>
                </a:solidFill>
                <a:latin typeface="Arial" panose="020B0604020202020204" pitchFamily="34" charset="0"/>
                <a:cs typeface="Arial" panose="020B0604020202020204" pitchFamily="34" charset="0"/>
              </a:rPr>
              <a:t>Supported offered to women during COVID-19 in </a:t>
            </a:r>
          </a:p>
          <a:p>
            <a:pPr algn="ctr"/>
            <a:r>
              <a:rPr lang="en-ZA" sz="2400" dirty="0">
                <a:solidFill>
                  <a:schemeClr val="bg1"/>
                </a:solidFill>
                <a:latin typeface="Arial" panose="020B0604020202020204" pitchFamily="34" charset="0"/>
                <a:cs typeface="Arial" panose="020B0604020202020204" pitchFamily="34" charset="0"/>
              </a:rPr>
              <a:t>agricultural sector </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90903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3101516-385F-9A45-8C98-43C8CED549E0}"/>
              </a:ext>
            </a:extLst>
          </p:cNvPr>
          <p:cNvSpPr txBox="1"/>
          <p:nvPr/>
        </p:nvSpPr>
        <p:spPr>
          <a:xfrm>
            <a:off x="1639968" y="1049375"/>
            <a:ext cx="5864065" cy="369332"/>
          </a:xfrm>
          <a:prstGeom prst="rect">
            <a:avLst/>
          </a:prstGeom>
          <a:noFill/>
        </p:spPr>
        <p:txBody>
          <a:bodyPr wrap="square" rtlCol="0">
            <a:spAutoFit/>
          </a:bodyPr>
          <a:lstStyle/>
          <a:p>
            <a:pPr algn="ctr" defTabSz="651578"/>
            <a:r>
              <a:rPr lang="en-US" b="1" dirty="0">
                <a:solidFill>
                  <a:prstClr val="black"/>
                </a:solidFill>
                <a:latin typeface="Calibri"/>
              </a:rPr>
              <a:t>FINANCIAL SUPPORT AND CONDITIONS</a:t>
            </a:r>
          </a:p>
        </p:txBody>
      </p:sp>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48</a:t>
            </a:fld>
            <a:endParaRPr lang="en-ZA">
              <a:solidFill>
                <a:prstClr val="black">
                  <a:tint val="75000"/>
                </a:prstClr>
              </a:solidFill>
              <a:latin typeface="Calibri"/>
            </a:endParaRPr>
          </a:p>
        </p:txBody>
      </p:sp>
      <p:sp>
        <p:nvSpPr>
          <p:cNvPr id="7" name="Rectangle 6">
            <a:extLst>
              <a:ext uri="{FF2B5EF4-FFF2-40B4-BE49-F238E27FC236}">
                <a16:creationId xmlns:a16="http://schemas.microsoft.com/office/drawing/2014/main" xmlns="" id="{D0B73E29-0B73-FE46-93F6-E67A3106A033}"/>
              </a:ext>
            </a:extLst>
          </p:cNvPr>
          <p:cNvSpPr/>
          <p:nvPr/>
        </p:nvSpPr>
        <p:spPr>
          <a:xfrm>
            <a:off x="297874" y="1451042"/>
            <a:ext cx="8285018" cy="3643690"/>
          </a:xfrm>
          <a:prstGeom prst="rect">
            <a:avLst/>
          </a:prstGeom>
          <a:solidFill>
            <a:schemeClr val="bg1"/>
          </a:solidFill>
        </p:spPr>
        <p:txBody>
          <a:bodyPr wrap="square">
            <a:spAutoFit/>
          </a:bodyPr>
          <a:lstStyle/>
          <a:p>
            <a:pPr algn="just" defTabSz="514350">
              <a:lnSpc>
                <a:spcPct val="150000"/>
              </a:lnSpc>
              <a:spcAft>
                <a:spcPts val="563"/>
              </a:spcAft>
            </a:pPr>
            <a:r>
              <a:rPr lang="en-ZA" sz="1200" dirty="0">
                <a:solidFill>
                  <a:srgbClr val="000000"/>
                </a:solidFill>
                <a:latin typeface="Arial" panose="020B0604020202020204" pitchFamily="34" charset="0"/>
                <a:ea typeface="Times New Roman" panose="02020603050405020304" pitchFamily="18" charset="0"/>
                <a:cs typeface="Arial" panose="020B0604020202020204" pitchFamily="34" charset="0"/>
              </a:rPr>
              <a:t>The Presidency requested the Department of Agriculture, Land Reform and Rural Development (DALRRD) to support employment in the country through a short-term (6-months)  support intervention in the Agricultural Sector.  The DALRRD was asked to initiate a </a:t>
            </a:r>
            <a:r>
              <a:rPr lang="en-ZA" sz="1200" u="sng" dirty="0">
                <a:solidFill>
                  <a:srgbClr val="000000"/>
                </a:solidFill>
                <a:latin typeface="Arial" panose="020B0604020202020204" pitchFamily="34" charset="0"/>
                <a:ea typeface="Times New Roman" panose="02020603050405020304" pitchFamily="18" charset="0"/>
                <a:cs typeface="Arial" panose="020B0604020202020204" pitchFamily="34" charset="0"/>
              </a:rPr>
              <a:t>p</a:t>
            </a:r>
            <a:r>
              <a:rPr lang="en-ZA" sz="1200" u="sng" dirty="0">
                <a:solidFill>
                  <a:prstClr val="black"/>
                </a:solidFill>
                <a:latin typeface="Arial" panose="020B0604020202020204" pitchFamily="34" charset="0"/>
                <a:cs typeface="Arial" panose="020B0604020202020204" pitchFamily="34" charset="0"/>
              </a:rPr>
              <a:t>roducer relief fund for subsistence producers, that would help them retain self-employment and support food value chains</a:t>
            </a:r>
            <a:r>
              <a:rPr lang="en-ZA" sz="12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p>
          <a:p>
            <a:pPr algn="just" defTabSz="514350">
              <a:lnSpc>
                <a:spcPct val="150000"/>
              </a:lnSpc>
              <a:spcAft>
                <a:spcPts val="563"/>
              </a:spcAft>
            </a:pPr>
            <a:r>
              <a:rPr lang="en-ZA" sz="1200" dirty="0">
                <a:solidFill>
                  <a:srgbClr val="000000"/>
                </a:solidFill>
                <a:latin typeface="Arial" panose="020B0604020202020204" pitchFamily="34" charset="0"/>
                <a:ea typeface="Times New Roman" panose="02020603050405020304" pitchFamily="18" charset="0"/>
                <a:cs typeface="Arial" panose="020B0604020202020204" pitchFamily="34" charset="0"/>
              </a:rPr>
              <a:t>On 23 September 2020 National Treasury confirmed the following: </a:t>
            </a:r>
          </a:p>
          <a:p>
            <a:pPr marL="192881" indent="-192881" algn="just" defTabSz="514350">
              <a:lnSpc>
                <a:spcPct val="150000"/>
              </a:lnSpc>
              <a:spcAft>
                <a:spcPts val="563"/>
              </a:spcAft>
              <a:buFont typeface="Arial" panose="020B0604020202020204" pitchFamily="34" charset="0"/>
              <a:buChar char="•"/>
            </a:pPr>
            <a:r>
              <a:rPr lang="en-ZA" sz="1200" dirty="0">
                <a:solidFill>
                  <a:srgbClr val="000000"/>
                </a:solidFill>
                <a:latin typeface="Arial" panose="020B0604020202020204" pitchFamily="34" charset="0"/>
                <a:ea typeface="Times New Roman" panose="02020603050405020304" pitchFamily="18" charset="0"/>
                <a:cs typeface="Arial" panose="020B0604020202020204" pitchFamily="34" charset="0"/>
              </a:rPr>
              <a:t>Fund size: R 1bn</a:t>
            </a:r>
          </a:p>
          <a:p>
            <a:pPr marL="192881" indent="-192881" algn="just" defTabSz="514350">
              <a:lnSpc>
                <a:spcPct val="150000"/>
              </a:lnSpc>
              <a:spcAft>
                <a:spcPts val="563"/>
              </a:spcAft>
              <a:buFont typeface="Arial" panose="020B0604020202020204" pitchFamily="34" charset="0"/>
              <a:buChar char="•"/>
            </a:pPr>
            <a:r>
              <a:rPr lang="en-ZA" sz="1200" dirty="0">
                <a:solidFill>
                  <a:prstClr val="black"/>
                </a:solidFill>
                <a:latin typeface="Arial" panose="020B0604020202020204" pitchFamily="34" charset="0"/>
                <a:cs typeface="Arial" panose="020B0604020202020204" pitchFamily="34" charset="0"/>
              </a:rPr>
              <a:t>74 626 </a:t>
            </a:r>
            <a:r>
              <a:rPr lang="en-ZA" sz="1200" dirty="0">
                <a:solidFill>
                  <a:srgbClr val="000000"/>
                </a:solidFill>
                <a:latin typeface="Arial" panose="020B0604020202020204" pitchFamily="34" charset="0"/>
                <a:ea typeface="Times New Roman" panose="02020603050405020304" pitchFamily="18" charset="0"/>
                <a:cs typeface="Arial" panose="020B0604020202020204" pitchFamily="34" charset="0"/>
              </a:rPr>
              <a:t>subsistence farmers must be targeted and included in the DALRRD APP for the 2020/21 financial year</a:t>
            </a:r>
          </a:p>
          <a:p>
            <a:pPr marL="192881" indent="-192881" algn="just" defTabSz="514350">
              <a:lnSpc>
                <a:spcPct val="150000"/>
              </a:lnSpc>
              <a:spcAft>
                <a:spcPts val="563"/>
              </a:spcAft>
              <a:buFont typeface="Arial" panose="020B0604020202020204" pitchFamily="34" charset="0"/>
              <a:buChar char="•"/>
            </a:pPr>
            <a:r>
              <a:rPr lang="en-ZA" sz="1200" dirty="0">
                <a:solidFill>
                  <a:srgbClr val="000000"/>
                </a:solidFill>
                <a:latin typeface="Arial" panose="020B0604020202020204" pitchFamily="34" charset="0"/>
                <a:cs typeface="Arial" panose="020B0604020202020204" pitchFamily="34" charset="0"/>
              </a:rPr>
              <a:t>Allocated funds to be utilised before 31 March 2021.</a:t>
            </a:r>
          </a:p>
          <a:p>
            <a:pPr marL="192881" indent="-192881" algn="just" defTabSz="514350">
              <a:lnSpc>
                <a:spcPct val="150000"/>
              </a:lnSpc>
              <a:spcAft>
                <a:spcPts val="563"/>
              </a:spcAft>
              <a:buFont typeface="Arial" panose="020B0604020202020204" pitchFamily="34" charset="0"/>
              <a:buChar char="•"/>
            </a:pPr>
            <a:r>
              <a:rPr lang="en-ZA" sz="1200" dirty="0">
                <a:solidFill>
                  <a:srgbClr val="000000"/>
                </a:solidFill>
                <a:latin typeface="Arial" panose="020B0604020202020204" pitchFamily="34" charset="0"/>
                <a:cs typeface="Arial" panose="020B0604020202020204" pitchFamily="34" charset="0"/>
              </a:rPr>
              <a:t>Quarterly reporting is required.</a:t>
            </a:r>
          </a:p>
          <a:p>
            <a:pPr marL="192881" indent="-192881" algn="just" defTabSz="514350">
              <a:lnSpc>
                <a:spcPct val="150000"/>
              </a:lnSpc>
              <a:spcAft>
                <a:spcPts val="563"/>
              </a:spcAft>
              <a:buFont typeface="Arial" panose="020B0604020202020204" pitchFamily="34" charset="0"/>
              <a:buChar char="•"/>
            </a:pPr>
            <a:r>
              <a:rPr lang="en-ZA" sz="1200" dirty="0">
                <a:solidFill>
                  <a:srgbClr val="000000"/>
                </a:solidFill>
                <a:latin typeface="Arial" panose="020B0604020202020204" pitchFamily="34" charset="0"/>
                <a:cs typeface="Arial" panose="020B0604020202020204" pitchFamily="34" charset="0"/>
              </a:rPr>
              <a:t>The funding will support will be provided to Rural and Peri-Urban Farmers</a:t>
            </a:r>
          </a:p>
          <a:p>
            <a:pPr marL="192881" indent="-192881" algn="just" defTabSz="514350">
              <a:lnSpc>
                <a:spcPct val="150000"/>
              </a:lnSpc>
              <a:spcAft>
                <a:spcPts val="563"/>
              </a:spcAft>
              <a:buFont typeface="Arial" panose="020B0604020202020204" pitchFamily="34" charset="0"/>
              <a:buChar char="•"/>
            </a:pPr>
            <a:r>
              <a:rPr lang="en-ZA" sz="1200" dirty="0">
                <a:solidFill>
                  <a:srgbClr val="000000"/>
                </a:solidFill>
                <a:latin typeface="Arial" panose="020B0604020202020204" pitchFamily="34" charset="0"/>
                <a:cs typeface="Arial" panose="020B0604020202020204" pitchFamily="34" charset="0"/>
              </a:rPr>
              <a:t>Operational costs are to be carried by the DALRRD from its  baseline G&amp;S budget.</a:t>
            </a:r>
          </a:p>
        </p:txBody>
      </p:sp>
      <p:sp>
        <p:nvSpPr>
          <p:cNvPr id="9" name="Rectangle 8">
            <a:extLst>
              <a:ext uri="{FF2B5EF4-FFF2-40B4-BE49-F238E27FC236}">
                <a16:creationId xmlns:a16="http://schemas.microsoft.com/office/drawing/2014/main" xmlns="" id="{2D07CC19-A565-3A4C-80CE-4A8260A09F73}"/>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45973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49</a:t>
            </a:fld>
            <a:endParaRPr lang="en-ZA">
              <a:solidFill>
                <a:prstClr val="black">
                  <a:tint val="75000"/>
                </a:prstClr>
              </a:solidFill>
              <a:latin typeface="Calibri"/>
            </a:endParaRPr>
          </a:p>
        </p:txBody>
      </p:sp>
      <p:sp>
        <p:nvSpPr>
          <p:cNvPr id="5" name="Rectangle 4"/>
          <p:cNvSpPr/>
          <p:nvPr/>
        </p:nvSpPr>
        <p:spPr>
          <a:xfrm>
            <a:off x="1350819" y="1029920"/>
            <a:ext cx="6642133" cy="415498"/>
          </a:xfrm>
          <a:prstGeom prst="rect">
            <a:avLst/>
          </a:prstGeom>
        </p:spPr>
        <p:txBody>
          <a:bodyPr wrap="square">
            <a:spAutoFit/>
          </a:bodyPr>
          <a:lstStyle/>
          <a:p>
            <a:pPr algn="ctr" defTabSz="685800">
              <a:defRPr/>
            </a:pPr>
            <a:r>
              <a:rPr lang="en-GB" sz="2100" b="1" kern="0" dirty="0">
                <a:solidFill>
                  <a:prstClr val="black"/>
                </a:solidFill>
                <a:latin typeface="Arial" panose="020B0604020202020204" pitchFamily="34" charset="0"/>
                <a:ea typeface="+mj-ea"/>
                <a:cs typeface="Arial" panose="020B0604020202020204" pitchFamily="34" charset="0"/>
              </a:rPr>
              <a:t>ADVERT AND APPLICATIONS CONDITIONS</a:t>
            </a:r>
            <a:endParaRPr lang="en-ZA" sz="1350" b="1" kern="0" dirty="0">
              <a:solidFill>
                <a:sysClr val="windowText" lastClr="000000"/>
              </a:solidFill>
              <a:latin typeface="Arial" panose="020B0604020202020204" pitchFamily="34" charset="0"/>
              <a:cs typeface="Arial" panose="020B0604020202020204" pitchFamily="34" charset="0"/>
            </a:endParaRPr>
          </a:p>
        </p:txBody>
      </p:sp>
      <p:graphicFrame>
        <p:nvGraphicFramePr>
          <p:cNvPr id="8" name="Table 7">
            <a:extLst>
              <a:ext uri="{FF2B5EF4-FFF2-40B4-BE49-F238E27FC236}">
                <a16:creationId xmlns:a16="http://schemas.microsoft.com/office/drawing/2014/main" xmlns="" id="{91E07F6C-0F53-4A01-B228-C4A7B2E364AD}"/>
              </a:ext>
            </a:extLst>
          </p:cNvPr>
          <p:cNvGraphicFramePr>
            <a:graphicFrameLocks noGrp="1"/>
          </p:cNvGraphicFramePr>
          <p:nvPr>
            <p:extLst>
              <p:ext uri="{D42A27DB-BD31-4B8C-83A1-F6EECF244321}">
                <p14:modId xmlns:p14="http://schemas.microsoft.com/office/powerpoint/2010/main" val="319168132"/>
              </p:ext>
            </p:extLst>
          </p:nvPr>
        </p:nvGraphicFramePr>
        <p:xfrm>
          <a:off x="98683" y="1647437"/>
          <a:ext cx="3461936" cy="192405"/>
        </p:xfrm>
        <a:graphic>
          <a:graphicData uri="http://schemas.openxmlformats.org/drawingml/2006/table">
            <a:tbl>
              <a:tblPr firstRow="1" firstCol="1" bandRow="1">
                <a:tableStyleId>{5C22544A-7EE6-4342-B048-85BDC9FD1C3A}</a:tableStyleId>
              </a:tblPr>
              <a:tblGrid>
                <a:gridCol w="3461936">
                  <a:extLst>
                    <a:ext uri="{9D8B030D-6E8A-4147-A177-3AD203B41FA5}">
                      <a16:colId xmlns:a16="http://schemas.microsoft.com/office/drawing/2014/main" xmlns="" val="1562419731"/>
                    </a:ext>
                  </a:extLst>
                </a:gridCol>
              </a:tblGrid>
              <a:tr h="192405">
                <a:tc>
                  <a:txBody>
                    <a:bodyPr/>
                    <a:lstStyle/>
                    <a:p>
                      <a:pPr algn="ctr">
                        <a:lnSpc>
                          <a:spcPct val="115000"/>
                        </a:lnSpc>
                        <a:spcAft>
                          <a:spcPts val="1000"/>
                        </a:spcAft>
                      </a:pPr>
                      <a:r>
                        <a:rPr lang="en-ZA" sz="1200" dirty="0">
                          <a:effectLst/>
                          <a:latin typeface="Arial" panose="020B0604020202020204" pitchFamily="34" charset="0"/>
                          <a:cs typeface="Arial" panose="020B0604020202020204" pitchFamily="34" charset="0"/>
                        </a:rPr>
                        <a:t>A: Compulsory Criteria:</a:t>
                      </a:r>
                      <a:endParaRPr lang="en-ZA" sz="12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nchor="ctr">
                    <a:solidFill>
                      <a:schemeClr val="accent3">
                        <a:lumMod val="75000"/>
                      </a:schemeClr>
                    </a:solidFill>
                  </a:tcPr>
                </a:tc>
                <a:extLst>
                  <a:ext uri="{0D108BD9-81ED-4DB2-BD59-A6C34878D82A}">
                    <a16:rowId xmlns:a16="http://schemas.microsoft.com/office/drawing/2014/main" xmlns="" val="2405418080"/>
                  </a:ext>
                </a:extLst>
              </a:tr>
            </a:tbl>
          </a:graphicData>
        </a:graphic>
      </p:graphicFrame>
      <p:graphicFrame>
        <p:nvGraphicFramePr>
          <p:cNvPr id="9" name="Diagram 8">
            <a:extLst>
              <a:ext uri="{FF2B5EF4-FFF2-40B4-BE49-F238E27FC236}">
                <a16:creationId xmlns:a16="http://schemas.microsoft.com/office/drawing/2014/main" xmlns="" id="{CFA378D0-173D-44A6-80E5-A6BC2BE30E5C}"/>
              </a:ext>
            </a:extLst>
          </p:cNvPr>
          <p:cNvGraphicFramePr/>
          <p:nvPr>
            <p:extLst>
              <p:ext uri="{D42A27DB-BD31-4B8C-83A1-F6EECF244321}">
                <p14:modId xmlns:p14="http://schemas.microsoft.com/office/powerpoint/2010/main" val="1097832048"/>
              </p:ext>
            </p:extLst>
          </p:nvPr>
        </p:nvGraphicFramePr>
        <p:xfrm>
          <a:off x="152400" y="1940753"/>
          <a:ext cx="3505200" cy="2824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Diagram 9">
            <a:extLst>
              <a:ext uri="{FF2B5EF4-FFF2-40B4-BE49-F238E27FC236}">
                <a16:creationId xmlns:a16="http://schemas.microsoft.com/office/drawing/2014/main" xmlns="" id="{94ED8ED1-BC28-45FA-BB44-1F50C235790C}"/>
              </a:ext>
            </a:extLst>
          </p:cNvPr>
          <p:cNvGraphicFramePr/>
          <p:nvPr>
            <p:extLst>
              <p:ext uri="{D42A27DB-BD31-4B8C-83A1-F6EECF244321}">
                <p14:modId xmlns:p14="http://schemas.microsoft.com/office/powerpoint/2010/main" val="1539136015"/>
              </p:ext>
            </p:extLst>
          </p:nvPr>
        </p:nvGraphicFramePr>
        <p:xfrm>
          <a:off x="3850305" y="1940753"/>
          <a:ext cx="2324511" cy="263809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 name="Rectangle 10">
            <a:extLst>
              <a:ext uri="{FF2B5EF4-FFF2-40B4-BE49-F238E27FC236}">
                <a16:creationId xmlns:a16="http://schemas.microsoft.com/office/drawing/2014/main" xmlns="" id="{1AC584BA-98A9-4E36-8880-28069B05DC9B}"/>
              </a:ext>
            </a:extLst>
          </p:cNvPr>
          <p:cNvSpPr/>
          <p:nvPr/>
        </p:nvSpPr>
        <p:spPr>
          <a:xfrm>
            <a:off x="3640851" y="1642737"/>
            <a:ext cx="2740366" cy="238014"/>
          </a:xfrm>
          <a:prstGeom prst="rect">
            <a:avLst/>
          </a:prstGeom>
          <a:solidFill>
            <a:schemeClr val="accent3"/>
          </a:solidFill>
        </p:spPr>
        <p:txBody>
          <a:bodyPr wrap="square">
            <a:spAutoFit/>
          </a:bodyPr>
          <a:lstStyle/>
          <a:p>
            <a:pPr defTabSz="685800">
              <a:lnSpc>
                <a:spcPct val="115000"/>
              </a:lnSpc>
              <a:spcAft>
                <a:spcPts val="750"/>
              </a:spcAft>
              <a:defRPr/>
            </a:pPr>
            <a:r>
              <a:rPr lang="en-ZA" sz="900" b="1" dirty="0">
                <a:solidFill>
                  <a:prstClr val="black"/>
                </a:solidFill>
                <a:latin typeface="Arial" panose="020B0604020202020204" pitchFamily="34" charset="0"/>
                <a:ea typeface="Times New Roman" panose="02020603050405020304" pitchFamily="18" charset="0"/>
                <a:cs typeface="Arial" panose="020B0604020202020204" pitchFamily="34" charset="0"/>
              </a:rPr>
              <a:t>APPLICATIONS WERE ENCOURAGED FROM:</a:t>
            </a:r>
            <a:endParaRPr lang="en-ZA" sz="900" b="1" dirty="0">
              <a:solidFill>
                <a:prstClr val="black"/>
              </a:solidFill>
              <a:latin typeface="Arial" panose="020B0604020202020204" pitchFamily="34" charset="0"/>
              <a:ea typeface="Calibri" panose="020F0502020204030204" pitchFamily="34" charset="0"/>
              <a:cs typeface="Arial" panose="020B0604020202020204" pitchFamily="34" charset="0"/>
            </a:endParaRPr>
          </a:p>
        </p:txBody>
      </p:sp>
      <p:graphicFrame>
        <p:nvGraphicFramePr>
          <p:cNvPr id="12" name="Table 11">
            <a:extLst>
              <a:ext uri="{FF2B5EF4-FFF2-40B4-BE49-F238E27FC236}">
                <a16:creationId xmlns:a16="http://schemas.microsoft.com/office/drawing/2014/main" xmlns="" id="{0D842F68-77F1-425B-B5D3-A01DC8CEFA26}"/>
              </a:ext>
            </a:extLst>
          </p:cNvPr>
          <p:cNvGraphicFramePr>
            <a:graphicFrameLocks noGrp="1"/>
          </p:cNvGraphicFramePr>
          <p:nvPr>
            <p:extLst>
              <p:ext uri="{D42A27DB-BD31-4B8C-83A1-F6EECF244321}">
                <p14:modId xmlns:p14="http://schemas.microsoft.com/office/powerpoint/2010/main" val="3633756523"/>
              </p:ext>
            </p:extLst>
          </p:nvPr>
        </p:nvGraphicFramePr>
        <p:xfrm>
          <a:off x="6310309" y="1940753"/>
          <a:ext cx="2756268" cy="2832683"/>
        </p:xfrm>
        <a:graphic>
          <a:graphicData uri="http://schemas.openxmlformats.org/drawingml/2006/table">
            <a:tbl>
              <a:tblPr firstRow="1" firstCol="1" bandRow="1"/>
              <a:tblGrid>
                <a:gridCol w="749776">
                  <a:extLst>
                    <a:ext uri="{9D8B030D-6E8A-4147-A177-3AD203B41FA5}">
                      <a16:colId xmlns:a16="http://schemas.microsoft.com/office/drawing/2014/main" xmlns="" val="1871165153"/>
                    </a:ext>
                  </a:extLst>
                </a:gridCol>
                <a:gridCol w="749776">
                  <a:extLst>
                    <a:ext uri="{9D8B030D-6E8A-4147-A177-3AD203B41FA5}">
                      <a16:colId xmlns:a16="http://schemas.microsoft.com/office/drawing/2014/main" xmlns="" val="63150404"/>
                    </a:ext>
                  </a:extLst>
                </a:gridCol>
                <a:gridCol w="419246">
                  <a:extLst>
                    <a:ext uri="{9D8B030D-6E8A-4147-A177-3AD203B41FA5}">
                      <a16:colId xmlns:a16="http://schemas.microsoft.com/office/drawing/2014/main" xmlns="" val="2985621966"/>
                    </a:ext>
                  </a:extLst>
                </a:gridCol>
                <a:gridCol w="837470">
                  <a:extLst>
                    <a:ext uri="{9D8B030D-6E8A-4147-A177-3AD203B41FA5}">
                      <a16:colId xmlns:a16="http://schemas.microsoft.com/office/drawing/2014/main" xmlns="" val="1508828021"/>
                    </a:ext>
                  </a:extLst>
                </a:gridCol>
              </a:tblGrid>
              <a:tr h="132302">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 </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Type</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Points</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Proof</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235862532"/>
                  </a:ext>
                </a:extLst>
              </a:tr>
              <a:tr h="132302">
                <a:tc rowSpan="2">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Gender</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Women</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5</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SA ID</a:t>
                      </a:r>
                    </a:p>
                    <a:p>
                      <a:pPr>
                        <a:lnSpc>
                          <a:spcPct val="115000"/>
                        </a:lnSpc>
                        <a:spcAft>
                          <a:spcPts val="1000"/>
                        </a:spcAft>
                      </a:pPr>
                      <a:r>
                        <a:rPr lang="en-ZA" sz="800">
                          <a:effectLst/>
                          <a:latin typeface="Arial" panose="020B0604020202020204" pitchFamily="34" charset="0"/>
                          <a:cs typeface="Arial" panose="020B0604020202020204" pitchFamily="34" charset="0"/>
                        </a:rPr>
                        <a:t> </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459159942"/>
                  </a:ext>
                </a:extLst>
              </a:tr>
              <a:tr h="239840">
                <a:tc vMerge="1">
                  <a:txBody>
                    <a:bodyPr/>
                    <a:lstStyle/>
                    <a:p>
                      <a:endParaRPr lang="en-ZA"/>
                    </a:p>
                  </a:txBody>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Men</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3</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ZA"/>
                    </a:p>
                  </a:txBody>
                  <a:tcPr/>
                </a:tc>
                <a:extLst>
                  <a:ext uri="{0D108BD9-81ED-4DB2-BD59-A6C34878D82A}">
                    <a16:rowId xmlns:a16="http://schemas.microsoft.com/office/drawing/2014/main" xmlns="" val="2778465955"/>
                  </a:ext>
                </a:extLst>
              </a:tr>
              <a:tr h="132302">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Age</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Youth </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5</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SA ID</a:t>
                      </a:r>
                    </a:p>
                    <a:p>
                      <a:pPr>
                        <a:lnSpc>
                          <a:spcPct val="115000"/>
                        </a:lnSpc>
                        <a:spcAft>
                          <a:spcPts val="1000"/>
                        </a:spcAft>
                      </a:pPr>
                      <a:r>
                        <a:rPr lang="en-ZA" sz="800">
                          <a:effectLst/>
                          <a:latin typeface="Arial" panose="020B0604020202020204" pitchFamily="34" charset="0"/>
                          <a:cs typeface="Arial" panose="020B0604020202020204" pitchFamily="34" charset="0"/>
                        </a:rPr>
                        <a:t> </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663136869"/>
                  </a:ext>
                </a:extLst>
              </a:tr>
              <a:tr h="276892">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 </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36 yrs and older</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3</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ZA"/>
                    </a:p>
                  </a:txBody>
                  <a:tcPr/>
                </a:tc>
                <a:extLst>
                  <a:ext uri="{0D108BD9-81ED-4DB2-BD59-A6C34878D82A}">
                    <a16:rowId xmlns:a16="http://schemas.microsoft.com/office/drawing/2014/main" xmlns="" val="4155278169"/>
                  </a:ext>
                </a:extLst>
              </a:tr>
              <a:tr h="276892">
                <a:tc rowSpan="2">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Disability</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Living with Disability</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5</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Medical Record / SASSA Disability Grant card Holders</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030752"/>
                  </a:ext>
                </a:extLst>
              </a:tr>
              <a:tr h="354373">
                <a:tc vMerge="1">
                  <a:txBody>
                    <a:bodyPr/>
                    <a:lstStyle/>
                    <a:p>
                      <a:endParaRPr lang="en-ZA"/>
                    </a:p>
                  </a:txBody>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No disability</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a:effectLst/>
                          <a:latin typeface="Arial" panose="020B0604020202020204" pitchFamily="34" charset="0"/>
                          <a:cs typeface="Arial" panose="020B0604020202020204" pitchFamily="34" charset="0"/>
                        </a:rPr>
                        <a:t>3</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ZA"/>
                    </a:p>
                  </a:txBody>
                  <a:tcPr/>
                </a:tc>
                <a:extLst>
                  <a:ext uri="{0D108BD9-81ED-4DB2-BD59-A6C34878D82A}">
                    <a16:rowId xmlns:a16="http://schemas.microsoft.com/office/drawing/2014/main" xmlns="" val="1410787819"/>
                  </a:ext>
                </a:extLst>
              </a:tr>
              <a:tr h="421481">
                <a:tc gridSpan="2">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Military Veteran</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ZA"/>
                    </a:p>
                  </a:txBody>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2</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Military Veterans Database</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923284880"/>
                  </a:ext>
                </a:extLst>
              </a:tr>
              <a:tr h="566071">
                <a:tc gridSpan="2">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ZA" sz="800" dirty="0">
                          <a:effectLst/>
                          <a:latin typeface="Arial" panose="020B0604020202020204" pitchFamily="34" charset="0"/>
                          <a:cs typeface="Arial" panose="020B0604020202020204" pitchFamily="34" charset="0"/>
                        </a:rPr>
                        <a:t>Child-headed households form part of special category and will be visited with Social Workers.</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ea typeface="Calibri" panose="020F0502020204030204" pitchFamily="34" charset="0"/>
                          <a:cs typeface="Arial" panose="020B0604020202020204" pitchFamily="34" charset="0"/>
                        </a:rPr>
                        <a:t>2</a:t>
                      </a: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ZA" sz="800" dirty="0">
                          <a:effectLst/>
                          <a:latin typeface="Arial" panose="020B0604020202020204" pitchFamily="34" charset="0"/>
                          <a:cs typeface="Arial" panose="020B0604020202020204" pitchFamily="34" charset="0"/>
                        </a:rPr>
                        <a:t>SA ID</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89350614"/>
                  </a:ext>
                </a:extLst>
              </a:tr>
              <a:tr h="276892">
                <a:tc gridSpan="4">
                  <a:txBody>
                    <a:bodyPr/>
                    <a:lstStyle>
                      <a:lvl1pPr marL="0" algn="l" defTabSz="868771" rtl="0" eaLnBrk="1" latinLnBrk="0" hangingPunct="1">
                        <a:defRPr sz="1710" kern="1200">
                          <a:solidFill>
                            <a:schemeClr val="tx1"/>
                          </a:solidFill>
                          <a:latin typeface="Calibri" panose="020F0502020204030204"/>
                        </a:defRPr>
                      </a:lvl1pPr>
                      <a:lvl2pPr marL="434386" algn="l" defTabSz="868771" rtl="0" eaLnBrk="1" latinLnBrk="0" hangingPunct="1">
                        <a:defRPr sz="1710" kern="1200">
                          <a:solidFill>
                            <a:schemeClr val="tx1"/>
                          </a:solidFill>
                          <a:latin typeface="Calibri" panose="020F0502020204030204"/>
                        </a:defRPr>
                      </a:lvl2pPr>
                      <a:lvl3pPr marL="868771" algn="l" defTabSz="868771" rtl="0" eaLnBrk="1" latinLnBrk="0" hangingPunct="1">
                        <a:defRPr sz="1710" kern="1200">
                          <a:solidFill>
                            <a:schemeClr val="tx1"/>
                          </a:solidFill>
                          <a:latin typeface="Calibri" panose="020F0502020204030204"/>
                        </a:defRPr>
                      </a:lvl3pPr>
                      <a:lvl4pPr marL="1303157" algn="l" defTabSz="868771" rtl="0" eaLnBrk="1" latinLnBrk="0" hangingPunct="1">
                        <a:defRPr sz="1710" kern="1200">
                          <a:solidFill>
                            <a:schemeClr val="tx1"/>
                          </a:solidFill>
                          <a:latin typeface="Calibri" panose="020F0502020204030204"/>
                        </a:defRPr>
                      </a:lvl4pPr>
                      <a:lvl5pPr marL="1737543" algn="l" defTabSz="868771" rtl="0" eaLnBrk="1" latinLnBrk="0" hangingPunct="1">
                        <a:defRPr sz="1710" kern="1200">
                          <a:solidFill>
                            <a:schemeClr val="tx1"/>
                          </a:solidFill>
                          <a:latin typeface="Calibri" panose="020F0502020204030204"/>
                        </a:defRPr>
                      </a:lvl5pPr>
                      <a:lvl6pPr marL="2171929" algn="l" defTabSz="868771" rtl="0" eaLnBrk="1" latinLnBrk="0" hangingPunct="1">
                        <a:defRPr sz="1710" kern="1200">
                          <a:solidFill>
                            <a:schemeClr val="tx1"/>
                          </a:solidFill>
                          <a:latin typeface="Calibri" panose="020F0502020204030204"/>
                        </a:defRPr>
                      </a:lvl6pPr>
                      <a:lvl7pPr marL="2606314" algn="l" defTabSz="868771" rtl="0" eaLnBrk="1" latinLnBrk="0" hangingPunct="1">
                        <a:defRPr sz="1710" kern="1200">
                          <a:solidFill>
                            <a:schemeClr val="tx1"/>
                          </a:solidFill>
                          <a:latin typeface="Calibri" panose="020F0502020204030204"/>
                        </a:defRPr>
                      </a:lvl7pPr>
                      <a:lvl8pPr marL="3040700" algn="l" defTabSz="868771" rtl="0" eaLnBrk="1" latinLnBrk="0" hangingPunct="1">
                        <a:defRPr sz="1710" kern="1200">
                          <a:solidFill>
                            <a:schemeClr val="tx1"/>
                          </a:solidFill>
                          <a:latin typeface="Calibri" panose="020F0502020204030204"/>
                        </a:defRPr>
                      </a:lvl8pPr>
                      <a:lvl9pPr marL="3475086" algn="l" defTabSz="868771" rtl="0" eaLnBrk="1" latinLnBrk="0" hangingPunct="1">
                        <a:defRPr sz="1710" kern="1200">
                          <a:solidFill>
                            <a:schemeClr val="tx1"/>
                          </a:solidFill>
                          <a:latin typeface="Calibri" panose="020F0502020204030204"/>
                        </a:defRPr>
                      </a:lvl9pPr>
                    </a:lstStyle>
                    <a:p>
                      <a:pPr>
                        <a:lnSpc>
                          <a:spcPct val="115000"/>
                        </a:lnSpc>
                        <a:spcAft>
                          <a:spcPts val="1000"/>
                        </a:spcAft>
                      </a:pPr>
                      <a:r>
                        <a:rPr lang="en-ZA" sz="800" dirty="0">
                          <a:effectLst/>
                          <a:latin typeface="Arial" panose="020B0604020202020204" pitchFamily="34" charset="0"/>
                          <a:cs typeface="Arial" panose="020B0604020202020204" pitchFamily="34" charset="0"/>
                        </a:rPr>
                        <a:t>Minimum of 11 points required to qualify for a verification visit.</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A5A5A5">
                          <a:lumMod val="40000"/>
                          <a:lumOff val="60000"/>
                        </a:srgbClr>
                      </a:solidFill>
                      <a:prstDash val="solid"/>
                      <a:round/>
                      <a:headEnd type="none" w="med" len="med"/>
                      <a:tailEnd type="none" w="med" len="med"/>
                    </a:lnL>
                    <a:lnR w="12700" cap="flat" cmpd="sng" algn="ctr">
                      <a:solidFill>
                        <a:srgbClr val="A5A5A5">
                          <a:lumMod val="40000"/>
                          <a:lumOff val="60000"/>
                        </a:srgbClr>
                      </a:solidFill>
                      <a:prstDash val="solid"/>
                      <a:round/>
                      <a:headEnd type="none" w="med" len="med"/>
                      <a:tailEnd type="none" w="med" len="med"/>
                    </a:lnR>
                    <a:lnT w="12700" cap="flat" cmpd="sng" algn="ctr">
                      <a:solidFill>
                        <a:srgbClr val="A5A5A5">
                          <a:lumMod val="40000"/>
                          <a:lumOff val="60000"/>
                        </a:srgbClr>
                      </a:solidFill>
                      <a:prstDash val="solid"/>
                      <a:round/>
                      <a:headEnd type="none" w="med" len="med"/>
                      <a:tailEnd type="none" w="med" len="med"/>
                    </a:lnT>
                    <a:lnB w="12700" cap="flat" cmpd="sng" algn="ctr">
                      <a:solidFill>
                        <a:srgbClr val="A5A5A5">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ZA"/>
                    </a:p>
                  </a:txBody>
                  <a:tcPr/>
                </a:tc>
                <a:tc hMerge="1">
                  <a:txBody>
                    <a:bodyPr/>
                    <a:lstStyle/>
                    <a:p>
                      <a:endParaRPr lang="en-ZA"/>
                    </a:p>
                  </a:txBody>
                  <a:tcPr/>
                </a:tc>
                <a:tc hMerge="1">
                  <a:txBody>
                    <a:bodyPr/>
                    <a:lstStyle/>
                    <a:p>
                      <a:endParaRPr lang="en-ZA"/>
                    </a:p>
                  </a:txBody>
                  <a:tcPr/>
                </a:tc>
                <a:extLst>
                  <a:ext uri="{0D108BD9-81ED-4DB2-BD59-A6C34878D82A}">
                    <a16:rowId xmlns:a16="http://schemas.microsoft.com/office/drawing/2014/main" xmlns="" val="1762662352"/>
                  </a:ext>
                </a:extLst>
              </a:tr>
            </a:tbl>
          </a:graphicData>
        </a:graphic>
      </p:graphicFrame>
      <p:graphicFrame>
        <p:nvGraphicFramePr>
          <p:cNvPr id="13" name="Table 12">
            <a:extLst>
              <a:ext uri="{FF2B5EF4-FFF2-40B4-BE49-F238E27FC236}">
                <a16:creationId xmlns:a16="http://schemas.microsoft.com/office/drawing/2014/main" xmlns="" id="{D610D309-7CDA-439E-BA4B-37799F5E58AD}"/>
              </a:ext>
            </a:extLst>
          </p:cNvPr>
          <p:cNvGraphicFramePr>
            <a:graphicFrameLocks noGrp="1"/>
          </p:cNvGraphicFramePr>
          <p:nvPr>
            <p:extLst>
              <p:ext uri="{D42A27DB-BD31-4B8C-83A1-F6EECF244321}">
                <p14:modId xmlns:p14="http://schemas.microsoft.com/office/powerpoint/2010/main" val="2711156631"/>
              </p:ext>
            </p:extLst>
          </p:nvPr>
        </p:nvGraphicFramePr>
        <p:xfrm>
          <a:off x="6483928" y="1642737"/>
          <a:ext cx="2424546" cy="192405"/>
        </p:xfrm>
        <a:graphic>
          <a:graphicData uri="http://schemas.openxmlformats.org/drawingml/2006/table">
            <a:tbl>
              <a:tblPr firstRow="1" firstCol="1" bandRow="1">
                <a:tableStyleId>{5C22544A-7EE6-4342-B048-85BDC9FD1C3A}</a:tableStyleId>
              </a:tblPr>
              <a:tblGrid>
                <a:gridCol w="2424546">
                  <a:extLst>
                    <a:ext uri="{9D8B030D-6E8A-4147-A177-3AD203B41FA5}">
                      <a16:colId xmlns:a16="http://schemas.microsoft.com/office/drawing/2014/main" xmlns="" val="1562419731"/>
                    </a:ext>
                  </a:extLst>
                </a:gridCol>
              </a:tblGrid>
              <a:tr h="192405">
                <a:tc>
                  <a:txBody>
                    <a:bodyPr/>
                    <a:lstStyle/>
                    <a:p>
                      <a:pPr algn="ctr">
                        <a:lnSpc>
                          <a:spcPct val="115000"/>
                        </a:lnSpc>
                        <a:spcAft>
                          <a:spcPts val="1000"/>
                        </a:spcAft>
                      </a:pPr>
                      <a:r>
                        <a:rPr lang="en-ZA" sz="1200" dirty="0">
                          <a:effectLst/>
                          <a:latin typeface="Arial" panose="020B0604020202020204" pitchFamily="34" charset="0"/>
                          <a:cs typeface="Arial" panose="020B0604020202020204" pitchFamily="34" charset="0"/>
                        </a:rPr>
                        <a:t>B: Functional Criteria: </a:t>
                      </a:r>
                      <a:endParaRPr lang="en-ZA" sz="12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nchor="ctr">
                    <a:solidFill>
                      <a:schemeClr val="accent3"/>
                    </a:solidFill>
                  </a:tcPr>
                </a:tc>
                <a:extLst>
                  <a:ext uri="{0D108BD9-81ED-4DB2-BD59-A6C34878D82A}">
                    <a16:rowId xmlns:a16="http://schemas.microsoft.com/office/drawing/2014/main" xmlns="" val="2405418080"/>
                  </a:ext>
                </a:extLst>
              </a:tr>
            </a:tbl>
          </a:graphicData>
        </a:graphic>
      </p:graphicFrame>
      <p:sp>
        <p:nvSpPr>
          <p:cNvPr id="14" name="Rectangle 13">
            <a:extLst>
              <a:ext uri="{FF2B5EF4-FFF2-40B4-BE49-F238E27FC236}">
                <a16:creationId xmlns:a16="http://schemas.microsoft.com/office/drawing/2014/main" xmlns="" id="{6288FCC8-29D8-9F4F-881C-1BA93994743B}"/>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88374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3101516-385F-9A45-8C98-43C8CED549E0}"/>
              </a:ext>
            </a:extLst>
          </p:cNvPr>
          <p:cNvSpPr txBox="1"/>
          <p:nvPr/>
        </p:nvSpPr>
        <p:spPr>
          <a:xfrm>
            <a:off x="1639968" y="1063229"/>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6" name="TextBox 5">
            <a:extLst>
              <a:ext uri="{FF2B5EF4-FFF2-40B4-BE49-F238E27FC236}">
                <a16:creationId xmlns:a16="http://schemas.microsoft.com/office/drawing/2014/main" xmlns="" id="{625F8F15-6768-C646-AF72-4E99E958AFDB}"/>
              </a:ext>
            </a:extLst>
          </p:cNvPr>
          <p:cNvSpPr txBox="1"/>
          <p:nvPr/>
        </p:nvSpPr>
        <p:spPr>
          <a:xfrm>
            <a:off x="408708" y="976937"/>
            <a:ext cx="8014855" cy="415498"/>
          </a:xfrm>
          <a:prstGeom prst="rect">
            <a:avLst/>
          </a:prstGeom>
          <a:noFill/>
        </p:spPr>
        <p:txBody>
          <a:bodyPr wrap="square" rtlCol="0">
            <a:spAutoFit/>
          </a:bodyPr>
          <a:lstStyle/>
          <a:p>
            <a:pPr algn="ctr" defTabSz="651578"/>
            <a:r>
              <a:rPr lang="en-ZA" sz="2100" b="1" dirty="0">
                <a:solidFill>
                  <a:prstClr val="black"/>
                </a:solidFill>
                <a:latin typeface="Arial" panose="020B0604020202020204" pitchFamily="34" charset="0"/>
                <a:ea typeface="+mj-ea"/>
                <a:cs typeface="Arial" panose="020B0604020202020204" pitchFamily="34" charset="0"/>
              </a:rPr>
              <a:t>APPLICATION PROCESS </a:t>
            </a:r>
            <a:r>
              <a:rPr lang="en-ZA" sz="1200" b="1" dirty="0">
                <a:solidFill>
                  <a:prstClr val="black"/>
                </a:solidFill>
                <a:latin typeface="Arial" panose="020B0604020202020204" pitchFamily="34" charset="0"/>
                <a:ea typeface="+mj-ea"/>
                <a:cs typeface="Arial" panose="020B0604020202020204" pitchFamily="34" charset="0"/>
              </a:rPr>
              <a:t>- </a:t>
            </a:r>
            <a:r>
              <a:rPr lang="en-ZA" sz="2100" b="1" dirty="0">
                <a:solidFill>
                  <a:prstClr val="black"/>
                </a:solidFill>
                <a:latin typeface="Arial" panose="020B0604020202020204" pitchFamily="34" charset="0"/>
                <a:ea typeface="+mj-ea"/>
                <a:cs typeface="Arial" panose="020B0604020202020204" pitchFamily="34" charset="0"/>
              </a:rPr>
              <a:t>7 TO 22 DECEMBER 2020</a:t>
            </a:r>
            <a:endParaRPr lang="en-US" sz="4050" b="1" dirty="0">
              <a:solidFill>
                <a:prstClr val="black"/>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50</a:t>
            </a:fld>
            <a:endParaRPr lang="en-ZA">
              <a:solidFill>
                <a:prstClr val="black">
                  <a:tint val="75000"/>
                </a:prstClr>
              </a:solidFill>
              <a:latin typeface="Calibri"/>
            </a:endParaRPr>
          </a:p>
        </p:txBody>
      </p:sp>
      <p:grpSp>
        <p:nvGrpSpPr>
          <p:cNvPr id="7" name="Group 6">
            <a:extLst>
              <a:ext uri="{FF2B5EF4-FFF2-40B4-BE49-F238E27FC236}">
                <a16:creationId xmlns:a16="http://schemas.microsoft.com/office/drawing/2014/main" xmlns="" id="{7E481A91-0695-3B48-934E-AA22E3A89DF3}"/>
              </a:ext>
            </a:extLst>
          </p:cNvPr>
          <p:cNvGrpSpPr/>
          <p:nvPr/>
        </p:nvGrpSpPr>
        <p:grpSpPr>
          <a:xfrm>
            <a:off x="-257211" y="1679809"/>
            <a:ext cx="1705308" cy="2623190"/>
            <a:chOff x="-282200" y="984091"/>
            <a:chExt cx="3090716" cy="4889818"/>
          </a:xfrm>
        </p:grpSpPr>
        <p:pic>
          <p:nvPicPr>
            <p:cNvPr id="8" name="Picture 7" descr="Calendar&#10;&#10;Description automatically generated">
              <a:extLst>
                <a:ext uri="{FF2B5EF4-FFF2-40B4-BE49-F238E27FC236}">
                  <a16:creationId xmlns:a16="http://schemas.microsoft.com/office/drawing/2014/main" xmlns="" id="{2DCE5FCC-A4DC-416E-8AB4-C15F18A803A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323850" y="2789952"/>
              <a:ext cx="1905000" cy="2600325"/>
            </a:xfrm>
            <a:prstGeom prst="rect">
              <a:avLst/>
            </a:prstGeom>
          </p:spPr>
        </p:pic>
        <p:pic>
          <p:nvPicPr>
            <p:cNvPr id="9" name="Picture 8">
              <a:extLst>
                <a:ext uri="{FF2B5EF4-FFF2-40B4-BE49-F238E27FC236}">
                  <a16:creationId xmlns:a16="http://schemas.microsoft.com/office/drawing/2014/main" xmlns="" id="{FFECB8BD-6B3A-4959-83AF-FE401EC8472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5619" r="16976"/>
            <a:stretch/>
          </p:blipFill>
          <p:spPr>
            <a:xfrm>
              <a:off x="-282200" y="984091"/>
              <a:ext cx="3090716" cy="4889818"/>
            </a:xfrm>
            <a:prstGeom prst="rect">
              <a:avLst/>
            </a:prstGeom>
          </p:spPr>
        </p:pic>
        <p:sp>
          <p:nvSpPr>
            <p:cNvPr id="10" name="TextBox 9">
              <a:extLst>
                <a:ext uri="{FF2B5EF4-FFF2-40B4-BE49-F238E27FC236}">
                  <a16:creationId xmlns:a16="http://schemas.microsoft.com/office/drawing/2014/main" xmlns="" id="{E947FCA3-B809-864A-BD79-5F54397E1DEF}"/>
                </a:ext>
              </a:extLst>
            </p:cNvPr>
            <p:cNvSpPr txBox="1"/>
            <p:nvPr/>
          </p:nvSpPr>
          <p:spPr>
            <a:xfrm>
              <a:off x="323848" y="1598040"/>
              <a:ext cx="1905000" cy="1204808"/>
            </a:xfrm>
            <a:prstGeom prst="rect">
              <a:avLst/>
            </a:prstGeom>
            <a:solidFill>
              <a:schemeClr val="bg1"/>
            </a:solidFill>
          </p:spPr>
          <p:txBody>
            <a:bodyPr wrap="square" rtlCol="0">
              <a:spAutoFit/>
            </a:bodyPr>
            <a:lstStyle/>
            <a:p>
              <a:pPr algn="ctr" defTabSz="685800">
                <a:defRPr/>
              </a:pPr>
              <a:r>
                <a:rPr lang="en-GB" sz="1200" dirty="0">
                  <a:solidFill>
                    <a:prstClr val="black"/>
                  </a:solidFill>
                  <a:latin typeface="Calibri" panose="020F0502020204030204"/>
                </a:rPr>
                <a:t>USSD APPILCIATION</a:t>
              </a:r>
            </a:p>
            <a:p>
              <a:pPr algn="ctr" defTabSz="685800">
                <a:defRPr/>
              </a:pPr>
              <a:r>
                <a:rPr lang="en-GB" sz="1200" dirty="0">
                  <a:solidFill>
                    <a:prstClr val="black"/>
                  </a:solidFill>
                  <a:latin typeface="Calibri" panose="020F0502020204030204"/>
                </a:rPr>
                <a:t>*134*4536#</a:t>
              </a:r>
            </a:p>
          </p:txBody>
        </p:sp>
      </p:grpSp>
      <p:graphicFrame>
        <p:nvGraphicFramePr>
          <p:cNvPr id="11" name="Table 10">
            <a:extLst>
              <a:ext uri="{FF2B5EF4-FFF2-40B4-BE49-F238E27FC236}">
                <a16:creationId xmlns:a16="http://schemas.microsoft.com/office/drawing/2014/main" xmlns="" id="{C67F116D-B97C-4087-862C-A6C804798B30}"/>
              </a:ext>
            </a:extLst>
          </p:cNvPr>
          <p:cNvGraphicFramePr>
            <a:graphicFrameLocks noGrp="1"/>
          </p:cNvGraphicFramePr>
          <p:nvPr>
            <p:extLst>
              <p:ext uri="{D42A27DB-BD31-4B8C-83A1-F6EECF244321}">
                <p14:modId xmlns:p14="http://schemas.microsoft.com/office/powerpoint/2010/main" val="751140799"/>
              </p:ext>
            </p:extLst>
          </p:nvPr>
        </p:nvGraphicFramePr>
        <p:xfrm>
          <a:off x="1213393" y="1598554"/>
          <a:ext cx="2679861" cy="3290371"/>
        </p:xfrm>
        <a:graphic>
          <a:graphicData uri="http://schemas.openxmlformats.org/drawingml/2006/table">
            <a:tbl>
              <a:tblPr firstRow="1" firstCol="1" bandRow="1"/>
              <a:tblGrid>
                <a:gridCol w="892133">
                  <a:extLst>
                    <a:ext uri="{9D8B030D-6E8A-4147-A177-3AD203B41FA5}">
                      <a16:colId xmlns:a16="http://schemas.microsoft.com/office/drawing/2014/main" xmlns="" val="1219777839"/>
                    </a:ext>
                  </a:extLst>
                </a:gridCol>
                <a:gridCol w="774953">
                  <a:extLst>
                    <a:ext uri="{9D8B030D-6E8A-4147-A177-3AD203B41FA5}">
                      <a16:colId xmlns:a16="http://schemas.microsoft.com/office/drawing/2014/main" xmlns="" val="3338401621"/>
                    </a:ext>
                  </a:extLst>
                </a:gridCol>
                <a:gridCol w="1012775">
                  <a:extLst>
                    <a:ext uri="{9D8B030D-6E8A-4147-A177-3AD203B41FA5}">
                      <a16:colId xmlns:a16="http://schemas.microsoft.com/office/drawing/2014/main" xmlns="" val="2549673079"/>
                    </a:ext>
                  </a:extLst>
                </a:gridCol>
              </a:tblGrid>
              <a:tr h="151919">
                <a:tc>
                  <a:txBody>
                    <a:bodyPr/>
                    <a:lstStyle/>
                    <a:p>
                      <a:pPr>
                        <a:lnSpc>
                          <a:spcPct val="115000"/>
                        </a:lnSpc>
                        <a:spcAft>
                          <a:spcPts val="1000"/>
                        </a:spcAft>
                      </a:pPr>
                      <a:r>
                        <a:rPr lang="en-ZA" sz="800" b="1" dirty="0">
                          <a:effectLst/>
                          <a:latin typeface="Arial" panose="020B0604020202020204" pitchFamily="34" charset="0"/>
                          <a:ea typeface="Times New Roman" panose="02020603050405020304" pitchFamily="18" charset="0"/>
                          <a:cs typeface="Arial" panose="020B0604020202020204" pitchFamily="34" charset="0"/>
                        </a:rPr>
                        <a:t>Commodity </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A932"/>
                    </a:solidFill>
                  </a:tcPr>
                </a:tc>
                <a:tc gridSpan="2">
                  <a:txBody>
                    <a:bodyPr/>
                    <a:lstStyle/>
                    <a:p>
                      <a:pPr>
                        <a:lnSpc>
                          <a:spcPct val="115000"/>
                        </a:lnSpc>
                        <a:spcAft>
                          <a:spcPts val="1000"/>
                        </a:spcAft>
                      </a:pPr>
                      <a:r>
                        <a:rPr lang="en-ZA" sz="8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Production size limits</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A932"/>
                    </a:solidFill>
                  </a:tcPr>
                </a:tc>
                <a:tc hMerge="1">
                  <a:txBody>
                    <a:bodyPr/>
                    <a:lstStyle/>
                    <a:p>
                      <a:endParaRPr lang="en-ZA"/>
                    </a:p>
                  </a:txBody>
                  <a:tcPr/>
                </a:tc>
                <a:extLst>
                  <a:ext uri="{0D108BD9-81ED-4DB2-BD59-A6C34878D82A}">
                    <a16:rowId xmlns:a16="http://schemas.microsoft.com/office/drawing/2014/main" xmlns="" val="3662441194"/>
                  </a:ext>
                </a:extLst>
              </a:tr>
              <a:tr h="455756">
                <a:tc>
                  <a:txBody>
                    <a:bodyPr/>
                    <a:lstStyle/>
                    <a:p>
                      <a:pPr>
                        <a:lnSpc>
                          <a:spcPct val="115000"/>
                        </a:lnSpc>
                        <a:spcAft>
                          <a:spcPts val="1000"/>
                        </a:spcAft>
                      </a:pPr>
                      <a:r>
                        <a:rPr lang="en-ZA" sz="800" dirty="0">
                          <a:effectLst/>
                          <a:latin typeface="Arial" panose="020B0604020202020204" pitchFamily="34" charset="0"/>
                          <a:ea typeface="Times New Roman" panose="02020603050405020304" pitchFamily="18" charset="0"/>
                          <a:cs typeface="Arial" panose="020B0604020202020204" pitchFamily="34" charset="0"/>
                        </a:rPr>
                        <a:t>Vegetable and fruit:</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1 ha or smaller (smaller than 100 meters x 100 meters or two soccer fields); </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ZA"/>
                    </a:p>
                  </a:txBody>
                  <a:tcPr/>
                </a:tc>
                <a:extLst>
                  <a:ext uri="{0D108BD9-81ED-4DB2-BD59-A6C34878D82A}">
                    <a16:rowId xmlns:a16="http://schemas.microsoft.com/office/drawing/2014/main" xmlns="" val="2257386320"/>
                  </a:ext>
                </a:extLst>
              </a:tr>
              <a:tr h="607675">
                <a:tc>
                  <a:txBody>
                    <a:bodyPr/>
                    <a:lstStyle/>
                    <a:p>
                      <a:pPr>
                        <a:lnSpc>
                          <a:spcPct val="115000"/>
                        </a:lnSpc>
                        <a:spcAft>
                          <a:spcPts val="1000"/>
                        </a:spcAft>
                      </a:pPr>
                      <a:r>
                        <a:rPr lang="en-ZA" sz="800" dirty="0">
                          <a:effectLst/>
                          <a:latin typeface="Arial" panose="020B0604020202020204" pitchFamily="34" charset="0"/>
                          <a:ea typeface="Times New Roman" panose="02020603050405020304" pitchFamily="18" charset="0"/>
                          <a:cs typeface="Arial" panose="020B0604020202020204" pitchFamily="34" charset="0"/>
                        </a:rPr>
                        <a:t>Maize/soya/ cotton/sugar/ other grain products.</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1ha or smaller (smaller than 100 meters x 100 meters or two soccer fields)</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ZA"/>
                    </a:p>
                  </a:txBody>
                  <a:tcPr/>
                </a:tc>
                <a:extLst>
                  <a:ext uri="{0D108BD9-81ED-4DB2-BD59-A6C34878D82A}">
                    <a16:rowId xmlns:a16="http://schemas.microsoft.com/office/drawing/2014/main" xmlns="" val="2612753774"/>
                  </a:ext>
                </a:extLst>
              </a:tr>
              <a:tr h="151919">
                <a:tc rowSpan="2">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Poultry</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Broilers</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100 broilers or less</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325790200"/>
                  </a:ext>
                </a:extLst>
              </a:tr>
              <a:tr h="151919">
                <a:tc vMerge="1">
                  <a:txBody>
                    <a:bodyPr/>
                    <a:lstStyle/>
                    <a:p>
                      <a:endParaRPr lang="en-ZA"/>
                    </a:p>
                  </a:txBody>
                  <a:tcPr/>
                </a:tc>
                <a:tc>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Layers</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50 layers or less</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326897572"/>
                  </a:ext>
                </a:extLst>
              </a:tr>
              <a:tr h="303837">
                <a:tc rowSpan="2">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Livestock</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ZA" sz="800" dirty="0">
                          <a:effectLst/>
                          <a:latin typeface="Arial" panose="020B0604020202020204" pitchFamily="34" charset="0"/>
                          <a:ea typeface="Times New Roman" panose="02020603050405020304" pitchFamily="18" charset="0"/>
                          <a:cs typeface="Arial" panose="020B0604020202020204" pitchFamily="34" charset="0"/>
                        </a:rPr>
                        <a:t>Small Stock Units</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25 animals or less</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619623915"/>
                  </a:ext>
                </a:extLst>
              </a:tr>
              <a:tr h="303837">
                <a:tc vMerge="1">
                  <a:txBody>
                    <a:bodyPr/>
                    <a:lstStyle/>
                    <a:p>
                      <a:endParaRPr lang="en-ZA"/>
                    </a:p>
                  </a:txBody>
                  <a:tcPr/>
                </a:tc>
                <a:tc>
                  <a:txBody>
                    <a:bodyPr/>
                    <a:lstStyle/>
                    <a:p>
                      <a:pPr>
                        <a:lnSpc>
                          <a:spcPct val="115000"/>
                        </a:lnSpc>
                        <a:spcAft>
                          <a:spcPts val="1000"/>
                        </a:spcAft>
                      </a:pPr>
                      <a:r>
                        <a:rPr lang="en-ZA" sz="800">
                          <a:effectLst/>
                          <a:latin typeface="Arial" panose="020B0604020202020204" pitchFamily="34" charset="0"/>
                          <a:ea typeface="Times New Roman" panose="02020603050405020304" pitchFamily="18" charset="0"/>
                          <a:cs typeface="Arial" panose="020B0604020202020204" pitchFamily="34" charset="0"/>
                        </a:rPr>
                        <a:t>Large Stock Units </a:t>
                      </a:r>
                      <a:endParaRPr lang="en-ZA" sz="8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ZA" sz="800" dirty="0">
                          <a:effectLst/>
                          <a:latin typeface="Arial" panose="020B0604020202020204" pitchFamily="34" charset="0"/>
                          <a:ea typeface="Times New Roman" panose="02020603050405020304" pitchFamily="18" charset="0"/>
                          <a:cs typeface="Arial" panose="020B0604020202020204" pitchFamily="34" charset="0"/>
                        </a:rPr>
                        <a:t>5 animals or less</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564207510"/>
                  </a:ext>
                </a:extLst>
              </a:tr>
              <a:tr h="1163509">
                <a:tc gridSpan="3">
                  <a:txBody>
                    <a:bodyPr/>
                    <a:lstStyle/>
                    <a:p>
                      <a:pPr>
                        <a:lnSpc>
                          <a:spcPct val="115000"/>
                        </a:lnSpc>
                        <a:spcAft>
                          <a:spcPts val="1000"/>
                        </a:spcAft>
                      </a:pPr>
                      <a:r>
                        <a:rPr lang="en-ZA" sz="800" dirty="0">
                          <a:effectLst/>
                          <a:latin typeface="Arial" panose="020B0604020202020204" pitchFamily="34" charset="0"/>
                          <a:ea typeface="Times New Roman" panose="02020603050405020304" pitchFamily="18" charset="0"/>
                          <a:cs typeface="Arial" panose="020B0604020202020204" pitchFamily="34" charset="0"/>
                        </a:rPr>
                        <a:t>NOTE: Award sizes will range between</a:t>
                      </a:r>
                      <a:r>
                        <a:rPr lang="en-ZA" sz="800" b="1" u="sng" dirty="0">
                          <a:effectLst/>
                          <a:latin typeface="Arial" panose="020B0604020202020204" pitchFamily="34" charset="0"/>
                          <a:ea typeface="Times New Roman" panose="02020603050405020304" pitchFamily="18" charset="0"/>
                          <a:cs typeface="Arial" panose="020B0604020202020204" pitchFamily="34" charset="0"/>
                        </a:rPr>
                        <a:t> R1000 and R9000, </a:t>
                      </a:r>
                      <a:r>
                        <a:rPr lang="en-ZA" sz="800" dirty="0">
                          <a:effectLst/>
                          <a:latin typeface="Arial" panose="020B0604020202020204" pitchFamily="34" charset="0"/>
                          <a:ea typeface="Times New Roman" panose="02020603050405020304" pitchFamily="18" charset="0"/>
                          <a:cs typeface="Arial" panose="020B0604020202020204" pitchFamily="34" charset="0"/>
                        </a:rPr>
                        <a:t>and are dependent on the commodity type applied and current verified production scale. </a:t>
                      </a:r>
                      <a:endParaRPr lang="en-ZA" sz="8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1000"/>
                        </a:spcAft>
                      </a:pPr>
                      <a:r>
                        <a:rPr lang="en-ZA" sz="800" dirty="0">
                          <a:effectLst/>
                          <a:latin typeface="Arial" panose="020B0604020202020204" pitchFamily="34" charset="0"/>
                          <a:ea typeface="Times New Roman" panose="02020603050405020304" pitchFamily="18" charset="0"/>
                          <a:cs typeface="Arial" panose="020B0604020202020204" pitchFamily="34" charset="0"/>
                        </a:rPr>
                        <a:t>NOTE: The size of the non-financial e-voucher will be determined by the scale of current production </a:t>
                      </a:r>
                      <a:r>
                        <a:rPr lang="en-ZA" sz="800" b="1" u="sng" dirty="0">
                          <a:effectLst/>
                          <a:latin typeface="Arial" panose="020B0604020202020204" pitchFamily="34" charset="0"/>
                          <a:ea typeface="Times New Roman" panose="02020603050405020304" pitchFamily="18" charset="0"/>
                          <a:cs typeface="Arial" panose="020B0604020202020204" pitchFamily="34" charset="0"/>
                        </a:rPr>
                        <a:t>after physical verification</a:t>
                      </a:r>
                      <a:r>
                        <a:rPr lang="en-ZA" sz="800" dirty="0">
                          <a:effectLst/>
                          <a:latin typeface="Arial" panose="020B0604020202020204" pitchFamily="34" charset="0"/>
                          <a:ea typeface="Times New Roman" panose="02020603050405020304" pitchFamily="18" charset="0"/>
                          <a:cs typeface="Arial" panose="020B0604020202020204" pitchFamily="34" charset="0"/>
                        </a:rPr>
                        <a:t> by the Department of Agriculture Land Reform and Rural Development.</a:t>
                      </a:r>
                      <a:endParaRPr lang="en-ZA" sz="8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ZA"/>
                    </a:p>
                  </a:txBody>
                  <a:tcPr/>
                </a:tc>
                <a:tc hMerge="1">
                  <a:txBody>
                    <a:bodyPr/>
                    <a:lstStyle/>
                    <a:p>
                      <a:endParaRPr lang="en-ZA"/>
                    </a:p>
                  </a:txBody>
                  <a:tcPr/>
                </a:tc>
                <a:extLst>
                  <a:ext uri="{0D108BD9-81ED-4DB2-BD59-A6C34878D82A}">
                    <a16:rowId xmlns:a16="http://schemas.microsoft.com/office/drawing/2014/main" xmlns="" val="2805152578"/>
                  </a:ext>
                </a:extLst>
              </a:tr>
            </a:tbl>
          </a:graphicData>
        </a:graphic>
      </p:graphicFrame>
      <p:pic>
        <p:nvPicPr>
          <p:cNvPr id="12" name="Picture 11" descr="Chart, funnel chart&#10;&#10;Description automatically generated">
            <a:extLst>
              <a:ext uri="{FF2B5EF4-FFF2-40B4-BE49-F238E27FC236}">
                <a16:creationId xmlns:a16="http://schemas.microsoft.com/office/drawing/2014/main" xmlns="" id="{3D940B9B-65D9-E542-AF9B-91853152EF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78381" y="1326258"/>
            <a:ext cx="5114169" cy="3800672"/>
          </a:xfrm>
          <a:prstGeom prst="rect">
            <a:avLst/>
          </a:prstGeom>
        </p:spPr>
      </p:pic>
      <p:sp>
        <p:nvSpPr>
          <p:cNvPr id="13" name="Rectangle 12">
            <a:extLst>
              <a:ext uri="{FF2B5EF4-FFF2-40B4-BE49-F238E27FC236}">
                <a16:creationId xmlns:a16="http://schemas.microsoft.com/office/drawing/2014/main" xmlns="" id="{49539FE5-2A3D-604F-9FF2-CA7A1F0C6F28}"/>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36991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51</a:t>
            </a:fld>
            <a:endParaRPr lang="en-ZA">
              <a:solidFill>
                <a:prstClr val="black">
                  <a:tint val="75000"/>
                </a:prstClr>
              </a:solidFill>
              <a:latin typeface="Calibri"/>
            </a:endParaRPr>
          </a:p>
        </p:txBody>
      </p:sp>
      <p:sp>
        <p:nvSpPr>
          <p:cNvPr id="8" name="TextBox 7">
            <a:extLst>
              <a:ext uri="{FF2B5EF4-FFF2-40B4-BE49-F238E27FC236}">
                <a16:creationId xmlns:a16="http://schemas.microsoft.com/office/drawing/2014/main" xmlns="" id="{D923A04F-4D29-2E42-BD1E-B502EDAFF52A}"/>
              </a:ext>
            </a:extLst>
          </p:cNvPr>
          <p:cNvSpPr txBox="1"/>
          <p:nvPr/>
        </p:nvSpPr>
        <p:spPr>
          <a:xfrm>
            <a:off x="96981" y="1034798"/>
            <a:ext cx="8984674" cy="369332"/>
          </a:xfrm>
          <a:prstGeom prst="rect">
            <a:avLst/>
          </a:prstGeom>
          <a:noFill/>
        </p:spPr>
        <p:txBody>
          <a:bodyPr wrap="square" rtlCol="0">
            <a:spAutoFit/>
          </a:bodyPr>
          <a:lstStyle/>
          <a:p>
            <a:pPr algn="ctr" defTabSz="685800">
              <a:defRPr/>
            </a:pPr>
            <a:r>
              <a:rPr lang="en-GB" b="1" kern="0" dirty="0">
                <a:solidFill>
                  <a:prstClr val="black"/>
                </a:solidFill>
              </a:rPr>
              <a:t>TOTAL NUMBER OF WOMEN SUPPORTED BY PESI @ 1 AUGUST 2021 AS COMPARED TO MEN</a:t>
            </a:r>
          </a:p>
        </p:txBody>
      </p:sp>
      <p:graphicFrame>
        <p:nvGraphicFramePr>
          <p:cNvPr id="9" name="Chart 8">
            <a:extLst>
              <a:ext uri="{FF2B5EF4-FFF2-40B4-BE49-F238E27FC236}">
                <a16:creationId xmlns:a16="http://schemas.microsoft.com/office/drawing/2014/main" xmlns="" id="{6955BBE0-077F-8E42-9895-51799C96F2A7}"/>
              </a:ext>
            </a:extLst>
          </p:cNvPr>
          <p:cNvGraphicFramePr>
            <a:graphicFrameLocks/>
          </p:cNvGraphicFramePr>
          <p:nvPr>
            <p:extLst>
              <p:ext uri="{D42A27DB-BD31-4B8C-83A1-F6EECF244321}">
                <p14:modId xmlns:p14="http://schemas.microsoft.com/office/powerpoint/2010/main" val="1718261878"/>
              </p:ext>
            </p:extLst>
          </p:nvPr>
        </p:nvGraphicFramePr>
        <p:xfrm>
          <a:off x="118523" y="1957239"/>
          <a:ext cx="4536603" cy="2870031"/>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a:extLst>
              <a:ext uri="{FF2B5EF4-FFF2-40B4-BE49-F238E27FC236}">
                <a16:creationId xmlns:a16="http://schemas.microsoft.com/office/drawing/2014/main" xmlns="" id="{9A519743-85F9-8641-877E-A182669687EE}"/>
              </a:ext>
            </a:extLst>
          </p:cNvPr>
          <p:cNvSpPr txBox="1"/>
          <p:nvPr/>
        </p:nvSpPr>
        <p:spPr>
          <a:xfrm>
            <a:off x="829687" y="1485409"/>
            <a:ext cx="2757437" cy="553998"/>
          </a:xfrm>
          <a:prstGeom prst="rect">
            <a:avLst/>
          </a:prstGeom>
          <a:solidFill>
            <a:schemeClr val="accent3"/>
          </a:solidFill>
        </p:spPr>
        <p:txBody>
          <a:bodyPr wrap="square" rtlCol="0">
            <a:spAutoFit/>
          </a:bodyPr>
          <a:lstStyle>
            <a:defPPr>
              <a:defRPr lang="en-US"/>
            </a:defPPr>
            <a:lvl1pPr algn="ctr">
              <a:defRPr sz="2000" b="1"/>
            </a:lvl1pPr>
          </a:lstStyle>
          <a:p>
            <a:pPr defTabSz="685800">
              <a:defRPr/>
            </a:pPr>
            <a:r>
              <a:rPr lang="en-GB" sz="1500" kern="0" dirty="0">
                <a:solidFill>
                  <a:prstClr val="black"/>
                </a:solidFill>
              </a:rPr>
              <a:t>Total PESI Awards made = 50 928</a:t>
            </a:r>
          </a:p>
        </p:txBody>
      </p:sp>
      <p:graphicFrame>
        <p:nvGraphicFramePr>
          <p:cNvPr id="11" name="Chart 10">
            <a:extLst>
              <a:ext uri="{FF2B5EF4-FFF2-40B4-BE49-F238E27FC236}">
                <a16:creationId xmlns:a16="http://schemas.microsoft.com/office/drawing/2014/main" xmlns="" id="{6955BBE0-077F-8E42-9895-51799C96F2A7}"/>
              </a:ext>
            </a:extLst>
          </p:cNvPr>
          <p:cNvGraphicFramePr>
            <a:graphicFrameLocks/>
          </p:cNvGraphicFramePr>
          <p:nvPr>
            <p:extLst>
              <p:ext uri="{D42A27DB-BD31-4B8C-83A1-F6EECF244321}">
                <p14:modId xmlns:p14="http://schemas.microsoft.com/office/powerpoint/2010/main" val="3335099637"/>
              </p:ext>
            </p:extLst>
          </p:nvPr>
        </p:nvGraphicFramePr>
        <p:xfrm>
          <a:off x="4588624" y="1812804"/>
          <a:ext cx="4288931" cy="3081314"/>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a:extLst>
              <a:ext uri="{FF2B5EF4-FFF2-40B4-BE49-F238E27FC236}">
                <a16:creationId xmlns:a16="http://schemas.microsoft.com/office/drawing/2014/main" xmlns="" id="{8D5DC264-A082-A144-9FCE-EC5093CC5125}"/>
              </a:ext>
            </a:extLst>
          </p:cNvPr>
          <p:cNvSpPr txBox="1"/>
          <p:nvPr/>
        </p:nvSpPr>
        <p:spPr>
          <a:xfrm>
            <a:off x="4490581" y="1512722"/>
            <a:ext cx="4653419" cy="323165"/>
          </a:xfrm>
          <a:prstGeom prst="rect">
            <a:avLst/>
          </a:prstGeom>
          <a:solidFill>
            <a:schemeClr val="accent3"/>
          </a:solidFill>
        </p:spPr>
        <p:txBody>
          <a:bodyPr wrap="square" rtlCol="0">
            <a:spAutoFit/>
          </a:bodyPr>
          <a:lstStyle/>
          <a:p>
            <a:pPr algn="ctr" defTabSz="685800">
              <a:defRPr/>
            </a:pPr>
            <a:r>
              <a:rPr lang="en-GB" sz="1500" b="1" dirty="0">
                <a:solidFill>
                  <a:prstClr val="black"/>
                </a:solidFill>
                <a:latin typeface="Calibri" panose="020F0502020204030204"/>
              </a:rPr>
              <a:t>Total PESI Value in Rans of Awards made = R231 561</a:t>
            </a:r>
          </a:p>
        </p:txBody>
      </p:sp>
      <p:sp>
        <p:nvSpPr>
          <p:cNvPr id="13" name="Rectangle 12">
            <a:extLst>
              <a:ext uri="{FF2B5EF4-FFF2-40B4-BE49-F238E27FC236}">
                <a16:creationId xmlns:a16="http://schemas.microsoft.com/office/drawing/2014/main" xmlns="" id="{C53ED535-4106-E447-8C42-77BFF1D31185}"/>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20505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52</a:t>
            </a:fld>
            <a:endParaRPr lang="en-ZA">
              <a:solidFill>
                <a:prstClr val="black">
                  <a:tint val="75000"/>
                </a:prstClr>
              </a:solidFill>
              <a:latin typeface="Calibri"/>
            </a:endParaRPr>
          </a:p>
        </p:txBody>
      </p:sp>
      <p:sp>
        <p:nvSpPr>
          <p:cNvPr id="5" name="Rectangle 4"/>
          <p:cNvSpPr/>
          <p:nvPr/>
        </p:nvSpPr>
        <p:spPr>
          <a:xfrm>
            <a:off x="1639968" y="1090457"/>
            <a:ext cx="6589632" cy="369332"/>
          </a:xfrm>
          <a:prstGeom prst="rect">
            <a:avLst/>
          </a:prstGeom>
          <a:solidFill>
            <a:schemeClr val="accent3"/>
          </a:solidFill>
        </p:spPr>
        <p:txBody>
          <a:bodyPr wrap="square">
            <a:spAutoFit/>
          </a:bodyPr>
          <a:lstStyle/>
          <a:p>
            <a:pPr algn="ctr" defTabSz="685800">
              <a:defRPr/>
            </a:pPr>
            <a:r>
              <a:rPr lang="en-GB" b="1" kern="0" dirty="0">
                <a:solidFill>
                  <a:prstClr val="black"/>
                </a:solidFill>
              </a:rPr>
              <a:t>WOMEN SUPPORTED BY PESI @ 1 AUGUST 2021 </a:t>
            </a:r>
          </a:p>
        </p:txBody>
      </p:sp>
      <p:graphicFrame>
        <p:nvGraphicFramePr>
          <p:cNvPr id="8" name="Table 7">
            <a:extLst>
              <a:ext uri="{FF2B5EF4-FFF2-40B4-BE49-F238E27FC236}">
                <a16:creationId xmlns:a16="http://schemas.microsoft.com/office/drawing/2014/main" xmlns="" id="{62483264-6C72-4D4B-99C7-3C9E273C3B6F}"/>
              </a:ext>
            </a:extLst>
          </p:cNvPr>
          <p:cNvGraphicFramePr>
            <a:graphicFrameLocks noGrp="1"/>
          </p:cNvGraphicFramePr>
          <p:nvPr>
            <p:extLst>
              <p:ext uri="{D42A27DB-BD31-4B8C-83A1-F6EECF244321}">
                <p14:modId xmlns:p14="http://schemas.microsoft.com/office/powerpoint/2010/main" val="656006367"/>
              </p:ext>
            </p:extLst>
          </p:nvPr>
        </p:nvGraphicFramePr>
        <p:xfrm>
          <a:off x="321872" y="1436705"/>
          <a:ext cx="8500258" cy="3657990"/>
        </p:xfrm>
        <a:graphic>
          <a:graphicData uri="http://schemas.openxmlformats.org/drawingml/2006/table">
            <a:tbl>
              <a:tblPr firstRow="1" bandRow="1">
                <a:tableStyleId>{5C22544A-7EE6-4342-B048-85BDC9FD1C3A}</a:tableStyleId>
              </a:tblPr>
              <a:tblGrid>
                <a:gridCol w="877692">
                  <a:extLst>
                    <a:ext uri="{9D8B030D-6E8A-4147-A177-3AD203B41FA5}">
                      <a16:colId xmlns:a16="http://schemas.microsoft.com/office/drawing/2014/main" xmlns="" val="3897428283"/>
                    </a:ext>
                  </a:extLst>
                </a:gridCol>
                <a:gridCol w="735905">
                  <a:extLst>
                    <a:ext uri="{9D8B030D-6E8A-4147-A177-3AD203B41FA5}">
                      <a16:colId xmlns:a16="http://schemas.microsoft.com/office/drawing/2014/main" xmlns="" val="2513097190"/>
                    </a:ext>
                  </a:extLst>
                </a:gridCol>
                <a:gridCol w="714700">
                  <a:extLst>
                    <a:ext uri="{9D8B030D-6E8A-4147-A177-3AD203B41FA5}">
                      <a16:colId xmlns:a16="http://schemas.microsoft.com/office/drawing/2014/main" xmlns="" val="3658722091"/>
                    </a:ext>
                  </a:extLst>
                </a:gridCol>
                <a:gridCol w="714700">
                  <a:extLst>
                    <a:ext uri="{9D8B030D-6E8A-4147-A177-3AD203B41FA5}">
                      <a16:colId xmlns:a16="http://schemas.microsoft.com/office/drawing/2014/main" xmlns="" val="1048426892"/>
                    </a:ext>
                  </a:extLst>
                </a:gridCol>
                <a:gridCol w="788620">
                  <a:extLst>
                    <a:ext uri="{9D8B030D-6E8A-4147-A177-3AD203B41FA5}">
                      <a16:colId xmlns:a16="http://schemas.microsoft.com/office/drawing/2014/main" xmlns="" val="777738574"/>
                    </a:ext>
                  </a:extLst>
                </a:gridCol>
                <a:gridCol w="788620">
                  <a:extLst>
                    <a:ext uri="{9D8B030D-6E8A-4147-A177-3AD203B41FA5}">
                      <a16:colId xmlns:a16="http://schemas.microsoft.com/office/drawing/2014/main" xmlns="" val="858023686"/>
                    </a:ext>
                  </a:extLst>
                </a:gridCol>
                <a:gridCol w="788620">
                  <a:extLst>
                    <a:ext uri="{9D8B030D-6E8A-4147-A177-3AD203B41FA5}">
                      <a16:colId xmlns:a16="http://schemas.microsoft.com/office/drawing/2014/main" xmlns="" val="705304936"/>
                    </a:ext>
                  </a:extLst>
                </a:gridCol>
                <a:gridCol w="714700">
                  <a:extLst>
                    <a:ext uri="{9D8B030D-6E8A-4147-A177-3AD203B41FA5}">
                      <a16:colId xmlns:a16="http://schemas.microsoft.com/office/drawing/2014/main" xmlns="" val="1451643579"/>
                    </a:ext>
                  </a:extLst>
                </a:gridCol>
                <a:gridCol w="788620">
                  <a:extLst>
                    <a:ext uri="{9D8B030D-6E8A-4147-A177-3AD203B41FA5}">
                      <a16:colId xmlns:a16="http://schemas.microsoft.com/office/drawing/2014/main" xmlns="" val="3452112983"/>
                    </a:ext>
                  </a:extLst>
                </a:gridCol>
                <a:gridCol w="714700">
                  <a:extLst>
                    <a:ext uri="{9D8B030D-6E8A-4147-A177-3AD203B41FA5}">
                      <a16:colId xmlns:a16="http://schemas.microsoft.com/office/drawing/2014/main" xmlns="" val="921355658"/>
                    </a:ext>
                  </a:extLst>
                </a:gridCol>
                <a:gridCol w="873381">
                  <a:extLst>
                    <a:ext uri="{9D8B030D-6E8A-4147-A177-3AD203B41FA5}">
                      <a16:colId xmlns:a16="http://schemas.microsoft.com/office/drawing/2014/main" xmlns="" val="1429868722"/>
                    </a:ext>
                  </a:extLst>
                </a:gridCol>
              </a:tblGrid>
              <a:tr h="181040">
                <a:tc>
                  <a:txBody>
                    <a:bodyPr/>
                    <a:lstStyle/>
                    <a:p>
                      <a:pPr algn="ctr" fontAlgn="ctr"/>
                      <a:r>
                        <a:rPr lang="en-ZA" sz="1100" u="none" strike="noStrike">
                          <a:effectLst/>
                        </a:rPr>
                        <a:t> </a:t>
                      </a:r>
                      <a:endParaRPr lang="en-ZA" sz="1100" b="1" i="0" u="none" strike="noStrike">
                        <a:solidFill>
                          <a:srgbClr val="000000"/>
                        </a:solidFill>
                        <a:effectLst/>
                        <a:latin typeface="Calibri" panose="020F0502020204030204" pitchFamily="34" charset="0"/>
                      </a:endParaRPr>
                    </a:p>
                  </a:txBody>
                  <a:tcPr marL="9590" marR="9590" marT="9590" marB="0" anchor="ctr"/>
                </a:tc>
                <a:tc>
                  <a:txBody>
                    <a:bodyPr/>
                    <a:lstStyle/>
                    <a:p>
                      <a:pPr algn="ctr" fontAlgn="b"/>
                      <a:r>
                        <a:rPr lang="en-ZA" sz="1100" u="none" strike="noStrike">
                          <a:effectLst/>
                        </a:rPr>
                        <a:t>EC</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FS</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GP</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KZN</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LP</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MP</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NC</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NW</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WC</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ctr" fontAlgn="b"/>
                      <a:r>
                        <a:rPr lang="en-ZA" sz="1100" u="none" strike="noStrike">
                          <a:effectLst/>
                        </a:rPr>
                        <a:t>TOTAL</a:t>
                      </a:r>
                      <a:endParaRPr lang="en-ZA" sz="1100" b="1" i="0" u="none" strike="noStrike">
                        <a:solidFill>
                          <a:srgbClr val="000000"/>
                        </a:solidFill>
                        <a:effectLst/>
                        <a:latin typeface="Calibri" panose="020F0502020204030204" pitchFamily="34" charset="0"/>
                      </a:endParaRPr>
                    </a:p>
                  </a:txBody>
                  <a:tcPr marL="9590" marR="9590" marT="9590" marB="0" anchor="b"/>
                </a:tc>
                <a:extLst>
                  <a:ext uri="{0D108BD9-81ED-4DB2-BD59-A6C34878D82A}">
                    <a16:rowId xmlns:a16="http://schemas.microsoft.com/office/drawing/2014/main" xmlns="" val="3420580898"/>
                  </a:ext>
                </a:extLst>
              </a:tr>
              <a:tr h="523940">
                <a:tc>
                  <a:txBody>
                    <a:bodyPr/>
                    <a:lstStyle/>
                    <a:p>
                      <a:pPr algn="ctr" fontAlgn="b"/>
                      <a:r>
                        <a:rPr lang="en-ZA" sz="1100" u="none" strike="noStrike" dirty="0">
                          <a:effectLst/>
                        </a:rPr>
                        <a:t>Women Approved for PESI support</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8050</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2004</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1938</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11880</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5134</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6525</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1111</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3618</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624</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40884</a:t>
                      </a:r>
                      <a:endParaRPr lang="en-ZA" sz="1100" b="1" i="0" u="none" strike="noStrike">
                        <a:solidFill>
                          <a:srgbClr val="000000"/>
                        </a:solidFill>
                        <a:effectLst/>
                        <a:latin typeface="Calibri" panose="020F0502020204030204" pitchFamily="34" charset="0"/>
                      </a:endParaRPr>
                    </a:p>
                  </a:txBody>
                  <a:tcPr marL="9590" marR="9590" marT="9590" marB="0" anchor="b"/>
                </a:tc>
                <a:extLst>
                  <a:ext uri="{0D108BD9-81ED-4DB2-BD59-A6C34878D82A}">
                    <a16:rowId xmlns:a16="http://schemas.microsoft.com/office/drawing/2014/main" xmlns="" val="3096713444"/>
                  </a:ext>
                </a:extLst>
              </a:tr>
              <a:tr h="523940">
                <a:tc>
                  <a:txBody>
                    <a:bodyPr/>
                    <a:lstStyle/>
                    <a:p>
                      <a:pPr algn="ctr" fontAlgn="b"/>
                      <a:r>
                        <a:rPr lang="en-ZA" sz="1100" u="none" strike="noStrike">
                          <a:effectLst/>
                        </a:rPr>
                        <a:t>Female Youth Approved for PESI suport</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2649</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788</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826</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5607</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2507</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3750</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479</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1453</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216</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18275</a:t>
                      </a:r>
                      <a:endParaRPr lang="en-ZA" sz="1100" b="1" i="0" u="none" strike="noStrike">
                        <a:solidFill>
                          <a:srgbClr val="000000"/>
                        </a:solidFill>
                        <a:effectLst/>
                        <a:latin typeface="Calibri" panose="020F0502020204030204" pitchFamily="34" charset="0"/>
                      </a:endParaRPr>
                    </a:p>
                  </a:txBody>
                  <a:tcPr marL="9590" marR="9590" marT="9590" marB="0" anchor="b"/>
                </a:tc>
                <a:extLst>
                  <a:ext uri="{0D108BD9-81ED-4DB2-BD59-A6C34878D82A}">
                    <a16:rowId xmlns:a16="http://schemas.microsoft.com/office/drawing/2014/main" xmlns="" val="896979913"/>
                  </a:ext>
                </a:extLst>
              </a:tr>
              <a:tr h="866840">
                <a:tc>
                  <a:txBody>
                    <a:bodyPr/>
                    <a:lstStyle/>
                    <a:p>
                      <a:pPr algn="ctr" fontAlgn="b"/>
                      <a:r>
                        <a:rPr lang="en-ZA" sz="1100" u="none" strike="noStrike" dirty="0">
                          <a:effectLst/>
                        </a:rPr>
                        <a:t>Disabled Females Approved for PESI support per province</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21</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7</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1</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28</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21</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20</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11</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1</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0</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110</a:t>
                      </a:r>
                      <a:endParaRPr lang="en-ZA" sz="1100" b="1" i="0" u="none" strike="noStrike">
                        <a:solidFill>
                          <a:srgbClr val="000000"/>
                        </a:solidFill>
                        <a:effectLst/>
                        <a:latin typeface="Calibri" panose="020F0502020204030204" pitchFamily="34" charset="0"/>
                      </a:endParaRPr>
                    </a:p>
                  </a:txBody>
                  <a:tcPr marL="9590" marR="9590" marT="9590" marB="0" anchor="b"/>
                </a:tc>
                <a:extLst>
                  <a:ext uri="{0D108BD9-81ED-4DB2-BD59-A6C34878D82A}">
                    <a16:rowId xmlns:a16="http://schemas.microsoft.com/office/drawing/2014/main" xmlns="" val="1113278742"/>
                  </a:ext>
                </a:extLst>
              </a:tr>
              <a:tr h="866840">
                <a:tc>
                  <a:txBody>
                    <a:bodyPr/>
                    <a:lstStyle/>
                    <a:p>
                      <a:pPr algn="ctr" fontAlgn="b"/>
                      <a:r>
                        <a:rPr lang="en-ZA" sz="1100" u="none" strike="noStrike">
                          <a:effectLst/>
                        </a:rPr>
                        <a:t>Militarty Veteran Females Approved for PESI support</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3</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2</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l" fontAlgn="b"/>
                      <a:r>
                        <a:rPr lang="en-ZA" sz="1100" u="none" strike="noStrike" dirty="0">
                          <a:effectLst/>
                        </a:rPr>
                        <a:t> </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a:t>
                      </a:r>
                      <a:endParaRPr lang="en-ZA" sz="1100" b="0"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1</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l" fontAlgn="b"/>
                      <a:r>
                        <a:rPr lang="en-ZA" sz="1100" u="none" strike="noStrike" dirty="0">
                          <a:effectLst/>
                        </a:rPr>
                        <a:t> </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dirty="0">
                          <a:effectLst/>
                        </a:rPr>
                        <a:t>5</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l" fontAlgn="b"/>
                      <a:r>
                        <a:rPr lang="en-ZA" sz="1100" u="none" strike="noStrike" dirty="0">
                          <a:effectLst/>
                        </a:rPr>
                        <a:t> </a:t>
                      </a:r>
                      <a:endParaRPr lang="en-ZA" sz="1100" b="0"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u="none" strike="noStrike">
                          <a:effectLst/>
                        </a:rPr>
                        <a:t>13</a:t>
                      </a:r>
                      <a:endParaRPr lang="en-ZA" sz="1100" b="1" i="0" u="none" strike="noStrike">
                        <a:solidFill>
                          <a:srgbClr val="000000"/>
                        </a:solidFill>
                        <a:effectLst/>
                        <a:latin typeface="Calibri" panose="020F0502020204030204" pitchFamily="34" charset="0"/>
                      </a:endParaRPr>
                    </a:p>
                  </a:txBody>
                  <a:tcPr marL="9590" marR="9590" marT="9590" marB="0" anchor="b"/>
                </a:tc>
                <a:extLst>
                  <a:ext uri="{0D108BD9-81ED-4DB2-BD59-A6C34878D82A}">
                    <a16:rowId xmlns:a16="http://schemas.microsoft.com/office/drawing/2014/main" xmlns="" val="2536860956"/>
                  </a:ext>
                </a:extLst>
              </a:tr>
              <a:tr h="695390">
                <a:tc>
                  <a:txBody>
                    <a:bodyPr/>
                    <a:lstStyle/>
                    <a:p>
                      <a:pPr algn="ctr" fontAlgn="b"/>
                      <a:r>
                        <a:rPr lang="en-ZA" sz="1100" u="none" strike="noStrike" dirty="0">
                          <a:effectLst/>
                        </a:rPr>
                        <a:t>Value of the Awards to Women per Province</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R34 995 200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a:effectLst/>
                        </a:rPr>
                        <a:t>R8 652 400</a:t>
                      </a:r>
                      <a:endParaRPr lang="en-ZA" sz="1100" b="1" i="0" u="none" strike="noStrike">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R7 603 800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R49 330 500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R24 119 400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R25 357 400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R5 932 900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R17 890 700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R2 917 300</a:t>
                      </a:r>
                      <a:endParaRPr lang="en-ZA" sz="1100" b="1" i="0" u="none" strike="noStrike" dirty="0">
                        <a:solidFill>
                          <a:srgbClr val="000000"/>
                        </a:solidFill>
                        <a:effectLst/>
                        <a:latin typeface="Calibri" panose="020F0502020204030204" pitchFamily="34" charset="0"/>
                      </a:endParaRPr>
                    </a:p>
                  </a:txBody>
                  <a:tcPr marL="9590" marR="9590" marT="9590" marB="0" anchor="b"/>
                </a:tc>
                <a:tc>
                  <a:txBody>
                    <a:bodyPr/>
                    <a:lstStyle/>
                    <a:p>
                      <a:pPr algn="r" fontAlgn="b"/>
                      <a:r>
                        <a:rPr lang="en-ZA" sz="1100" b="1" u="none" strike="noStrike" dirty="0">
                          <a:effectLst/>
                        </a:rPr>
                        <a:t>R176 799 600</a:t>
                      </a:r>
                      <a:endParaRPr lang="en-ZA" sz="1100" b="1" i="0" u="none" strike="noStrike" dirty="0">
                        <a:solidFill>
                          <a:srgbClr val="000000"/>
                        </a:solidFill>
                        <a:effectLst/>
                        <a:latin typeface="Calibri" panose="020F0502020204030204" pitchFamily="34" charset="0"/>
                      </a:endParaRPr>
                    </a:p>
                  </a:txBody>
                  <a:tcPr marL="9590" marR="9590" marT="9590" marB="0" anchor="b"/>
                </a:tc>
                <a:extLst>
                  <a:ext uri="{0D108BD9-81ED-4DB2-BD59-A6C34878D82A}">
                    <a16:rowId xmlns:a16="http://schemas.microsoft.com/office/drawing/2014/main" xmlns="" val="3413157553"/>
                  </a:ext>
                </a:extLst>
              </a:tr>
            </a:tbl>
          </a:graphicData>
        </a:graphic>
      </p:graphicFrame>
      <p:sp>
        <p:nvSpPr>
          <p:cNvPr id="6" name="Rectangle 5">
            <a:extLst>
              <a:ext uri="{FF2B5EF4-FFF2-40B4-BE49-F238E27FC236}">
                <a16:creationId xmlns:a16="http://schemas.microsoft.com/office/drawing/2014/main" xmlns="" id="{38150BA0-61E7-7A43-B939-25C318AE5DDC}"/>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49304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53</a:t>
            </a:fld>
            <a:endParaRPr lang="en-ZA">
              <a:solidFill>
                <a:prstClr val="black">
                  <a:tint val="75000"/>
                </a:prstClr>
              </a:solidFill>
              <a:latin typeface="Calibri"/>
            </a:endParaRPr>
          </a:p>
        </p:txBody>
      </p:sp>
      <p:sp>
        <p:nvSpPr>
          <p:cNvPr id="3" name="Rectangle 2"/>
          <p:cNvSpPr/>
          <p:nvPr/>
        </p:nvSpPr>
        <p:spPr>
          <a:xfrm>
            <a:off x="2141220" y="1059977"/>
            <a:ext cx="5783580" cy="830997"/>
          </a:xfrm>
          <a:prstGeom prst="rect">
            <a:avLst/>
          </a:prstGeom>
          <a:solidFill>
            <a:schemeClr val="accent3"/>
          </a:solidFill>
        </p:spPr>
        <p:txBody>
          <a:bodyPr wrap="square">
            <a:spAutoFit/>
          </a:bodyPr>
          <a:lstStyle/>
          <a:p>
            <a:pPr algn="ctr">
              <a:defRPr sz="2400" b="1" i="0" u="none" strike="noStrike" kern="1200" spc="0" baseline="0">
                <a:solidFill>
                  <a:prstClr val="black">
                    <a:lumMod val="65000"/>
                    <a:lumOff val="35000"/>
                  </a:prstClr>
                </a:solidFill>
                <a:latin typeface="+mn-lt"/>
                <a:ea typeface="+mn-ea"/>
                <a:cs typeface="+mn-cs"/>
              </a:defRPr>
            </a:pPr>
            <a:r>
              <a:rPr lang="en-GB" dirty="0"/>
              <a:t>WOMEN APPROVED FOR PESI SUPPORT PER PROVINCE</a:t>
            </a:r>
          </a:p>
        </p:txBody>
      </p:sp>
      <p:graphicFrame>
        <p:nvGraphicFramePr>
          <p:cNvPr id="5" name="Chart 4">
            <a:extLst>
              <a:ext uri="{FF2B5EF4-FFF2-40B4-BE49-F238E27FC236}">
                <a16:creationId xmlns:a16="http://schemas.microsoft.com/office/drawing/2014/main" xmlns="" id="{F88016D9-D5DD-3643-B548-013C5B2CB9C2}"/>
              </a:ext>
            </a:extLst>
          </p:cNvPr>
          <p:cNvGraphicFramePr>
            <a:graphicFrameLocks/>
          </p:cNvGraphicFramePr>
          <p:nvPr>
            <p:extLst>
              <p:ext uri="{D42A27DB-BD31-4B8C-83A1-F6EECF244321}">
                <p14:modId xmlns:p14="http://schemas.microsoft.com/office/powerpoint/2010/main" val="2250174126"/>
              </p:ext>
            </p:extLst>
          </p:nvPr>
        </p:nvGraphicFramePr>
        <p:xfrm>
          <a:off x="951548" y="1406225"/>
          <a:ext cx="7858125" cy="3649980"/>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a:extLst>
              <a:ext uri="{FF2B5EF4-FFF2-40B4-BE49-F238E27FC236}">
                <a16:creationId xmlns:a16="http://schemas.microsoft.com/office/drawing/2014/main" xmlns="" id="{C157E3FB-AD71-0449-9017-BF6AB82600F5}"/>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29360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54</a:t>
            </a:fld>
            <a:endParaRPr lang="en-ZA">
              <a:solidFill>
                <a:prstClr val="black">
                  <a:tint val="75000"/>
                </a:prstClr>
              </a:solidFill>
              <a:latin typeface="Calibri"/>
            </a:endParaRPr>
          </a:p>
        </p:txBody>
      </p:sp>
      <p:graphicFrame>
        <p:nvGraphicFramePr>
          <p:cNvPr id="5" name="Chart 4">
            <a:extLst>
              <a:ext uri="{FF2B5EF4-FFF2-40B4-BE49-F238E27FC236}">
                <a16:creationId xmlns:a16="http://schemas.microsoft.com/office/drawing/2014/main" xmlns="" id="{31B10050-A78B-7E4B-8D9D-629421FFFEDB}"/>
              </a:ext>
            </a:extLst>
          </p:cNvPr>
          <p:cNvGraphicFramePr>
            <a:graphicFrameLocks/>
          </p:cNvGraphicFramePr>
          <p:nvPr>
            <p:extLst>
              <p:ext uri="{D42A27DB-BD31-4B8C-83A1-F6EECF244321}">
                <p14:modId xmlns:p14="http://schemas.microsoft.com/office/powerpoint/2010/main" val="484882894"/>
              </p:ext>
            </p:extLst>
          </p:nvPr>
        </p:nvGraphicFramePr>
        <p:xfrm>
          <a:off x="490538" y="941070"/>
          <a:ext cx="7858125" cy="3992880"/>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a:extLst>
              <a:ext uri="{FF2B5EF4-FFF2-40B4-BE49-F238E27FC236}">
                <a16:creationId xmlns:a16="http://schemas.microsoft.com/office/drawing/2014/main" xmlns="" id="{7762B795-440B-E44D-8C98-775F6833BE18}"/>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05914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55</a:t>
            </a:fld>
            <a:endParaRPr lang="en-ZA">
              <a:solidFill>
                <a:prstClr val="black">
                  <a:tint val="75000"/>
                </a:prstClr>
              </a:solidFill>
              <a:latin typeface="Calibri"/>
            </a:endParaRPr>
          </a:p>
        </p:txBody>
      </p:sp>
      <p:graphicFrame>
        <p:nvGraphicFramePr>
          <p:cNvPr id="5" name="Chart 4">
            <a:extLst>
              <a:ext uri="{FF2B5EF4-FFF2-40B4-BE49-F238E27FC236}">
                <a16:creationId xmlns:a16="http://schemas.microsoft.com/office/drawing/2014/main" xmlns="" id="{31B10050-A78B-7E4B-8D9D-629421FFFEDB}"/>
              </a:ext>
            </a:extLst>
          </p:cNvPr>
          <p:cNvGraphicFramePr>
            <a:graphicFrameLocks/>
          </p:cNvGraphicFramePr>
          <p:nvPr>
            <p:extLst>
              <p:ext uri="{D42A27DB-BD31-4B8C-83A1-F6EECF244321}">
                <p14:modId xmlns:p14="http://schemas.microsoft.com/office/powerpoint/2010/main" val="608545820"/>
              </p:ext>
            </p:extLst>
          </p:nvPr>
        </p:nvGraphicFramePr>
        <p:xfrm>
          <a:off x="658178" y="1123950"/>
          <a:ext cx="7858125" cy="3810000"/>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a:extLst>
              <a:ext uri="{FF2B5EF4-FFF2-40B4-BE49-F238E27FC236}">
                <a16:creationId xmlns:a16="http://schemas.microsoft.com/office/drawing/2014/main" xmlns="" id="{564EC687-BCE9-504D-ADEB-5C6ECFD60CAA}"/>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87215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3BDC492-A3D2-1246-BB1C-8CA0220FBD80}"/>
              </a:ext>
            </a:extLst>
          </p:cNvPr>
          <p:cNvSpPr txBox="1"/>
          <p:nvPr/>
        </p:nvSpPr>
        <p:spPr>
          <a:xfrm>
            <a:off x="1639968" y="2082850"/>
            <a:ext cx="5864065" cy="289759"/>
          </a:xfrm>
          <a:prstGeom prst="rect">
            <a:avLst/>
          </a:prstGeom>
          <a:noFill/>
        </p:spPr>
        <p:txBody>
          <a:bodyPr wrap="square" rtlCol="0">
            <a:spAutoFit/>
          </a:bodyPr>
          <a:lstStyle/>
          <a:p>
            <a:pPr defTabSz="651578"/>
            <a:endParaRPr lang="en-US" sz="1283" dirty="0">
              <a:solidFill>
                <a:prstClr val="black"/>
              </a:solidFill>
              <a:latin typeface="Calibri"/>
            </a:endParaRPr>
          </a:p>
        </p:txBody>
      </p:sp>
      <p:sp>
        <p:nvSpPr>
          <p:cNvPr id="2" name="Slide Number Placeholder 1"/>
          <p:cNvSpPr>
            <a:spLocks noGrp="1"/>
          </p:cNvSpPr>
          <p:nvPr>
            <p:ph type="sldNum" sz="quarter" idx="12"/>
          </p:nvPr>
        </p:nvSpPr>
        <p:spPr>
          <a:xfrm>
            <a:off x="8737600" y="6356353"/>
            <a:ext cx="2844800" cy="365125"/>
          </a:xfrm>
          <a:prstGeom prst="rect">
            <a:avLst/>
          </a:prstGeom>
        </p:spPr>
        <p:txBody>
          <a:bodyPr vert="horz" lIns="91440" tIns="45720" rIns="91440" bIns="45720" rtlCol="0" anchor="ctr"/>
          <a:lstStyle>
            <a:defPPr>
              <a:defRPr lang="en-US"/>
            </a:defPPr>
            <a:lvl1pPr marL="0" algn="r" defTabSz="914400" rtl="0" eaLnBrk="1" latinLnBrk="0" hangingPunct="1">
              <a:defRPr sz="114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51578"/>
            <a:fld id="{480C018F-9127-4D43-B1E6-A6981D16A09C}" type="slidenum">
              <a:rPr lang="en-ZA" smtClean="0"/>
              <a:pPr defTabSz="651578"/>
              <a:t>56</a:t>
            </a:fld>
            <a:endParaRPr lang="en-ZA">
              <a:solidFill>
                <a:prstClr val="black">
                  <a:tint val="75000"/>
                </a:prstClr>
              </a:solidFill>
              <a:latin typeface="Calibri"/>
            </a:endParaRPr>
          </a:p>
        </p:txBody>
      </p:sp>
      <p:graphicFrame>
        <p:nvGraphicFramePr>
          <p:cNvPr id="6" name="Chart 5">
            <a:extLst>
              <a:ext uri="{FF2B5EF4-FFF2-40B4-BE49-F238E27FC236}">
                <a16:creationId xmlns:a16="http://schemas.microsoft.com/office/drawing/2014/main" xmlns="" id="{31B10050-A78B-7E4B-8D9D-629421FFFEDB}"/>
              </a:ext>
            </a:extLst>
          </p:cNvPr>
          <p:cNvGraphicFramePr>
            <a:graphicFrameLocks/>
          </p:cNvGraphicFramePr>
          <p:nvPr>
            <p:extLst>
              <p:ext uri="{D42A27DB-BD31-4B8C-83A1-F6EECF244321}">
                <p14:modId xmlns:p14="http://schemas.microsoft.com/office/powerpoint/2010/main" val="820225563"/>
              </p:ext>
            </p:extLst>
          </p:nvPr>
        </p:nvGraphicFramePr>
        <p:xfrm>
          <a:off x="635318" y="1081087"/>
          <a:ext cx="7858125" cy="3685223"/>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6">
            <a:extLst>
              <a:ext uri="{FF2B5EF4-FFF2-40B4-BE49-F238E27FC236}">
                <a16:creationId xmlns:a16="http://schemas.microsoft.com/office/drawing/2014/main" xmlns="" id="{CE037D6B-BEB1-094E-84CD-F61E7FCCDCCC}"/>
              </a:ext>
            </a:extLst>
          </p:cNvPr>
          <p:cNvSpPr/>
          <p:nvPr/>
        </p:nvSpPr>
        <p:spPr>
          <a:xfrm>
            <a:off x="0" y="5325626"/>
            <a:ext cx="9144000" cy="834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58483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461665"/>
          </a:xfrm>
          <a:prstGeom prst="rect">
            <a:avLst/>
          </a:prstGeom>
          <a:noFill/>
        </p:spPr>
        <p:txBody>
          <a:bodyPr wrap="square" rtlCol="0">
            <a:spAutoFit/>
          </a:bodyPr>
          <a:lstStyle/>
          <a:p>
            <a:pPr algn="ctr"/>
            <a:r>
              <a:rPr lang="en-ZA" sz="2400" dirty="0">
                <a:solidFill>
                  <a:schemeClr val="bg1"/>
                </a:solidFill>
                <a:latin typeface="Arial" panose="020B0604020202020204" pitchFamily="34" charset="0"/>
                <a:cs typeface="Arial" panose="020B0604020202020204" pitchFamily="34" charset="0"/>
              </a:rPr>
              <a:t>Articles 1, 2, 3, 5, 6</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7927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279279"/>
            <a:ext cx="7328916" cy="384048"/>
          </a:xfrm>
        </p:spPr>
        <p:txBody>
          <a:bodyPr>
            <a:normAutofit fontScale="90000"/>
          </a:bodyPr>
          <a:lstStyle/>
          <a:p>
            <a:r>
              <a:rPr lang="en-ZA" sz="2400" b="1" dirty="0"/>
              <a:t>Article 1: Definition of discrimination against women</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659181994"/>
              </p:ext>
            </p:extLst>
          </p:nvPr>
        </p:nvGraphicFramePr>
        <p:xfrm>
          <a:off x="0" y="1986930"/>
          <a:ext cx="9143999" cy="4845368"/>
        </p:xfrm>
        <a:graphic>
          <a:graphicData uri="http://schemas.openxmlformats.org/drawingml/2006/table">
            <a:tbl>
              <a:tblPr firstRow="1" bandRow="1">
                <a:tableStyleId>{5C22544A-7EE6-4342-B048-85BDC9FD1C3A}</a:tableStyleId>
              </a:tblPr>
              <a:tblGrid>
                <a:gridCol w="1459906">
                  <a:extLst>
                    <a:ext uri="{9D8B030D-6E8A-4147-A177-3AD203B41FA5}">
                      <a16:colId xmlns:a16="http://schemas.microsoft.com/office/drawing/2014/main" xmlns="" val="20000"/>
                    </a:ext>
                  </a:extLst>
                </a:gridCol>
                <a:gridCol w="1737645">
                  <a:extLst>
                    <a:ext uri="{9D8B030D-6E8A-4147-A177-3AD203B41FA5}">
                      <a16:colId xmlns:a16="http://schemas.microsoft.com/office/drawing/2014/main" xmlns="" val="20001"/>
                    </a:ext>
                  </a:extLst>
                </a:gridCol>
                <a:gridCol w="3432561">
                  <a:extLst>
                    <a:ext uri="{9D8B030D-6E8A-4147-A177-3AD203B41FA5}">
                      <a16:colId xmlns:a16="http://schemas.microsoft.com/office/drawing/2014/main" xmlns="" val="20002"/>
                    </a:ext>
                  </a:extLst>
                </a:gridCol>
                <a:gridCol w="2513887">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771900">
                <a:tc>
                  <a:txBody>
                    <a:bodyPr/>
                    <a:lstStyle/>
                    <a:p>
                      <a:r>
                        <a:rPr lang="en-ZA" sz="1400" dirty="0"/>
                        <a:t>Domestication of CEDAW</a:t>
                      </a:r>
                    </a:p>
                  </a:txBody>
                  <a:tcPr marL="68580" marR="68580" marT="34290" marB="34290"/>
                </a:tc>
                <a:tc>
                  <a:txBody>
                    <a:bodyPr/>
                    <a:lstStyle/>
                    <a:p>
                      <a:r>
                        <a:rPr lang="en-ZA" sz="1400" dirty="0"/>
                        <a:t>Discrimination is covered in the supreme law of the country which is the</a:t>
                      </a:r>
                      <a:r>
                        <a:rPr lang="en-ZA" sz="1400" baseline="0" dirty="0"/>
                        <a:t> </a:t>
                      </a:r>
                      <a:r>
                        <a:rPr lang="en-ZA" sz="1400" dirty="0"/>
                        <a:t>Constitution of the Republic of South Africa. </a:t>
                      </a:r>
                    </a:p>
                    <a:p>
                      <a:r>
                        <a:rPr lang="en-ZA" sz="1400" dirty="0"/>
                        <a:t>South African laws integrate international instruments into existing laws</a:t>
                      </a:r>
                      <a:r>
                        <a:rPr lang="en-ZA" sz="1400" baseline="0" dirty="0"/>
                        <a:t> including CEDAW.</a:t>
                      </a:r>
                      <a:r>
                        <a:rPr lang="en-ZA" sz="1400" dirty="0"/>
                        <a:t> </a:t>
                      </a:r>
                    </a:p>
                    <a:p>
                      <a:endParaRPr lang="en-ZA" sz="1400" dirty="0"/>
                    </a:p>
                  </a:txBody>
                  <a:tcPr marL="68580" marR="68580" marT="34290" marB="34290"/>
                </a:tc>
                <a:tc>
                  <a:txBody>
                    <a:bodyPr/>
                    <a:lstStyle/>
                    <a:p>
                      <a:r>
                        <a:rPr lang="en-ZA" sz="1400" dirty="0"/>
                        <a:t>Political, socio-economic, and cultural rights are not equally enjoyed.</a:t>
                      </a:r>
                    </a:p>
                    <a:p>
                      <a:r>
                        <a:rPr lang="en-ZA" sz="1400" b="1" dirty="0"/>
                        <a:t>Politically</a:t>
                      </a:r>
                      <a:r>
                        <a:rPr lang="en-ZA" sz="1400" dirty="0"/>
                        <a:t> women are included however there are practical challenges such as women unable to reach voting stations; nomination for mayoral positions (data???).</a:t>
                      </a:r>
                    </a:p>
                    <a:p>
                      <a:r>
                        <a:rPr lang="en-ZA" sz="1400" b="1" dirty="0"/>
                        <a:t>Cultural, Religious and Linguistic Rights: </a:t>
                      </a:r>
                      <a:r>
                        <a:rPr lang="en-ZA" sz="1400" dirty="0" err="1"/>
                        <a:t>Ukuthwala</a:t>
                      </a:r>
                      <a:r>
                        <a:rPr lang="en-ZA" sz="1400" dirty="0"/>
                        <a:t>; forced marriages, child marriages.</a:t>
                      </a:r>
                    </a:p>
                    <a:p>
                      <a:r>
                        <a:rPr lang="en-ZA" sz="1400" dirty="0"/>
                        <a:t>There are laws that prohibit cultural practices; however there are areas in the country that continue to practice these prohibited cultural practices.</a:t>
                      </a:r>
                    </a:p>
                  </a:txBody>
                  <a:tcPr marL="68580" marR="68580" marT="34290" marB="34290"/>
                </a:tc>
                <a:tc>
                  <a:txBody>
                    <a:bodyPr/>
                    <a:lstStyle/>
                    <a:p>
                      <a:pPr marL="285750" indent="-285750">
                        <a:buFont typeface="Arial" panose="020B0604020202020204" pitchFamily="34" charset="0"/>
                        <a:buChar char="•"/>
                      </a:pPr>
                      <a:r>
                        <a:rPr lang="en-ZA" sz="1400" dirty="0"/>
                        <a:t>Strengthening of current laws through the Domestic Violence Amendment Bill, 2020, Criminal Law (Sexual Offences and Related Matters) Amendment Act Amendment Bill of 2020; Criminal Related Amendment Bill, 2020.  These laws give easy access to justice (</a:t>
                      </a:r>
                      <a:r>
                        <a:rPr lang="en-ZA" sz="1400" dirty="0" err="1"/>
                        <a:t>i.e</a:t>
                      </a:r>
                      <a:r>
                        <a:rPr lang="en-ZA" sz="1400" dirty="0"/>
                        <a:t> Bail conditions</a:t>
                      </a:r>
                      <a:r>
                        <a:rPr lang="en-ZA" sz="1400" baseline="0" dirty="0"/>
                        <a:t> </a:t>
                      </a:r>
                      <a:r>
                        <a:rPr lang="en-ZA" sz="1400" baseline="0" dirty="0" err="1"/>
                        <a:t>etc</a:t>
                      </a:r>
                      <a:r>
                        <a:rPr lang="en-ZA" sz="1400" baseline="0" dirty="0"/>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ZA" sz="1400" baseline="0" dirty="0"/>
                        <a:t>In dealing with child marriages and other challenges related to marriages; there is a n</a:t>
                      </a:r>
                      <a:r>
                        <a:rPr lang="en-ZA" sz="1400" dirty="0"/>
                        <a:t>ew Marriages Act.</a:t>
                      </a:r>
                    </a:p>
                    <a:p>
                      <a:endParaRPr lang="en-ZA" sz="1400" dirty="0"/>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1876296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309423"/>
            <a:ext cx="7328916" cy="384048"/>
          </a:xfrm>
        </p:spPr>
        <p:txBody>
          <a:bodyPr>
            <a:normAutofit fontScale="90000"/>
          </a:bodyPr>
          <a:lstStyle/>
          <a:p>
            <a:r>
              <a:rPr lang="en-ZA" sz="2400" b="1" dirty="0"/>
              <a:t>Article 1: Definition of discrimination against women</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1019408454"/>
              </p:ext>
            </p:extLst>
          </p:nvPr>
        </p:nvGraphicFramePr>
        <p:xfrm>
          <a:off x="171451" y="1926644"/>
          <a:ext cx="8805671" cy="4076140"/>
        </p:xfrm>
        <a:graphic>
          <a:graphicData uri="http://schemas.openxmlformats.org/drawingml/2006/table">
            <a:tbl>
              <a:tblPr firstRow="1" bandRow="1">
                <a:tableStyleId>{5C22544A-7EE6-4342-B048-85BDC9FD1C3A}</a:tableStyleId>
              </a:tblPr>
              <a:tblGrid>
                <a:gridCol w="1200150">
                  <a:extLst>
                    <a:ext uri="{9D8B030D-6E8A-4147-A177-3AD203B41FA5}">
                      <a16:colId xmlns:a16="http://schemas.microsoft.com/office/drawing/2014/main" xmlns="" val="20000"/>
                    </a:ext>
                  </a:extLst>
                </a:gridCol>
                <a:gridCol w="1165860">
                  <a:extLst>
                    <a:ext uri="{9D8B030D-6E8A-4147-A177-3AD203B41FA5}">
                      <a16:colId xmlns:a16="http://schemas.microsoft.com/office/drawing/2014/main" xmlns="" val="20001"/>
                    </a:ext>
                  </a:extLst>
                </a:gridCol>
                <a:gridCol w="2263140">
                  <a:extLst>
                    <a:ext uri="{9D8B030D-6E8A-4147-A177-3AD203B41FA5}">
                      <a16:colId xmlns:a16="http://schemas.microsoft.com/office/drawing/2014/main" xmlns="" val="20002"/>
                    </a:ext>
                  </a:extLst>
                </a:gridCol>
                <a:gridCol w="4176521">
                  <a:extLst>
                    <a:ext uri="{9D8B030D-6E8A-4147-A177-3AD203B41FA5}">
                      <a16:colId xmlns:a16="http://schemas.microsoft.com/office/drawing/2014/main" xmlns="" val="20003"/>
                    </a:ext>
                  </a:extLst>
                </a:gridCol>
              </a:tblGrid>
              <a:tr h="96755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10859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1" dirty="0"/>
                        <a:t>Monitoring: </a:t>
                      </a:r>
                      <a:r>
                        <a:rPr lang="en-ZA" sz="1400" dirty="0"/>
                        <a:t>There are Chapter 9 Institutions to monitor; oversight by Portfolio Committees. </a:t>
                      </a:r>
                    </a:p>
                    <a:p>
                      <a:r>
                        <a:rPr lang="en-ZA" sz="1400" b="1" dirty="0"/>
                        <a:t>Education and information: </a:t>
                      </a:r>
                      <a:r>
                        <a:rPr lang="en-ZA" sz="1400" dirty="0"/>
                        <a:t>In strengthening awareness campaigns, education and information is done through community radio stations; print media, national dialogues as part of community engagement, webinars reaching out to communities, there are monitoring mechanisms such as public hearings. </a:t>
                      </a:r>
                    </a:p>
                    <a:p>
                      <a:endParaRPr lang="en-ZA" sz="1400" dirty="0"/>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5093574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218987"/>
            <a:ext cx="8249697" cy="384048"/>
          </a:xfrm>
        </p:spPr>
        <p:txBody>
          <a:bodyPr>
            <a:normAutofit fontScale="90000"/>
          </a:bodyPr>
          <a:lstStyle/>
          <a:p>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962377633"/>
              </p:ext>
            </p:extLst>
          </p:nvPr>
        </p:nvGraphicFramePr>
        <p:xfrm>
          <a:off x="0" y="1765870"/>
          <a:ext cx="9144001" cy="5058728"/>
        </p:xfrm>
        <a:graphic>
          <a:graphicData uri="http://schemas.openxmlformats.org/drawingml/2006/table">
            <a:tbl>
              <a:tblPr firstRow="1" bandRow="1">
                <a:tableStyleId>{5C22544A-7EE6-4342-B048-85BDC9FD1C3A}</a:tableStyleId>
              </a:tblPr>
              <a:tblGrid>
                <a:gridCol w="1509634">
                  <a:extLst>
                    <a:ext uri="{9D8B030D-6E8A-4147-A177-3AD203B41FA5}">
                      <a16:colId xmlns:a16="http://schemas.microsoft.com/office/drawing/2014/main" xmlns="" val="20000"/>
                    </a:ext>
                  </a:extLst>
                </a:gridCol>
                <a:gridCol w="1020401">
                  <a:extLst>
                    <a:ext uri="{9D8B030D-6E8A-4147-A177-3AD203B41FA5}">
                      <a16:colId xmlns:a16="http://schemas.microsoft.com/office/drawing/2014/main" xmlns="" val="20001"/>
                    </a:ext>
                  </a:extLst>
                </a:gridCol>
                <a:gridCol w="1628447">
                  <a:extLst>
                    <a:ext uri="{9D8B030D-6E8A-4147-A177-3AD203B41FA5}">
                      <a16:colId xmlns:a16="http://schemas.microsoft.com/office/drawing/2014/main" xmlns="" val="20002"/>
                    </a:ext>
                  </a:extLst>
                </a:gridCol>
                <a:gridCol w="4985519">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418338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r>
                        <a:rPr lang="en-ZA" sz="1400" dirty="0"/>
                        <a:t>Financial</a:t>
                      </a:r>
                      <a:r>
                        <a:rPr lang="en-ZA" sz="1400" baseline="0" dirty="0"/>
                        <a:t> exclusion of women is lived reality and lack of mainstreaming of women into the economy.</a:t>
                      </a:r>
                      <a:endParaRPr lang="en-ZA" sz="1400" dirty="0"/>
                    </a:p>
                  </a:txBody>
                  <a:tcPr marL="68580" marR="68580" marT="34290" marB="34290"/>
                </a:tc>
                <a:tc>
                  <a:txBody>
                    <a:bodyPr/>
                    <a:lstStyle/>
                    <a:p>
                      <a:r>
                        <a:rPr lang="en-ZA" sz="1400" b="1" dirty="0"/>
                        <a:t>Economic participation and ownership:</a:t>
                      </a:r>
                    </a:p>
                    <a:p>
                      <a:pPr marL="285750" indent="-285750">
                        <a:buFont typeface="Arial" panose="020B0604020202020204" pitchFamily="34" charset="0"/>
                        <a:buChar char="•"/>
                      </a:pPr>
                      <a:r>
                        <a:rPr lang="en-ZA" sz="1400" b="0" dirty="0"/>
                        <a:t>40 per cent of public procurement</a:t>
                      </a:r>
                    </a:p>
                    <a:p>
                      <a:pPr marL="285750" indent="-285750">
                        <a:buFont typeface="Arial" panose="020B0604020202020204" pitchFamily="34" charset="0"/>
                        <a:buChar char="•"/>
                      </a:pPr>
                      <a:r>
                        <a:rPr lang="en-ZA" sz="1400" b="0" dirty="0"/>
                        <a:t>Legislation currently: </a:t>
                      </a:r>
                      <a:r>
                        <a:rPr lang="en-ZA" sz="1400" b="1" dirty="0"/>
                        <a:t>Public Procurement Framework Act </a:t>
                      </a:r>
                      <a:r>
                        <a:rPr lang="en-ZA" sz="1400" b="0" dirty="0"/>
                        <a:t>which stipulates minimum targets for women at 30% and persons with disabilities (7%) </a:t>
                      </a:r>
                    </a:p>
                    <a:p>
                      <a:pPr marL="285750" indent="-285750">
                        <a:buFont typeface="Arial" panose="020B0604020202020204" pitchFamily="34" charset="0"/>
                        <a:buChar char="•"/>
                      </a:pPr>
                      <a:r>
                        <a:rPr lang="en-ZA" sz="1400" b="0" dirty="0"/>
                        <a:t>Bill: Government is reviewing the Act and currently consulting a draft </a:t>
                      </a:r>
                      <a:r>
                        <a:rPr lang="en-ZA" sz="1400" b="1" dirty="0"/>
                        <a:t>Public Procurement Bill </a:t>
                      </a:r>
                      <a:r>
                        <a:rPr lang="en-ZA" sz="1400" b="0" dirty="0"/>
                        <a:t>– which provides for more strengthened approach towards equity measures in public procurement for transformation </a:t>
                      </a:r>
                    </a:p>
                    <a:p>
                      <a:pPr marL="285750" indent="-285750">
                        <a:buFont typeface="Arial" panose="020B0604020202020204" pitchFamily="34" charset="0"/>
                        <a:buChar char="•"/>
                      </a:pPr>
                      <a:r>
                        <a:rPr lang="en-ZA" sz="1400" b="0" dirty="0"/>
                        <a:t>DATA ON PROGRESS MADE ON 30% TARGET?????</a:t>
                      </a:r>
                    </a:p>
                    <a:p>
                      <a:pPr marL="285750" indent="-285750">
                        <a:buFont typeface="Arial" panose="020B0604020202020204" pitchFamily="34" charset="0"/>
                        <a:buChar char="•"/>
                      </a:pPr>
                      <a:r>
                        <a:rPr lang="en-ZA" sz="1400" b="0" dirty="0"/>
                        <a:t>Although the 30%target has not been met, in August 2021 the President announced that 40 per cent of public procurement should go to women-owned or -operated businesses as a measure to accelerate equality. </a:t>
                      </a:r>
                    </a:p>
                    <a:p>
                      <a:pPr marL="285750" indent="-285750">
                        <a:buFont typeface="Arial" panose="020B0604020202020204" pitchFamily="34" charset="0"/>
                        <a:buChar char="•"/>
                      </a:pPr>
                      <a:r>
                        <a:rPr lang="en-ZA" sz="1400" b="0" dirty="0"/>
                        <a:t>One of the key economic cluster indicator to address the issue of economic power is the 40% public procurement spend target on women owned businesses over the Medium Term Strategic Framework period. </a:t>
                      </a:r>
                    </a:p>
                    <a:p>
                      <a:pPr marL="0" indent="0">
                        <a:buFont typeface="Arial" panose="020B0604020202020204" pitchFamily="34" charset="0"/>
                        <a:buNone/>
                      </a:pPr>
                      <a:endParaRPr lang="en-ZA" sz="1400" b="1" dirty="0"/>
                    </a:p>
                    <a:p>
                      <a:endParaRPr lang="en-ZA" sz="1400" b="1"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927324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337" y="1339573"/>
            <a:ext cx="8370277" cy="384048"/>
          </a:xfrm>
        </p:spPr>
        <p:txBody>
          <a:bodyPr>
            <a:normAutofit fontScale="90000"/>
          </a:bodyPr>
          <a:lstStyle/>
          <a:p>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1750731873"/>
              </p:ext>
            </p:extLst>
          </p:nvPr>
        </p:nvGraphicFramePr>
        <p:xfrm>
          <a:off x="0" y="1986931"/>
          <a:ext cx="9133954" cy="4845368"/>
        </p:xfrm>
        <a:graphic>
          <a:graphicData uri="http://schemas.openxmlformats.org/drawingml/2006/table">
            <a:tbl>
              <a:tblPr firstRow="1" bandRow="1">
                <a:tableStyleId>{5C22544A-7EE6-4342-B048-85BDC9FD1C3A}</a:tableStyleId>
              </a:tblPr>
              <a:tblGrid>
                <a:gridCol w="1507975">
                  <a:extLst>
                    <a:ext uri="{9D8B030D-6E8A-4147-A177-3AD203B41FA5}">
                      <a16:colId xmlns:a16="http://schemas.microsoft.com/office/drawing/2014/main" xmlns="" val="20000"/>
                    </a:ext>
                  </a:extLst>
                </a:gridCol>
                <a:gridCol w="684174">
                  <a:extLst>
                    <a:ext uri="{9D8B030D-6E8A-4147-A177-3AD203B41FA5}">
                      <a16:colId xmlns:a16="http://schemas.microsoft.com/office/drawing/2014/main" xmlns="" val="20001"/>
                    </a:ext>
                  </a:extLst>
                </a:gridCol>
                <a:gridCol w="1103056">
                  <a:extLst>
                    <a:ext uri="{9D8B030D-6E8A-4147-A177-3AD203B41FA5}">
                      <a16:colId xmlns:a16="http://schemas.microsoft.com/office/drawing/2014/main" xmlns="" val="20002"/>
                    </a:ext>
                  </a:extLst>
                </a:gridCol>
                <a:gridCol w="5838749">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97764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1" dirty="0"/>
                        <a:t>Economic participation and ownership</a:t>
                      </a:r>
                      <a:r>
                        <a:rPr lang="en-ZA" sz="1400" b="1" baseline="0" dirty="0"/>
                        <a:t> </a:t>
                      </a:r>
                      <a:r>
                        <a:rPr lang="en-ZA" sz="1400" b="1" baseline="0" dirty="0" err="1"/>
                        <a:t>cont</a:t>
                      </a:r>
                      <a:r>
                        <a:rPr lang="en-ZA" sz="1400" b="1" baseline="0" dirty="0"/>
                        <a:t>…</a:t>
                      </a:r>
                      <a:endParaRPr lang="en-ZA" sz="1400" b="1" dirty="0"/>
                    </a:p>
                    <a:p>
                      <a:pPr marL="285750" indent="-285750">
                        <a:buFont typeface="Arial" panose="020B0604020202020204" pitchFamily="34" charset="0"/>
                        <a:buChar char="•"/>
                      </a:pPr>
                      <a:r>
                        <a:rPr lang="en-ZA" sz="1400" b="0" dirty="0"/>
                        <a:t>Cabinet assigned the responsibility to the Minister of Human Settlements and Department of Mineral Resources and Energy to facilitate the translation of the 40% pronouncement to practice by virtue of their strategic positions as chairpersons of the Economy Cluster and Minister of Women, Youth &amp; Persons with Disabilities to monitor. </a:t>
                      </a:r>
                    </a:p>
                    <a:p>
                      <a:pPr marL="285750" indent="-285750">
                        <a:buFont typeface="Arial" panose="020B0604020202020204" pitchFamily="34" charset="0"/>
                        <a:buChar char="•"/>
                      </a:pPr>
                      <a:r>
                        <a:rPr lang="en-ZA" sz="1400" b="0" dirty="0"/>
                        <a:t>Cabinet approved the National Strategic Plan to end Gender Based Violence and </a:t>
                      </a:r>
                      <a:r>
                        <a:rPr lang="en-ZA" sz="1400" b="0" dirty="0" err="1"/>
                        <a:t>Femicide</a:t>
                      </a:r>
                      <a:r>
                        <a:rPr lang="en-ZA" sz="1400" b="0" dirty="0"/>
                        <a:t> and it comprises 6 pillars, of which the 5th pillar is on Economic Power and we report monthly to the President on its implementation.</a:t>
                      </a:r>
                    </a:p>
                    <a:p>
                      <a:pPr marL="285750" indent="-285750">
                        <a:buFont typeface="Wingdings" panose="05000000000000000000" pitchFamily="2" charset="2"/>
                        <a:buChar char="ü"/>
                      </a:pPr>
                      <a:r>
                        <a:rPr lang="en-ZA" sz="1400" b="0" dirty="0"/>
                        <a:t>In terms of progress the Empowerment of Women Owned Businesses (</a:t>
                      </a:r>
                      <a:r>
                        <a:rPr lang="en-ZA" sz="1400" b="0" dirty="0" err="1"/>
                        <a:t>WoB</a:t>
                      </a:r>
                      <a:r>
                        <a:rPr lang="en-ZA" sz="1400" b="0" dirty="0"/>
                        <a:t>) in Public Procurement Project is ongoing in Partnership with the Presidency, National Treasury, Human Settlements and Department of Mineral Resources and Energy departments.</a:t>
                      </a:r>
                    </a:p>
                    <a:p>
                      <a:pPr marL="285750" indent="-285750">
                        <a:buFont typeface="Wingdings" panose="05000000000000000000" pitchFamily="2" charset="2"/>
                        <a:buChar char="ü"/>
                      </a:pPr>
                      <a:r>
                        <a:rPr lang="en-ZA" sz="1400" b="0" dirty="0"/>
                        <a:t>Provincial capacity building workshops are being convened to share information on the Preferential Procurement Policy, public procurement opportunities, compliance matters relating to doing business with government, financial literacy and etc. </a:t>
                      </a:r>
                      <a:endParaRPr lang="en-ZA" sz="1400" b="1" dirty="0"/>
                    </a:p>
                    <a:p>
                      <a:endParaRPr lang="en-ZA" sz="1400" b="1"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2165648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1884" y="1128554"/>
            <a:ext cx="8977121" cy="384048"/>
          </a:xfrm>
        </p:spPr>
        <p:txBody>
          <a:bodyPr>
            <a:normAutofit fontScale="90000"/>
          </a:bodyPr>
          <a:lstStyle/>
          <a:p>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371515869"/>
              </p:ext>
            </p:extLst>
          </p:nvPr>
        </p:nvGraphicFramePr>
        <p:xfrm>
          <a:off x="0" y="1655337"/>
          <a:ext cx="9144001" cy="4418648"/>
        </p:xfrm>
        <a:graphic>
          <a:graphicData uri="http://schemas.openxmlformats.org/drawingml/2006/table">
            <a:tbl>
              <a:tblPr firstRow="1" bandRow="1">
                <a:tableStyleId>{5C22544A-7EE6-4342-B048-85BDC9FD1C3A}</a:tableStyleId>
              </a:tblPr>
              <a:tblGrid>
                <a:gridCol w="1509634">
                  <a:extLst>
                    <a:ext uri="{9D8B030D-6E8A-4147-A177-3AD203B41FA5}">
                      <a16:colId xmlns:a16="http://schemas.microsoft.com/office/drawing/2014/main" xmlns="" val="20000"/>
                    </a:ext>
                  </a:extLst>
                </a:gridCol>
                <a:gridCol w="684926">
                  <a:extLst>
                    <a:ext uri="{9D8B030D-6E8A-4147-A177-3AD203B41FA5}">
                      <a16:colId xmlns:a16="http://schemas.microsoft.com/office/drawing/2014/main" xmlns="" val="20001"/>
                    </a:ext>
                  </a:extLst>
                </a:gridCol>
                <a:gridCol w="1104269">
                  <a:extLst>
                    <a:ext uri="{9D8B030D-6E8A-4147-A177-3AD203B41FA5}">
                      <a16:colId xmlns:a16="http://schemas.microsoft.com/office/drawing/2014/main" xmlns="" val="20002"/>
                    </a:ext>
                  </a:extLst>
                </a:gridCol>
                <a:gridCol w="5845172">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15468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1" dirty="0"/>
                        <a:t>Economic participation and ownership</a:t>
                      </a:r>
                      <a:r>
                        <a:rPr lang="en-ZA" sz="1400" b="1" baseline="0" dirty="0"/>
                        <a:t> </a:t>
                      </a:r>
                      <a:r>
                        <a:rPr lang="en-ZA" sz="1400" b="1" baseline="0" dirty="0" err="1"/>
                        <a:t>cont</a:t>
                      </a:r>
                      <a:r>
                        <a:rPr lang="en-ZA" sz="1400" b="1" baseline="0" dirty="0"/>
                        <a:t>…</a:t>
                      </a:r>
                      <a:endParaRPr lang="en-ZA" sz="1400" b="1" dirty="0"/>
                    </a:p>
                    <a:p>
                      <a:pPr marL="285750" indent="-285750">
                        <a:buFont typeface="Wingdings" panose="05000000000000000000" pitchFamily="2" charset="2"/>
                        <a:buChar char="ü"/>
                      </a:pPr>
                      <a:r>
                        <a:rPr lang="en-ZA" sz="1400" b="0" dirty="0"/>
                        <a:t>National Treasury is developing an Integrated Financial Management system that would be in a position to track procurement spend for WYPD from national and in future at provincial, municipal and state owned enterprises</a:t>
                      </a:r>
                    </a:p>
                    <a:p>
                      <a:pPr marL="285750" indent="-285750">
                        <a:buFont typeface="Wingdings" panose="05000000000000000000" pitchFamily="2" charset="2"/>
                        <a:buChar char="ü"/>
                      </a:pPr>
                      <a:r>
                        <a:rPr lang="en-ZA" sz="1400" b="0" dirty="0"/>
                        <a:t>The Department of Women, Youth &amp; Persons with Disabilities monitors the 40% procurement spent and also addresses the issue of mainstreaming.</a:t>
                      </a:r>
                    </a:p>
                    <a:p>
                      <a:pPr marL="285750" indent="-285750">
                        <a:buFont typeface="Wingdings" panose="05000000000000000000" pitchFamily="2" charset="2"/>
                        <a:buChar char="ü"/>
                      </a:pPr>
                      <a:r>
                        <a:rPr lang="en-ZA" sz="1400" b="0" dirty="0"/>
                        <a:t>The public procurement Bill is being consulted upon and the 40% will find expression in the regulations.</a:t>
                      </a:r>
                    </a:p>
                    <a:p>
                      <a:pPr marL="285750" indent="-285750">
                        <a:buFont typeface="Wingdings" panose="05000000000000000000" pitchFamily="2" charset="2"/>
                        <a:buChar char="ü"/>
                      </a:pPr>
                      <a:r>
                        <a:rPr lang="en-ZA" sz="1400" b="0" dirty="0"/>
                        <a:t>Work is underway to develop a financial inclusion policy to address the barriers experienced by women-owned businesses and low-income earners to access credit, to also access grants and other financial transactions.</a:t>
                      </a:r>
                    </a:p>
                    <a:p>
                      <a:pPr marL="285750" indent="-285750">
                        <a:buFont typeface="Arial" panose="020B0604020202020204" pitchFamily="34" charset="0"/>
                        <a:buChar char="•"/>
                      </a:pPr>
                      <a:r>
                        <a:rPr lang="en-ZA" sz="1400" b="0" dirty="0">
                          <a:solidFill>
                            <a:srgbClr val="FF0000"/>
                          </a:solidFill>
                        </a:rPr>
                        <a:t>DATA up to 2021 from DINEO</a:t>
                      </a:r>
                    </a:p>
                    <a:p>
                      <a:pPr marL="285750" indent="-285750">
                        <a:buFont typeface="Arial" panose="020B0604020202020204" pitchFamily="34" charset="0"/>
                        <a:buChar char="•"/>
                      </a:pPr>
                      <a:endParaRPr lang="en-ZA" sz="1400" b="0" dirty="0"/>
                    </a:p>
                    <a:p>
                      <a:pPr marL="285750" indent="-285750">
                        <a:buFont typeface="Arial" panose="020B0604020202020204" pitchFamily="34" charset="0"/>
                        <a:buChar char="•"/>
                      </a:pPr>
                      <a:endParaRPr lang="en-ZA" sz="1400" b="1" dirty="0"/>
                    </a:p>
                    <a:p>
                      <a:endParaRPr lang="en-ZA" sz="1400" b="1"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9140227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838" y="1279275"/>
            <a:ext cx="8977121" cy="384048"/>
          </a:xfrm>
        </p:spPr>
        <p:txBody>
          <a:bodyPr>
            <a:normAutofit fontScale="90000"/>
          </a:bodyPr>
          <a:lstStyle/>
          <a:p>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405572389"/>
              </p:ext>
            </p:extLst>
          </p:nvPr>
        </p:nvGraphicFramePr>
        <p:xfrm>
          <a:off x="0" y="1976889"/>
          <a:ext cx="9144001" cy="4845368"/>
        </p:xfrm>
        <a:graphic>
          <a:graphicData uri="http://schemas.openxmlformats.org/drawingml/2006/table">
            <a:tbl>
              <a:tblPr firstRow="1" bandRow="1">
                <a:tableStyleId>{5C22544A-7EE6-4342-B048-85BDC9FD1C3A}</a:tableStyleId>
              </a:tblPr>
              <a:tblGrid>
                <a:gridCol w="1509634">
                  <a:extLst>
                    <a:ext uri="{9D8B030D-6E8A-4147-A177-3AD203B41FA5}">
                      <a16:colId xmlns:a16="http://schemas.microsoft.com/office/drawing/2014/main" xmlns="" val="20000"/>
                    </a:ext>
                  </a:extLst>
                </a:gridCol>
                <a:gridCol w="684926">
                  <a:extLst>
                    <a:ext uri="{9D8B030D-6E8A-4147-A177-3AD203B41FA5}">
                      <a16:colId xmlns:a16="http://schemas.microsoft.com/office/drawing/2014/main" xmlns="" val="20001"/>
                    </a:ext>
                  </a:extLst>
                </a:gridCol>
                <a:gridCol w="1104269">
                  <a:extLst>
                    <a:ext uri="{9D8B030D-6E8A-4147-A177-3AD203B41FA5}">
                      <a16:colId xmlns:a16="http://schemas.microsoft.com/office/drawing/2014/main" xmlns="" val="20002"/>
                    </a:ext>
                  </a:extLst>
                </a:gridCol>
                <a:gridCol w="5845172">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97764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1" dirty="0"/>
                        <a:t>Women’s Economic National Assembly</a:t>
                      </a:r>
                    </a:p>
                    <a:p>
                      <a:pPr marL="285750" indent="-285750">
                        <a:buFont typeface="Arial" panose="020B0604020202020204" pitchFamily="34" charset="0"/>
                        <a:buChar char="•"/>
                      </a:pPr>
                      <a:r>
                        <a:rPr lang="en-ZA" sz="1400" b="0" dirty="0"/>
                        <a:t>Government convened the 1st Women’s Economic National Assembly and have conducted a gender analysis of 4 key sector master plans with recommendations for the Lead departments to consider when implementing the plans. </a:t>
                      </a:r>
                    </a:p>
                    <a:p>
                      <a:pPr marL="285750" indent="-285750">
                        <a:buFont typeface="Arial" panose="020B0604020202020204" pitchFamily="34" charset="0"/>
                        <a:buChar char="•"/>
                      </a:pPr>
                      <a:r>
                        <a:rPr lang="en-ZA" sz="1400" b="0" dirty="0"/>
                        <a:t>The assembly was meant to identify the supply chain opportunities for women-owned businesses in key industries such as steel, automotive and energy sectors. Plans are underway to roll it out to provinces.</a:t>
                      </a:r>
                    </a:p>
                    <a:p>
                      <a:r>
                        <a:rPr lang="en-ZA" sz="1400" b="1" dirty="0"/>
                        <a:t>Economic Reconstruction and Recovery Plan (ERRP)</a:t>
                      </a:r>
                    </a:p>
                    <a:p>
                      <a:pPr marL="285750" indent="-285750">
                        <a:buFont typeface="Arial" panose="020B0604020202020204" pitchFamily="34" charset="0"/>
                        <a:buChar char="•"/>
                      </a:pPr>
                      <a:r>
                        <a:rPr lang="en-ZA" sz="1400" b="0" dirty="0"/>
                        <a:t>Government is working hard to ensure that women benefit from the most recent relief measures and from our Economic Reconstruction and Recovery Plan.</a:t>
                      </a:r>
                    </a:p>
                    <a:p>
                      <a:pPr marL="285750" indent="-285750">
                        <a:buFont typeface="Arial" panose="020B0604020202020204" pitchFamily="34" charset="0"/>
                        <a:buChar char="•"/>
                      </a:pPr>
                      <a:r>
                        <a:rPr lang="en-ZA" sz="1400" b="0" dirty="0"/>
                        <a:t>The following are the Priority Interventions of the ERRP:</a:t>
                      </a:r>
                    </a:p>
                    <a:p>
                      <a:r>
                        <a:rPr lang="en-ZA" sz="1400" b="0" dirty="0"/>
                        <a:t>@ Aggressive infrastructure investment; @ Employment orientated strategic localization, reindustrialization and export promotion; @ Energy security; @ Support for tourism recovery and growth; @  Gender equality and economic inclusion of women and youth; @  Green economy interventions; @ Mass public employment interventions; 8. Strengthening food security; and @ Macro-economic interventions</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2134317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349615"/>
            <a:ext cx="9053565" cy="384048"/>
          </a:xfrm>
        </p:spPr>
        <p:txBody>
          <a:bodyPr>
            <a:normAutofit fontScale="90000"/>
          </a:bodyPr>
          <a:lstStyle/>
          <a:p>
            <a:pPr algn="l"/>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831126723"/>
              </p:ext>
            </p:extLst>
          </p:nvPr>
        </p:nvGraphicFramePr>
        <p:xfrm>
          <a:off x="0" y="2187894"/>
          <a:ext cx="9144001" cy="4632008"/>
        </p:xfrm>
        <a:graphic>
          <a:graphicData uri="http://schemas.openxmlformats.org/drawingml/2006/table">
            <a:tbl>
              <a:tblPr firstRow="1" bandRow="1">
                <a:tableStyleId>{5C22544A-7EE6-4342-B048-85BDC9FD1C3A}</a:tableStyleId>
              </a:tblPr>
              <a:tblGrid>
                <a:gridCol w="1509634">
                  <a:extLst>
                    <a:ext uri="{9D8B030D-6E8A-4147-A177-3AD203B41FA5}">
                      <a16:colId xmlns:a16="http://schemas.microsoft.com/office/drawing/2014/main" xmlns="" val="20000"/>
                    </a:ext>
                  </a:extLst>
                </a:gridCol>
                <a:gridCol w="684926">
                  <a:extLst>
                    <a:ext uri="{9D8B030D-6E8A-4147-A177-3AD203B41FA5}">
                      <a16:colId xmlns:a16="http://schemas.microsoft.com/office/drawing/2014/main" xmlns="" val="20001"/>
                    </a:ext>
                  </a:extLst>
                </a:gridCol>
                <a:gridCol w="1104269">
                  <a:extLst>
                    <a:ext uri="{9D8B030D-6E8A-4147-A177-3AD203B41FA5}">
                      <a16:colId xmlns:a16="http://schemas.microsoft.com/office/drawing/2014/main" xmlns="" val="20002"/>
                    </a:ext>
                  </a:extLst>
                </a:gridCol>
                <a:gridCol w="5845172">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77190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pPr marL="285750" indent="-285750">
                        <a:buFont typeface="Arial" panose="020B0604020202020204" pitchFamily="34" charset="0"/>
                        <a:buChar char="•"/>
                      </a:pPr>
                      <a:r>
                        <a:rPr lang="en-ZA" sz="1400" b="0" dirty="0"/>
                        <a:t>The ERRP is explicit in its intention for interventions to be geared towards promoting greater participation by black people, women, youth and persons with disability at all economic levels. </a:t>
                      </a:r>
                    </a:p>
                    <a:p>
                      <a:pPr marL="285750" indent="-285750">
                        <a:buFont typeface="Arial" panose="020B0604020202020204" pitchFamily="34" charset="0"/>
                        <a:buChar char="•"/>
                      </a:pPr>
                      <a:r>
                        <a:rPr lang="en-ZA" sz="1400" b="0" dirty="0"/>
                        <a:t>Our focus is on ensuring the mainstream of women in the ERRP</a:t>
                      </a:r>
                    </a:p>
                    <a:p>
                      <a:r>
                        <a:rPr lang="en-ZA" sz="1400" b="0" dirty="0"/>
                        <a:t> </a:t>
                      </a:r>
                    </a:p>
                    <a:p>
                      <a:r>
                        <a:rPr lang="en-ZA" sz="1400" b="1" dirty="0"/>
                        <a:t>Women and Land</a:t>
                      </a:r>
                    </a:p>
                    <a:p>
                      <a:pPr marL="285750" indent="-285750">
                        <a:buFont typeface="Arial" panose="020B0604020202020204" pitchFamily="34" charset="0"/>
                        <a:buChar char="•"/>
                      </a:pPr>
                      <a:r>
                        <a:rPr lang="en-ZA" sz="1400" b="0" dirty="0"/>
                        <a:t>Progress is being made towards Women, Youth &amp; Persons with Disabilities (WYPD’s) participation in the agriculture sector. In the state land allocation projection, a number of women and youth have benefitted. DYYPD signed an MOU with DALRRD in December 2020 and following interventions are being implemented:</a:t>
                      </a:r>
                    </a:p>
                    <a:p>
                      <a:r>
                        <a:rPr lang="en-ZA" sz="1400" b="0" dirty="0"/>
                        <a:t>1.</a:t>
                      </a:r>
                      <a:r>
                        <a:rPr lang="en-ZA" sz="1400" b="0" baseline="0" dirty="0"/>
                        <a:t> </a:t>
                      </a:r>
                      <a:r>
                        <a:rPr lang="en-ZA" sz="1400" b="0" dirty="0"/>
                        <a:t>Programmes to expand access to and ownership of land by WYPD; </a:t>
                      </a:r>
                    </a:p>
                    <a:p>
                      <a:r>
                        <a:rPr lang="en-ZA" sz="1400" b="0" dirty="0"/>
                        <a:t>2. Implementation of the Rural Development Programme in favour of WYPD           3. Food security programme with specific reference to one the household one hectare programme;</a:t>
                      </a:r>
                    </a:p>
                    <a:p>
                      <a:pPr marL="285750" indent="-285750">
                        <a:buFont typeface="Arial" panose="020B0604020202020204" pitchFamily="34" charset="0"/>
                        <a:buChar char="•"/>
                      </a:pPr>
                      <a:endParaRPr lang="en-ZA" sz="1400" b="0" dirty="0"/>
                    </a:p>
                    <a:p>
                      <a:pPr marL="285750" indent="-285750">
                        <a:buFont typeface="Arial" panose="020B0604020202020204" pitchFamily="34" charset="0"/>
                        <a:buChar char="•"/>
                      </a:pPr>
                      <a:endParaRPr lang="en-ZA" sz="1400" b="1" dirty="0"/>
                    </a:p>
                    <a:p>
                      <a:endParaRPr lang="en-ZA" sz="1400" b="1"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56964821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018023"/>
            <a:ext cx="8977121" cy="384048"/>
          </a:xfrm>
        </p:spPr>
        <p:txBody>
          <a:bodyPr>
            <a:normAutofit fontScale="90000"/>
          </a:bodyPr>
          <a:lstStyle/>
          <a:p>
            <a:pPr algn="l"/>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566911099"/>
              </p:ext>
            </p:extLst>
          </p:nvPr>
        </p:nvGraphicFramePr>
        <p:xfrm>
          <a:off x="1" y="1412749"/>
          <a:ext cx="9144001" cy="7264539"/>
        </p:xfrm>
        <a:graphic>
          <a:graphicData uri="http://schemas.openxmlformats.org/drawingml/2006/table">
            <a:tbl>
              <a:tblPr firstRow="1" bandRow="1">
                <a:tableStyleId>{5C22544A-7EE6-4342-B048-85BDC9FD1C3A}</a:tableStyleId>
              </a:tblPr>
              <a:tblGrid>
                <a:gridCol w="1509634">
                  <a:extLst>
                    <a:ext uri="{9D8B030D-6E8A-4147-A177-3AD203B41FA5}">
                      <a16:colId xmlns:a16="http://schemas.microsoft.com/office/drawing/2014/main" xmlns="" val="20000"/>
                    </a:ext>
                  </a:extLst>
                </a:gridCol>
                <a:gridCol w="684926">
                  <a:extLst>
                    <a:ext uri="{9D8B030D-6E8A-4147-A177-3AD203B41FA5}">
                      <a16:colId xmlns:a16="http://schemas.microsoft.com/office/drawing/2014/main" xmlns="" val="20001"/>
                    </a:ext>
                  </a:extLst>
                </a:gridCol>
                <a:gridCol w="1104269">
                  <a:extLst>
                    <a:ext uri="{9D8B030D-6E8A-4147-A177-3AD203B41FA5}">
                      <a16:colId xmlns:a16="http://schemas.microsoft.com/office/drawing/2014/main" xmlns="" val="20002"/>
                    </a:ext>
                  </a:extLst>
                </a:gridCol>
                <a:gridCol w="5845172">
                  <a:extLst>
                    <a:ext uri="{9D8B030D-6E8A-4147-A177-3AD203B41FA5}">
                      <a16:colId xmlns:a16="http://schemas.microsoft.com/office/drawing/2014/main" xmlns="" val="20003"/>
                    </a:ext>
                  </a:extLst>
                </a:gridCol>
              </a:tblGrid>
              <a:tr h="88112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4035031">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0" dirty="0"/>
                        <a:t>3.1. Land reform programmes with specific reference to land allocation for agricultural production to WYPD and Rural enterprises and cooperative support including capacity building and facilitating access to markets to WYPDA multi-year work-plan/implementation matrix is being developed with six key focus areas to be implemented over the MTSF period namely:</a:t>
                      </a:r>
                    </a:p>
                    <a:p>
                      <a:r>
                        <a:rPr lang="en-ZA" sz="1400" b="0" dirty="0"/>
                        <a:t>•	Priority Area 1: Access / Acquisition of Land</a:t>
                      </a:r>
                    </a:p>
                    <a:p>
                      <a:r>
                        <a:rPr lang="en-ZA" sz="1400" b="0" dirty="0"/>
                        <a:t>•	Priority Area 2: Post-Settlement Support</a:t>
                      </a:r>
                    </a:p>
                    <a:p>
                      <a:r>
                        <a:rPr lang="en-ZA" sz="1400" b="0" dirty="0"/>
                        <a:t>•	Priority Area 3: Rural Enterprise &amp; Cooperative Support</a:t>
                      </a:r>
                    </a:p>
                    <a:p>
                      <a:r>
                        <a:rPr lang="en-ZA" sz="1400" b="0" dirty="0"/>
                        <a:t>•	Priority Area 4: Skills Development</a:t>
                      </a:r>
                    </a:p>
                    <a:p>
                      <a:r>
                        <a:rPr lang="en-ZA" sz="1400" b="0" dirty="0"/>
                        <a:t>•	Priority Area 5: Market Access</a:t>
                      </a:r>
                    </a:p>
                    <a:p>
                      <a:r>
                        <a:rPr lang="en-ZA" sz="1400" b="0" dirty="0"/>
                        <a:t>4. The Beneficiary Selection and Land Allocation Policy proposes 50% allocation of agricultural farming land under the Redistribution programme to smallholder farmers broken down as 50% to women, 40% to youth and 10% to persons with disabilities. In terms of progress on allocation of agricultural farming land the target achieved during quarter 1 is 49%</a:t>
                      </a:r>
                      <a:endParaRPr lang="en-ZA" sz="1400" b="1" dirty="0"/>
                    </a:p>
                    <a:p>
                      <a:endParaRPr lang="en-ZA" sz="1400" b="1" dirty="0"/>
                    </a:p>
                  </a:txBody>
                  <a:tcPr marL="68580" marR="68580" marT="34290" marB="34290"/>
                </a:tc>
                <a:extLst>
                  <a:ext uri="{0D108BD9-81ED-4DB2-BD59-A6C34878D82A}">
                    <a16:rowId xmlns:a16="http://schemas.microsoft.com/office/drawing/2014/main" xmlns="" val="10001"/>
                  </a:ext>
                </a:extLst>
              </a:tr>
              <a:tr h="2348388">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endParaRPr lang="en-ZA" sz="1400" b="1" dirty="0"/>
                    </a:p>
                  </a:txBody>
                  <a:tcPr marL="68580" marR="68580" marT="34290" marB="34290"/>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64386496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07974"/>
            <a:ext cx="8571244" cy="384048"/>
          </a:xfrm>
        </p:spPr>
        <p:txBody>
          <a:bodyPr>
            <a:normAutofit fontScale="90000"/>
          </a:bodyPr>
          <a:lstStyle/>
          <a:p>
            <a:pPr algn="l"/>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4216607505"/>
              </p:ext>
            </p:extLst>
          </p:nvPr>
        </p:nvGraphicFramePr>
        <p:xfrm>
          <a:off x="1" y="1422797"/>
          <a:ext cx="9144001" cy="7264539"/>
        </p:xfrm>
        <a:graphic>
          <a:graphicData uri="http://schemas.openxmlformats.org/drawingml/2006/table">
            <a:tbl>
              <a:tblPr firstRow="1" bandRow="1">
                <a:tableStyleId>{5C22544A-7EE6-4342-B048-85BDC9FD1C3A}</a:tableStyleId>
              </a:tblPr>
              <a:tblGrid>
                <a:gridCol w="1509634">
                  <a:extLst>
                    <a:ext uri="{9D8B030D-6E8A-4147-A177-3AD203B41FA5}">
                      <a16:colId xmlns:a16="http://schemas.microsoft.com/office/drawing/2014/main" xmlns="" val="20000"/>
                    </a:ext>
                  </a:extLst>
                </a:gridCol>
                <a:gridCol w="684926">
                  <a:extLst>
                    <a:ext uri="{9D8B030D-6E8A-4147-A177-3AD203B41FA5}">
                      <a16:colId xmlns:a16="http://schemas.microsoft.com/office/drawing/2014/main" xmlns="" val="20001"/>
                    </a:ext>
                  </a:extLst>
                </a:gridCol>
                <a:gridCol w="1104269">
                  <a:extLst>
                    <a:ext uri="{9D8B030D-6E8A-4147-A177-3AD203B41FA5}">
                      <a16:colId xmlns:a16="http://schemas.microsoft.com/office/drawing/2014/main" xmlns="" val="20002"/>
                    </a:ext>
                  </a:extLst>
                </a:gridCol>
                <a:gridCol w="5845172">
                  <a:extLst>
                    <a:ext uri="{9D8B030D-6E8A-4147-A177-3AD203B41FA5}">
                      <a16:colId xmlns:a16="http://schemas.microsoft.com/office/drawing/2014/main" xmlns="" val="20003"/>
                    </a:ext>
                  </a:extLst>
                </a:gridCol>
              </a:tblGrid>
              <a:tr h="88112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4035031">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1" dirty="0"/>
                        <a:t>GBVF Private Sector Response Fund.</a:t>
                      </a:r>
                    </a:p>
                    <a:p>
                      <a:pPr marL="285750" indent="-285750">
                        <a:buFont typeface="Arial" panose="020B0604020202020204" pitchFamily="34" charset="0"/>
                        <a:buChar char="•"/>
                      </a:pPr>
                      <a:r>
                        <a:rPr lang="en-ZA" sz="1400" b="0" dirty="0"/>
                        <a:t>Earlier this year we launched the first phase of an innovative GBVF Private Sector Response Fund. </a:t>
                      </a:r>
                    </a:p>
                    <a:p>
                      <a:pPr marL="285750" indent="-285750">
                        <a:buFont typeface="Arial" panose="020B0604020202020204" pitchFamily="34" charset="0"/>
                        <a:buChar char="•"/>
                      </a:pPr>
                      <a:r>
                        <a:rPr lang="en-ZA" sz="1400" b="0" dirty="0"/>
                        <a:t>This Fund has to date received some R141 million in pledges.</a:t>
                      </a:r>
                    </a:p>
                    <a:p>
                      <a:pPr marL="285750" indent="-285750">
                        <a:buFont typeface="Arial" panose="020B0604020202020204" pitchFamily="34" charset="0"/>
                        <a:buChar char="•"/>
                      </a:pPr>
                      <a:r>
                        <a:rPr lang="en-ZA" sz="1400" b="0" dirty="0"/>
                        <a:t>Government Pledges in implementing the National Strategic Plan on Gender Based Violence and </a:t>
                      </a:r>
                      <a:r>
                        <a:rPr lang="en-ZA" sz="1400" b="0" dirty="0" err="1"/>
                        <a:t>Femicide</a:t>
                      </a:r>
                      <a:endParaRPr lang="en-ZA" sz="1400" b="0" dirty="0"/>
                    </a:p>
                    <a:p>
                      <a:pPr marL="285750" indent="-285750">
                        <a:buFont typeface="Arial" panose="020B0604020202020204" pitchFamily="34" charset="0"/>
                        <a:buChar char="•"/>
                      </a:pPr>
                      <a:r>
                        <a:rPr lang="en-ZA" sz="1400" b="0" dirty="0"/>
                        <a:t>Government has allocated approximately R21 billion over the next three years to support the six pillars of the National Strategic Plan. Most of these funds are allocated under Pillar 5 of the National Strategic Plan on Gender Based Violence and </a:t>
                      </a:r>
                      <a:r>
                        <a:rPr lang="en-ZA" sz="1400" b="0" dirty="0" err="1"/>
                        <a:t>Femicide</a:t>
                      </a:r>
                      <a:r>
                        <a:rPr lang="en-ZA" sz="1400" b="0" dirty="0"/>
                        <a:t>.</a:t>
                      </a:r>
                      <a:endParaRPr lang="en-ZA" sz="1400" b="1" dirty="0"/>
                    </a:p>
                  </a:txBody>
                  <a:tcPr marL="68580" marR="68580" marT="34290" marB="34290"/>
                </a:tc>
                <a:extLst>
                  <a:ext uri="{0D108BD9-81ED-4DB2-BD59-A6C34878D82A}">
                    <a16:rowId xmlns:a16="http://schemas.microsoft.com/office/drawing/2014/main" xmlns="" val="10001"/>
                  </a:ext>
                </a:extLst>
              </a:tr>
              <a:tr h="2348388">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endParaRPr lang="en-ZA" sz="1400" b="1" dirty="0"/>
                    </a:p>
                  </a:txBody>
                  <a:tcPr marL="68580" marR="68580" marT="34290" marB="34290"/>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12952349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259181"/>
            <a:ext cx="8742066" cy="384048"/>
          </a:xfrm>
        </p:spPr>
        <p:txBody>
          <a:bodyPr>
            <a:normAutofit fontScale="90000"/>
          </a:bodyPr>
          <a:lstStyle/>
          <a:p>
            <a:pPr algn="l"/>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586499599"/>
              </p:ext>
            </p:extLst>
          </p:nvPr>
        </p:nvGraphicFramePr>
        <p:xfrm>
          <a:off x="0" y="2057274"/>
          <a:ext cx="9144001" cy="3991928"/>
        </p:xfrm>
        <a:graphic>
          <a:graphicData uri="http://schemas.openxmlformats.org/drawingml/2006/table">
            <a:tbl>
              <a:tblPr firstRow="1" bandRow="1">
                <a:tableStyleId>{5C22544A-7EE6-4342-B048-85BDC9FD1C3A}</a:tableStyleId>
              </a:tblPr>
              <a:tblGrid>
                <a:gridCol w="1733283">
                  <a:extLst>
                    <a:ext uri="{9D8B030D-6E8A-4147-A177-3AD203B41FA5}">
                      <a16:colId xmlns:a16="http://schemas.microsoft.com/office/drawing/2014/main" xmlns="" val="20000"/>
                    </a:ext>
                  </a:extLst>
                </a:gridCol>
                <a:gridCol w="951521">
                  <a:extLst>
                    <a:ext uri="{9D8B030D-6E8A-4147-A177-3AD203B41FA5}">
                      <a16:colId xmlns:a16="http://schemas.microsoft.com/office/drawing/2014/main" xmlns="" val="20001"/>
                    </a:ext>
                  </a:extLst>
                </a:gridCol>
                <a:gridCol w="1683349">
                  <a:extLst>
                    <a:ext uri="{9D8B030D-6E8A-4147-A177-3AD203B41FA5}">
                      <a16:colId xmlns:a16="http://schemas.microsoft.com/office/drawing/2014/main" xmlns="" val="20002"/>
                    </a:ext>
                  </a:extLst>
                </a:gridCol>
                <a:gridCol w="4775848">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10859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1" dirty="0" err="1"/>
                        <a:t>Covid</a:t>
                      </a:r>
                      <a:r>
                        <a:rPr lang="en-ZA" sz="1400" b="1" dirty="0"/>
                        <a:t>-Relief measures and impact on women:</a:t>
                      </a:r>
                    </a:p>
                    <a:p>
                      <a:pPr marL="285750" indent="-285750">
                        <a:buFont typeface="Arial" panose="020B0604020202020204" pitchFamily="34" charset="0"/>
                        <a:buChar char="•"/>
                      </a:pPr>
                      <a:r>
                        <a:rPr lang="en-ZA" sz="1400" dirty="0"/>
                        <a:t>Government introduced measures during hard lockdown. </a:t>
                      </a:r>
                    </a:p>
                    <a:p>
                      <a:pPr marL="285750" indent="-285750">
                        <a:buFont typeface="Arial" panose="020B0604020202020204" pitchFamily="34" charset="0"/>
                        <a:buChar char="•"/>
                      </a:pPr>
                      <a:r>
                        <a:rPr lang="en-ZA" sz="1400" dirty="0"/>
                        <a:t>One of these</a:t>
                      </a:r>
                      <a:r>
                        <a:rPr lang="en-ZA" sz="1400" baseline="0" dirty="0"/>
                        <a:t> was the social economic relief measures that were implemented since the onset of covid-19 to provide the much needed support to women workers, small business owners and grant recipients.</a:t>
                      </a:r>
                      <a:endParaRPr lang="en-ZA" sz="1400" dirty="0"/>
                    </a:p>
                    <a:p>
                      <a:pPr marL="285750" indent="-285750">
                        <a:buFont typeface="Arial" panose="020B0604020202020204" pitchFamily="34" charset="0"/>
                        <a:buChar char="•"/>
                      </a:pPr>
                      <a:r>
                        <a:rPr lang="en-ZA" sz="1400" dirty="0"/>
                        <a:t>Temporal grants to supplement the Child Support Grant were introduced during stricter lockdown periods.  This meant that while parents were unable to go to work, at least care givers receive grants to supplement household income. </a:t>
                      </a:r>
                    </a:p>
                    <a:p>
                      <a:pPr marL="285750" indent="-285750">
                        <a:buFont typeface="Arial" panose="020B0604020202020204" pitchFamily="34" charset="0"/>
                        <a:buChar char="•"/>
                      </a:pPr>
                      <a:r>
                        <a:rPr lang="en-ZA" sz="1400" dirty="0"/>
                        <a:t>A once off grant of R500 meant that for the period of level 5 lockdown, the lower-bound poverty declined by almost 10 percentage points.</a:t>
                      </a:r>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57542013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48168"/>
            <a:ext cx="8521002" cy="384048"/>
          </a:xfrm>
        </p:spPr>
        <p:txBody>
          <a:bodyPr>
            <a:normAutofit fontScale="90000"/>
          </a:bodyPr>
          <a:lstStyle/>
          <a:p>
            <a:pPr algn="l"/>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946669417"/>
              </p:ext>
            </p:extLst>
          </p:nvPr>
        </p:nvGraphicFramePr>
        <p:xfrm>
          <a:off x="171451" y="1474470"/>
          <a:ext cx="8805671" cy="4418648"/>
        </p:xfrm>
        <a:graphic>
          <a:graphicData uri="http://schemas.openxmlformats.org/drawingml/2006/table">
            <a:tbl>
              <a:tblPr firstRow="1" bandRow="1">
                <a:tableStyleId>{5C22544A-7EE6-4342-B048-85BDC9FD1C3A}</a:tableStyleId>
              </a:tblPr>
              <a:tblGrid>
                <a:gridCol w="1296162">
                  <a:extLst>
                    <a:ext uri="{9D8B030D-6E8A-4147-A177-3AD203B41FA5}">
                      <a16:colId xmlns:a16="http://schemas.microsoft.com/office/drawing/2014/main" xmlns="" val="20000"/>
                    </a:ext>
                  </a:extLst>
                </a:gridCol>
                <a:gridCol w="973836">
                  <a:extLst>
                    <a:ext uri="{9D8B030D-6E8A-4147-A177-3AD203B41FA5}">
                      <a16:colId xmlns:a16="http://schemas.microsoft.com/office/drawing/2014/main" xmlns="" val="20001"/>
                    </a:ext>
                  </a:extLst>
                </a:gridCol>
                <a:gridCol w="1412748">
                  <a:extLst>
                    <a:ext uri="{9D8B030D-6E8A-4147-A177-3AD203B41FA5}">
                      <a16:colId xmlns:a16="http://schemas.microsoft.com/office/drawing/2014/main" xmlns="" val="20002"/>
                    </a:ext>
                  </a:extLst>
                </a:gridCol>
                <a:gridCol w="5122925">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56616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pPr marL="285750" indent="-285750">
                        <a:buFont typeface="Arial" panose="020B0604020202020204" pitchFamily="34" charset="0"/>
                        <a:buChar char="•"/>
                      </a:pPr>
                      <a:r>
                        <a:rPr lang="en-ZA" sz="1400" dirty="0"/>
                        <a:t>The total number of CSG care givers currently in payment is 7 298 990 (this is September 2021) who receive child support grant on behalf of 13 067 221 children.</a:t>
                      </a:r>
                    </a:p>
                    <a:p>
                      <a:pPr marL="285750" indent="-285750">
                        <a:buFont typeface="Arial" panose="020B0604020202020204" pitchFamily="34" charset="0"/>
                        <a:buChar char="•"/>
                      </a:pPr>
                      <a:r>
                        <a:rPr lang="en-ZA" sz="1400" dirty="0"/>
                        <a:t>As from August 2021, the COVID-19 social relief grant has been extended to include care givers who are in receipt of child grants (CSG, FCG and CDG) where the child grant is their only income.  </a:t>
                      </a:r>
                    </a:p>
                    <a:p>
                      <a:pPr marL="285750" indent="-285750">
                        <a:buFont typeface="Arial" panose="020B0604020202020204" pitchFamily="34" charset="0"/>
                        <a:buChar char="•"/>
                      </a:pPr>
                      <a:r>
                        <a:rPr lang="en-ZA" sz="1400" dirty="0"/>
                        <a:t>As at 22 September we have received 13 605 881 applications for the COVID relief grant, of which 4 827 424 are from care givers (that is 35% of the total).  </a:t>
                      </a:r>
                    </a:p>
                    <a:p>
                      <a:pPr marL="285750" indent="-285750">
                        <a:buFont typeface="Arial" panose="020B0604020202020204" pitchFamily="34" charset="0"/>
                        <a:buChar char="•"/>
                      </a:pPr>
                      <a:r>
                        <a:rPr lang="en-ZA" sz="1400" dirty="0"/>
                        <a:t>The gender profile of the COVID relief grant has also changed from being predominantly male in the first rounds, to now being 57% female and only 43% male.  </a:t>
                      </a:r>
                    </a:p>
                    <a:p>
                      <a:pPr marL="285750" indent="-285750">
                        <a:buFont typeface="Arial" panose="020B0604020202020204" pitchFamily="34" charset="0"/>
                        <a:buChar char="•"/>
                      </a:pPr>
                      <a:r>
                        <a:rPr lang="en-ZA" sz="1400" dirty="0"/>
                        <a:t>The understanding is that this is largely as a result of inclusion of the care givers, who are 98% female.</a:t>
                      </a:r>
                    </a:p>
                    <a:p>
                      <a:endParaRPr lang="en-ZA" sz="1400" dirty="0"/>
                    </a:p>
                    <a:p>
                      <a:endParaRPr lang="en-ZA" sz="1400" dirty="0"/>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802490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018022"/>
            <a:ext cx="8531051" cy="384048"/>
          </a:xfrm>
        </p:spPr>
        <p:txBody>
          <a:bodyPr>
            <a:normAutofit fontScale="90000"/>
          </a:bodyPr>
          <a:lstStyle/>
          <a:p>
            <a:pPr algn="l"/>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668737359"/>
              </p:ext>
            </p:extLst>
          </p:nvPr>
        </p:nvGraphicFramePr>
        <p:xfrm>
          <a:off x="171451" y="1474471"/>
          <a:ext cx="8805671" cy="3831538"/>
        </p:xfrm>
        <a:graphic>
          <a:graphicData uri="http://schemas.openxmlformats.org/drawingml/2006/table">
            <a:tbl>
              <a:tblPr firstRow="1" bandRow="1">
                <a:tableStyleId>{5C22544A-7EE6-4342-B048-85BDC9FD1C3A}</a:tableStyleId>
              </a:tblPr>
              <a:tblGrid>
                <a:gridCol w="1296162">
                  <a:extLst>
                    <a:ext uri="{9D8B030D-6E8A-4147-A177-3AD203B41FA5}">
                      <a16:colId xmlns:a16="http://schemas.microsoft.com/office/drawing/2014/main" xmlns="" val="20000"/>
                    </a:ext>
                  </a:extLst>
                </a:gridCol>
                <a:gridCol w="973836">
                  <a:extLst>
                    <a:ext uri="{9D8B030D-6E8A-4147-A177-3AD203B41FA5}">
                      <a16:colId xmlns:a16="http://schemas.microsoft.com/office/drawing/2014/main" xmlns="" val="20001"/>
                    </a:ext>
                  </a:extLst>
                </a:gridCol>
                <a:gridCol w="1412748">
                  <a:extLst>
                    <a:ext uri="{9D8B030D-6E8A-4147-A177-3AD203B41FA5}">
                      <a16:colId xmlns:a16="http://schemas.microsoft.com/office/drawing/2014/main" xmlns="" val="20002"/>
                    </a:ext>
                  </a:extLst>
                </a:gridCol>
                <a:gridCol w="5122925">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10859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dirty="0">
                          <a:solidFill>
                            <a:srgbClr val="FF0000"/>
                          </a:solidFill>
                        </a:rPr>
                        <a:t>Social Relief of Distress but was accessed by young men; now accessed by women.</a:t>
                      </a:r>
                    </a:p>
                    <a:p>
                      <a:r>
                        <a:rPr lang="en-ZA" sz="1400" dirty="0">
                          <a:solidFill>
                            <a:srgbClr val="FF0000"/>
                          </a:solidFill>
                        </a:rPr>
                        <a:t>The country is in discussion in consideration of Basic Income Grant.</a:t>
                      </a:r>
                    </a:p>
                    <a:p>
                      <a:r>
                        <a:rPr lang="en-ZA" sz="1400" dirty="0">
                          <a:solidFill>
                            <a:srgbClr val="FF0000"/>
                          </a:solidFill>
                        </a:rPr>
                        <a:t>Disaster Management Act with Regulations that were continuously  on shelters, </a:t>
                      </a:r>
                    </a:p>
                    <a:p>
                      <a:r>
                        <a:rPr lang="en-ZA" sz="1400" dirty="0">
                          <a:solidFill>
                            <a:srgbClr val="FF0000"/>
                          </a:solidFill>
                        </a:rPr>
                        <a:t>Shelters for homeless;</a:t>
                      </a:r>
                    </a:p>
                    <a:p>
                      <a:r>
                        <a:rPr lang="en-ZA" sz="1400" dirty="0">
                          <a:solidFill>
                            <a:srgbClr val="FF0000"/>
                          </a:solidFill>
                        </a:rPr>
                        <a:t>Food security:</a:t>
                      </a:r>
                    </a:p>
                    <a:p>
                      <a:endParaRPr lang="en-ZA" sz="1400" dirty="0">
                        <a:solidFill>
                          <a:srgbClr val="FF0000"/>
                        </a:solidFill>
                      </a:endParaRPr>
                    </a:p>
                    <a:p>
                      <a:r>
                        <a:rPr lang="en-ZA" sz="1400" dirty="0">
                          <a:solidFill>
                            <a:srgbClr val="FF0000"/>
                          </a:solidFill>
                        </a:rPr>
                        <a:t>Disability and impact of covid-19</a:t>
                      </a:r>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40500497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038118"/>
            <a:ext cx="8490857" cy="384048"/>
          </a:xfrm>
        </p:spPr>
        <p:txBody>
          <a:bodyPr>
            <a:normAutofit fontScale="90000"/>
          </a:bodyPr>
          <a:lstStyle/>
          <a:p>
            <a:pPr algn="l"/>
            <a:r>
              <a:rPr lang="en-ZA" sz="2400" b="1" dirty="0"/>
              <a:t>Article 1: Definition of discrimination against women cont...</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1413534597"/>
              </p:ext>
            </p:extLst>
          </p:nvPr>
        </p:nvGraphicFramePr>
        <p:xfrm>
          <a:off x="171451" y="1474471"/>
          <a:ext cx="8805671" cy="3831538"/>
        </p:xfrm>
        <a:graphic>
          <a:graphicData uri="http://schemas.openxmlformats.org/drawingml/2006/table">
            <a:tbl>
              <a:tblPr firstRow="1" bandRow="1">
                <a:tableStyleId>{5C22544A-7EE6-4342-B048-85BDC9FD1C3A}</a:tableStyleId>
              </a:tblPr>
              <a:tblGrid>
                <a:gridCol w="1399032">
                  <a:extLst>
                    <a:ext uri="{9D8B030D-6E8A-4147-A177-3AD203B41FA5}">
                      <a16:colId xmlns:a16="http://schemas.microsoft.com/office/drawing/2014/main" xmlns="" val="20000"/>
                    </a:ext>
                  </a:extLst>
                </a:gridCol>
                <a:gridCol w="939546">
                  <a:extLst>
                    <a:ext uri="{9D8B030D-6E8A-4147-A177-3AD203B41FA5}">
                      <a16:colId xmlns:a16="http://schemas.microsoft.com/office/drawing/2014/main" xmlns="" val="20001"/>
                    </a:ext>
                  </a:extLst>
                </a:gridCol>
                <a:gridCol w="1597914">
                  <a:extLst>
                    <a:ext uri="{9D8B030D-6E8A-4147-A177-3AD203B41FA5}">
                      <a16:colId xmlns:a16="http://schemas.microsoft.com/office/drawing/2014/main" xmlns="" val="20002"/>
                    </a:ext>
                  </a:extLst>
                </a:gridCol>
                <a:gridCol w="4869179">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sz="1400" dirty="0"/>
                    </a:p>
                  </a:txBody>
                  <a:tcPr marL="68580" marR="68580" marT="34290" marB="34290"/>
                </a:tc>
                <a:extLst>
                  <a:ext uri="{0D108BD9-81ED-4DB2-BD59-A6C34878D82A}">
                    <a16:rowId xmlns:a16="http://schemas.microsoft.com/office/drawing/2014/main" xmlns="" val="10000"/>
                  </a:ext>
                </a:extLst>
              </a:tr>
              <a:tr h="3108590">
                <a:tc>
                  <a:txBody>
                    <a:bodyPr/>
                    <a:lstStyle/>
                    <a:p>
                      <a:r>
                        <a:rPr lang="en-ZA" sz="1400" dirty="0"/>
                        <a:t>Domestication of CEDAW</a:t>
                      </a:r>
                    </a:p>
                  </a:txBody>
                  <a:tcPr marL="68580" marR="68580" marT="34290" marB="34290"/>
                </a:tc>
                <a:tc>
                  <a:txBody>
                    <a:bodyPr/>
                    <a:lstStyle/>
                    <a:p>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b="1" dirty="0"/>
                        <a:t>Violence against women during Covid-19:</a:t>
                      </a:r>
                    </a:p>
                    <a:p>
                      <a:pPr marL="285750" indent="-285750">
                        <a:buFont typeface="Arial" panose="020B0604020202020204" pitchFamily="34" charset="0"/>
                        <a:buChar char="•"/>
                      </a:pPr>
                      <a:r>
                        <a:rPr lang="en-ZA" sz="1400" dirty="0">
                          <a:solidFill>
                            <a:srgbClr val="FF0000"/>
                          </a:solidFill>
                        </a:rPr>
                        <a:t>Increased access of support to victims of violence. 29 000 Women still accessed 55 TCCs as they were operational providing PPEs.</a:t>
                      </a:r>
                    </a:p>
                    <a:p>
                      <a:pPr marL="285750" indent="-285750">
                        <a:buFont typeface="Arial" panose="020B0604020202020204" pitchFamily="34" charset="0"/>
                        <a:buChar char="•"/>
                      </a:pPr>
                      <a:r>
                        <a:rPr lang="en-ZA" sz="1400" dirty="0">
                          <a:solidFill>
                            <a:srgbClr val="FF0000"/>
                          </a:solidFill>
                        </a:rPr>
                        <a:t>NPA- will share stats </a:t>
                      </a:r>
                    </a:p>
                    <a:p>
                      <a:pPr marL="285750" indent="-285750">
                        <a:buFont typeface="Arial" panose="020B0604020202020204" pitchFamily="34" charset="0"/>
                        <a:buChar char="•"/>
                      </a:pPr>
                      <a:r>
                        <a:rPr lang="en-ZA" sz="1400" dirty="0">
                          <a:solidFill>
                            <a:srgbClr val="FF0000"/>
                          </a:solidFill>
                        </a:rPr>
                        <a:t>NGOs shut down however, the proposal were made for psychosocial support provision an essential service as part of easy access to emergency services.</a:t>
                      </a:r>
                    </a:p>
                    <a:p>
                      <a:pPr marL="285750" indent="-285750">
                        <a:buFont typeface="Arial" panose="020B0604020202020204" pitchFamily="34" charset="0"/>
                        <a:buChar char="•"/>
                      </a:pPr>
                      <a:r>
                        <a:rPr lang="en-ZA" sz="1400" dirty="0">
                          <a:solidFill>
                            <a:srgbClr val="FF0000"/>
                          </a:solidFill>
                        </a:rPr>
                        <a:t>Capacity building of social service professionals on trauma debriefing</a:t>
                      </a:r>
                    </a:p>
                    <a:p>
                      <a:pPr marL="285750" indent="-285750">
                        <a:buFont typeface="Arial" panose="020B0604020202020204" pitchFamily="34" charset="0"/>
                        <a:buChar char="•"/>
                      </a:pPr>
                      <a:r>
                        <a:rPr lang="en-ZA" sz="1400" dirty="0">
                          <a:solidFill>
                            <a:srgbClr val="FF0000"/>
                          </a:solidFill>
                        </a:rPr>
                        <a:t>GBVCC, crisis life lines</a:t>
                      </a:r>
                    </a:p>
                    <a:p>
                      <a:pPr marL="285750" indent="-285750">
                        <a:buFont typeface="Arial" panose="020B0604020202020204" pitchFamily="34" charset="0"/>
                        <a:buChar char="•"/>
                      </a:pPr>
                      <a:r>
                        <a:rPr lang="en-ZA" sz="1400" dirty="0">
                          <a:solidFill>
                            <a:srgbClr val="FF0000"/>
                          </a:solidFill>
                        </a:rPr>
                        <a:t>Child and Youth Care Centres operational.</a:t>
                      </a:r>
                    </a:p>
                    <a:p>
                      <a:pPr marL="285750" indent="-285750">
                        <a:buFont typeface="Arial" panose="020B0604020202020204" pitchFamily="34" charset="0"/>
                        <a:buChar char="•"/>
                      </a:pPr>
                      <a:r>
                        <a:rPr lang="en-ZA" sz="1400" dirty="0">
                          <a:solidFill>
                            <a:srgbClr val="FF0000"/>
                          </a:solidFill>
                        </a:rPr>
                        <a:t>Referral pathways developed for easy access to services. </a:t>
                      </a:r>
                    </a:p>
                    <a:p>
                      <a:pPr marL="285750" indent="-285750">
                        <a:buFont typeface="Arial" panose="020B0604020202020204" pitchFamily="34" charset="0"/>
                        <a:buChar char="•"/>
                      </a:pPr>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9928171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48168"/>
            <a:ext cx="7328916" cy="384048"/>
          </a:xfrm>
        </p:spPr>
        <p:txBody>
          <a:bodyPr>
            <a:normAutofit fontScale="90000"/>
          </a:bodyPr>
          <a:lstStyle/>
          <a:p>
            <a:pPr algn="l"/>
            <a:r>
              <a:rPr lang="en-ZA" sz="2400" b="1" dirty="0"/>
              <a:t>Article 2: Access to Justice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1812368742"/>
              </p:ext>
            </p:extLst>
          </p:nvPr>
        </p:nvGraphicFramePr>
        <p:xfrm>
          <a:off x="116589" y="1474470"/>
          <a:ext cx="8860534" cy="4374960"/>
        </p:xfrm>
        <a:graphic>
          <a:graphicData uri="http://schemas.openxmlformats.org/drawingml/2006/table">
            <a:tbl>
              <a:tblPr firstRow="1" bandRow="1">
                <a:tableStyleId>{5C22544A-7EE6-4342-B048-85BDC9FD1C3A}</a:tableStyleId>
              </a:tblPr>
              <a:tblGrid>
                <a:gridCol w="1399030">
                  <a:extLst>
                    <a:ext uri="{9D8B030D-6E8A-4147-A177-3AD203B41FA5}">
                      <a16:colId xmlns:a16="http://schemas.microsoft.com/office/drawing/2014/main" xmlns="" val="20000"/>
                    </a:ext>
                  </a:extLst>
                </a:gridCol>
                <a:gridCol w="1440180">
                  <a:extLst>
                    <a:ext uri="{9D8B030D-6E8A-4147-A177-3AD203B41FA5}">
                      <a16:colId xmlns:a16="http://schemas.microsoft.com/office/drawing/2014/main" xmlns="" val="20001"/>
                    </a:ext>
                  </a:extLst>
                </a:gridCol>
                <a:gridCol w="1412748">
                  <a:extLst>
                    <a:ext uri="{9D8B030D-6E8A-4147-A177-3AD203B41FA5}">
                      <a16:colId xmlns:a16="http://schemas.microsoft.com/office/drawing/2014/main" xmlns="" val="20002"/>
                    </a:ext>
                  </a:extLst>
                </a:gridCol>
                <a:gridCol w="4608576">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2948940">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endParaRPr lang="en-ZA" sz="1400" dirty="0"/>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The </a:t>
                      </a:r>
                      <a:r>
                        <a:rPr lang="en-ZA" sz="1400" dirty="0" err="1"/>
                        <a:t>Thuthuzela</a:t>
                      </a:r>
                      <a:r>
                        <a:rPr lang="en-ZA" sz="1400" dirty="0"/>
                        <a:t> Care Centre model is an integrated one-stop facility to ensure a victim centric approach towards the management of these gender-based violence matters reported and cases prosecuted accordingly. As its focus, it is to minimize secondary victimization, reduce the cycle period in the finalization of cases and improve the conviction rates of these cases. It also includes trauma containment services provided to victims at the sites, a forensic medical examination for the victim and essential prosecutor guided investigations as provided by the case manager.  </a:t>
                      </a:r>
                    </a:p>
                    <a:p>
                      <a:pPr marL="285750" indent="-285750">
                        <a:buFont typeface="Arial" panose="020B0604020202020204" pitchFamily="34" charset="0"/>
                        <a:buChar char="•"/>
                      </a:pPr>
                      <a:r>
                        <a:rPr lang="en-ZA" sz="1400" dirty="0"/>
                        <a:t>Currently, we have also embarked on an efficacy review of all the TCC-sites services, which includes the intervention of ensuring that all sites are ultimately accessible to the disabled victims as well.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4131707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28070"/>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692218455"/>
              </p:ext>
            </p:extLst>
          </p:nvPr>
        </p:nvGraphicFramePr>
        <p:xfrm>
          <a:off x="116589" y="1474470"/>
          <a:ext cx="8860534" cy="5228400"/>
        </p:xfrm>
        <a:graphic>
          <a:graphicData uri="http://schemas.openxmlformats.org/drawingml/2006/table">
            <a:tbl>
              <a:tblPr firstRow="1" bandRow="1">
                <a:tableStyleId>{5C22544A-7EE6-4342-B048-85BDC9FD1C3A}</a:tableStyleId>
              </a:tblPr>
              <a:tblGrid>
                <a:gridCol w="1772107">
                  <a:extLst>
                    <a:ext uri="{9D8B030D-6E8A-4147-A177-3AD203B41FA5}">
                      <a16:colId xmlns:a16="http://schemas.microsoft.com/office/drawing/2014/main" xmlns="" val="20000"/>
                    </a:ext>
                  </a:extLst>
                </a:gridCol>
                <a:gridCol w="1772107">
                  <a:extLst>
                    <a:ext uri="{9D8B030D-6E8A-4147-A177-3AD203B41FA5}">
                      <a16:colId xmlns:a16="http://schemas.microsoft.com/office/drawing/2014/main" xmlns="" val="20001"/>
                    </a:ext>
                  </a:extLst>
                </a:gridCol>
                <a:gridCol w="1434692">
                  <a:extLst>
                    <a:ext uri="{9D8B030D-6E8A-4147-A177-3AD203B41FA5}">
                      <a16:colId xmlns:a16="http://schemas.microsoft.com/office/drawing/2014/main" xmlns="" val="20002"/>
                    </a:ext>
                  </a:extLst>
                </a:gridCol>
                <a:gridCol w="3881628">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360420">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r>
                        <a:rPr lang="en-ZA" sz="1400" dirty="0"/>
                        <a:t> One Stop</a:t>
                      </a:r>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Currently there are 55 sites nationally implemented, but currently (based on additional funding received) we are planning to establish an additional 16 sites within next two financial years.  </a:t>
                      </a:r>
                    </a:p>
                    <a:p>
                      <a:pPr marL="285750" indent="-285750">
                        <a:buFont typeface="Arial" panose="020B0604020202020204" pitchFamily="34" charset="0"/>
                        <a:buChar char="•"/>
                      </a:pPr>
                      <a:r>
                        <a:rPr lang="en-ZA" sz="1400" dirty="0"/>
                        <a:t>Despite the impact of the </a:t>
                      </a:r>
                      <a:r>
                        <a:rPr lang="en-ZA" sz="1400" dirty="0" err="1"/>
                        <a:t>covid</a:t>
                      </a:r>
                      <a:r>
                        <a:rPr lang="en-ZA" sz="1400" dirty="0"/>
                        <a:t>-pandemic these sites stayed open to provide essential services to victims of these matters as reported at the sites. </a:t>
                      </a:r>
                    </a:p>
                    <a:p>
                      <a:pPr marL="285750" indent="-285750">
                        <a:buFont typeface="Arial" panose="020B0604020202020204" pitchFamily="34" charset="0"/>
                        <a:buChar char="•"/>
                      </a:pPr>
                      <a:r>
                        <a:rPr lang="en-ZA" sz="1400" dirty="0"/>
                        <a:t>In the 2020/2021 FY, the sites provided assistance to 29 593 victims that reported matters at the sites.  Of these matters reported, 26 281 are specifically on sexual offences (88.9%), whilst the remainder is predominantly on domestic violence related that excludes matters of sexual offences. </a:t>
                      </a:r>
                    </a:p>
                    <a:p>
                      <a:pPr marL="285750" indent="-285750">
                        <a:buFont typeface="Arial" panose="020B0604020202020204" pitchFamily="34" charset="0"/>
                        <a:buChar char="•"/>
                      </a:pPr>
                      <a:r>
                        <a:rPr lang="en-ZA" sz="1400" dirty="0"/>
                        <a:t>Of these sexual offence matters reported, approximately 65% is specifically on the offence of rape.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70547667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18021"/>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1152865184"/>
              </p:ext>
            </p:extLst>
          </p:nvPr>
        </p:nvGraphicFramePr>
        <p:xfrm>
          <a:off x="116589" y="1474470"/>
          <a:ext cx="8860534" cy="4801680"/>
        </p:xfrm>
        <a:graphic>
          <a:graphicData uri="http://schemas.openxmlformats.org/drawingml/2006/table">
            <a:tbl>
              <a:tblPr firstRow="1" bandRow="1">
                <a:tableStyleId>{5C22544A-7EE6-4342-B048-85BDC9FD1C3A}</a:tableStyleId>
              </a:tblPr>
              <a:tblGrid>
                <a:gridCol w="1309876">
                  <a:extLst>
                    <a:ext uri="{9D8B030D-6E8A-4147-A177-3AD203B41FA5}">
                      <a16:colId xmlns:a16="http://schemas.microsoft.com/office/drawing/2014/main" xmlns="" val="20000"/>
                    </a:ext>
                  </a:extLst>
                </a:gridCol>
                <a:gridCol w="1988820">
                  <a:extLst>
                    <a:ext uri="{9D8B030D-6E8A-4147-A177-3AD203B41FA5}">
                      <a16:colId xmlns:a16="http://schemas.microsoft.com/office/drawing/2014/main" xmlns="" val="20001"/>
                    </a:ext>
                  </a:extLst>
                </a:gridCol>
                <a:gridCol w="1392174">
                  <a:extLst>
                    <a:ext uri="{9D8B030D-6E8A-4147-A177-3AD203B41FA5}">
                      <a16:colId xmlns:a16="http://schemas.microsoft.com/office/drawing/2014/main" xmlns="" val="20002"/>
                    </a:ext>
                  </a:extLst>
                </a:gridCol>
                <a:gridCol w="4169664">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566160">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r>
                        <a:rPr lang="en-ZA" sz="1400" dirty="0"/>
                        <a:t> One Stop</a:t>
                      </a:r>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Additionally, it must be noted that of all sexual offence matters reported at the TCC-sites, 58% are with children as victims (for the 2020/2021 FY).   </a:t>
                      </a:r>
                    </a:p>
                    <a:p>
                      <a:pPr marL="285750" indent="-285750">
                        <a:buFont typeface="Arial" panose="020B0604020202020204" pitchFamily="34" charset="0"/>
                        <a:buChar char="•"/>
                      </a:pPr>
                      <a:r>
                        <a:rPr lang="en-ZA" sz="1400" dirty="0"/>
                        <a:t>In the previous FY, the number of matters reported at the sites, reflected 35 469, which is a 16.5% decline in matters reported, which can be attributed to the impact of covid-19. </a:t>
                      </a:r>
                    </a:p>
                    <a:p>
                      <a:pPr marL="285750" indent="-285750">
                        <a:buFont typeface="Arial" panose="020B0604020202020204" pitchFamily="34" charset="0"/>
                        <a:buChar char="•"/>
                      </a:pPr>
                      <a:r>
                        <a:rPr lang="en-ZA" sz="1400" dirty="0"/>
                        <a:t>Furthermore, it must be noted that not all TCC matters reported will end up in a police docket being registered and investigated (on request of the complainant), which results in an estimate of 35% on average. </a:t>
                      </a:r>
                    </a:p>
                    <a:p>
                      <a:pPr marL="285750" indent="-285750">
                        <a:buFont typeface="Arial" panose="020B0604020202020204" pitchFamily="34" charset="0"/>
                        <a:buChar char="•"/>
                      </a:pPr>
                      <a:r>
                        <a:rPr lang="en-ZA" sz="1400" dirty="0"/>
                        <a:t>The </a:t>
                      </a:r>
                      <a:r>
                        <a:rPr lang="en-ZA" sz="1400" dirty="0" err="1"/>
                        <a:t>covid</a:t>
                      </a:r>
                      <a:r>
                        <a:rPr lang="en-ZA" sz="1400" dirty="0"/>
                        <a:t>-pandemic also had a negative impact on the performance of courts re the number of cases being prosecuted and finalised. </a:t>
                      </a:r>
                    </a:p>
                    <a:p>
                      <a:pPr marL="285750" indent="-285750">
                        <a:buFont typeface="Arial" panose="020B0604020202020204" pitchFamily="34" charset="0"/>
                        <a:buChar char="•"/>
                      </a:pPr>
                      <a:r>
                        <a:rPr lang="en-ZA" sz="1400" dirty="0"/>
                        <a:t>In the 2020/2021, the conviction rate for TCC-matters prosecuted is 73.9%.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4209704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18022"/>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525603923"/>
              </p:ext>
            </p:extLst>
          </p:nvPr>
        </p:nvGraphicFramePr>
        <p:xfrm>
          <a:off x="116589" y="1474470"/>
          <a:ext cx="8860534" cy="4588320"/>
        </p:xfrm>
        <a:graphic>
          <a:graphicData uri="http://schemas.openxmlformats.org/drawingml/2006/table">
            <a:tbl>
              <a:tblPr firstRow="1" bandRow="1">
                <a:tableStyleId>{5C22544A-7EE6-4342-B048-85BDC9FD1C3A}</a:tableStyleId>
              </a:tblPr>
              <a:tblGrid>
                <a:gridCol w="1309876">
                  <a:extLst>
                    <a:ext uri="{9D8B030D-6E8A-4147-A177-3AD203B41FA5}">
                      <a16:colId xmlns:a16="http://schemas.microsoft.com/office/drawing/2014/main" xmlns="" val="20000"/>
                    </a:ext>
                  </a:extLst>
                </a:gridCol>
                <a:gridCol w="1988820">
                  <a:extLst>
                    <a:ext uri="{9D8B030D-6E8A-4147-A177-3AD203B41FA5}">
                      <a16:colId xmlns:a16="http://schemas.microsoft.com/office/drawing/2014/main" xmlns="" val="20001"/>
                    </a:ext>
                  </a:extLst>
                </a:gridCol>
                <a:gridCol w="1392174">
                  <a:extLst>
                    <a:ext uri="{9D8B030D-6E8A-4147-A177-3AD203B41FA5}">
                      <a16:colId xmlns:a16="http://schemas.microsoft.com/office/drawing/2014/main" xmlns="" val="20002"/>
                    </a:ext>
                  </a:extLst>
                </a:gridCol>
                <a:gridCol w="4169664">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154680">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r>
                        <a:rPr lang="en-ZA" sz="1400" dirty="0"/>
                        <a:t> One Stop</a:t>
                      </a:r>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Regarding TCC cases finalised with a conviction verdict in the past 2 FYs (2019/2020 and 2020/2021) the courts imposed the following long-term sentences: </a:t>
                      </a:r>
                    </a:p>
                    <a:p>
                      <a:pPr marL="0" indent="0">
                        <a:buFont typeface="Arial" panose="020B0604020202020204" pitchFamily="34" charset="0"/>
                        <a:buNone/>
                      </a:pPr>
                      <a:r>
                        <a:rPr lang="en-ZA" sz="1400" dirty="0"/>
                        <a:t>-	Life imprisonment sentences: 408</a:t>
                      </a:r>
                    </a:p>
                    <a:p>
                      <a:pPr marL="0" indent="0">
                        <a:buFont typeface="Arial" panose="020B0604020202020204" pitchFamily="34" charset="0"/>
                        <a:buNone/>
                      </a:pPr>
                      <a:r>
                        <a:rPr lang="en-ZA" sz="1400" dirty="0"/>
                        <a:t>-	20-25 years imprisonment: 239</a:t>
                      </a:r>
                    </a:p>
                    <a:p>
                      <a:pPr marL="0" indent="0">
                        <a:buFont typeface="Arial" panose="020B0604020202020204" pitchFamily="34" charset="0"/>
                        <a:buNone/>
                      </a:pPr>
                      <a:r>
                        <a:rPr lang="en-ZA" sz="1400" dirty="0"/>
                        <a:t>-	10-19 years imprisonment: 898</a:t>
                      </a:r>
                    </a:p>
                    <a:p>
                      <a:pPr marL="0" indent="0">
                        <a:buFont typeface="Arial" panose="020B0604020202020204" pitchFamily="34" charset="0"/>
                        <a:buNone/>
                      </a:pPr>
                      <a:r>
                        <a:rPr lang="en-ZA" sz="1400" dirty="0"/>
                        <a:t>-	We have noticed an increase in more serious sentences being imposed by the courts (approximately by 10%) as reflected supra, (specifically since the implementation of the NSP (the National Strategic Plan of Gender Based Violence and </a:t>
                      </a:r>
                      <a:r>
                        <a:rPr lang="en-ZA" sz="1400" dirty="0" err="1"/>
                        <a:t>Femicide</a:t>
                      </a:r>
                      <a:r>
                        <a:rPr lang="en-ZA" sz="1400" dirty="0"/>
                        <a:t>).             </a:t>
                      </a:r>
                    </a:p>
                    <a:p>
                      <a:pPr marL="285750" indent="-285750">
                        <a:buFont typeface="Arial" panose="020B0604020202020204" pitchFamily="34" charset="0"/>
                        <a:buChar char="•"/>
                      </a:pPr>
                      <a:r>
                        <a:rPr lang="en-ZA" sz="1400" dirty="0"/>
                        <a:t>The NPA also developed a draft </a:t>
                      </a:r>
                      <a:r>
                        <a:rPr lang="en-ZA" sz="1400" dirty="0" err="1"/>
                        <a:t>Femicide</a:t>
                      </a:r>
                      <a:r>
                        <a:rPr lang="en-ZA" sz="1400" dirty="0"/>
                        <a:t> protocol to be implemented, once approved, nationally specifically in relation to the management and prosecution of these matters.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7329797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28071"/>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4149836771"/>
              </p:ext>
            </p:extLst>
          </p:nvPr>
        </p:nvGraphicFramePr>
        <p:xfrm>
          <a:off x="116589" y="1474470"/>
          <a:ext cx="8860534" cy="4801680"/>
        </p:xfrm>
        <a:graphic>
          <a:graphicData uri="http://schemas.openxmlformats.org/drawingml/2006/table">
            <a:tbl>
              <a:tblPr firstRow="1" bandRow="1">
                <a:tableStyleId>{5C22544A-7EE6-4342-B048-85BDC9FD1C3A}</a:tableStyleId>
              </a:tblPr>
              <a:tblGrid>
                <a:gridCol w="1309876">
                  <a:extLst>
                    <a:ext uri="{9D8B030D-6E8A-4147-A177-3AD203B41FA5}">
                      <a16:colId xmlns:a16="http://schemas.microsoft.com/office/drawing/2014/main" xmlns="" val="20000"/>
                    </a:ext>
                  </a:extLst>
                </a:gridCol>
                <a:gridCol w="1309878">
                  <a:extLst>
                    <a:ext uri="{9D8B030D-6E8A-4147-A177-3AD203B41FA5}">
                      <a16:colId xmlns:a16="http://schemas.microsoft.com/office/drawing/2014/main" xmlns="" val="20001"/>
                    </a:ext>
                  </a:extLst>
                </a:gridCol>
                <a:gridCol w="1207008">
                  <a:extLst>
                    <a:ext uri="{9D8B030D-6E8A-4147-A177-3AD203B41FA5}">
                      <a16:colId xmlns:a16="http://schemas.microsoft.com/office/drawing/2014/main" xmlns="" val="20002"/>
                    </a:ext>
                  </a:extLst>
                </a:gridCol>
                <a:gridCol w="5033772">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360420">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r>
                        <a:rPr lang="en-ZA" sz="1400" dirty="0"/>
                        <a:t> One Stop</a:t>
                      </a:r>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Furthermore, the NPA also compiled a comprehensive GBV draft strategy for national implementation by all prosecutors, which is addition to all relevant policy directives on related GBV legislation.  </a:t>
                      </a:r>
                    </a:p>
                    <a:p>
                      <a:pPr marL="285750" indent="-285750">
                        <a:buFont typeface="Arial" panose="020B0604020202020204" pitchFamily="34" charset="0"/>
                        <a:buChar char="•"/>
                      </a:pPr>
                      <a:r>
                        <a:rPr lang="en-ZA" sz="1400" dirty="0"/>
                        <a:t>To complement our current GBV related Training manuals, we have researched and developed a specific module on GBV to be included in our relevant material. These training materials are reviewed and updated on annual basis before the delivery of all related training sessions. It also includes a crucial session on social context awareness as presented to all prosecutors and integrated stakeholders.  </a:t>
                      </a:r>
                    </a:p>
                    <a:p>
                      <a:pPr marL="285750" indent="-285750">
                        <a:buFont typeface="Arial" panose="020B0604020202020204" pitchFamily="34" charset="0"/>
                        <a:buChar char="•"/>
                      </a:pPr>
                      <a:r>
                        <a:rPr lang="en-ZA" sz="1400" dirty="0"/>
                        <a:t>The NPA provides Public awareness campaigns re prevention specifically on GBV related matters nationally by as delivered by the TCC officials and legal professionals. During the 16days of no violence campaign last year, 46 of the TCC-sites participated in 130 events either on community radio station level or actual community forum events.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17357325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48168"/>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846868445"/>
              </p:ext>
            </p:extLst>
          </p:nvPr>
        </p:nvGraphicFramePr>
        <p:xfrm>
          <a:off x="116589" y="1474470"/>
          <a:ext cx="8860534" cy="4374960"/>
        </p:xfrm>
        <a:graphic>
          <a:graphicData uri="http://schemas.openxmlformats.org/drawingml/2006/table">
            <a:tbl>
              <a:tblPr firstRow="1" bandRow="1">
                <a:tableStyleId>{5C22544A-7EE6-4342-B048-85BDC9FD1C3A}</a:tableStyleId>
              </a:tblPr>
              <a:tblGrid>
                <a:gridCol w="1207006">
                  <a:extLst>
                    <a:ext uri="{9D8B030D-6E8A-4147-A177-3AD203B41FA5}">
                      <a16:colId xmlns:a16="http://schemas.microsoft.com/office/drawing/2014/main" xmlns="" val="20000"/>
                    </a:ext>
                  </a:extLst>
                </a:gridCol>
                <a:gridCol w="1014984">
                  <a:extLst>
                    <a:ext uri="{9D8B030D-6E8A-4147-A177-3AD203B41FA5}">
                      <a16:colId xmlns:a16="http://schemas.microsoft.com/office/drawing/2014/main" xmlns="" val="20001"/>
                    </a:ext>
                  </a:extLst>
                </a:gridCol>
                <a:gridCol w="1316736">
                  <a:extLst>
                    <a:ext uri="{9D8B030D-6E8A-4147-A177-3AD203B41FA5}">
                      <a16:colId xmlns:a16="http://schemas.microsoft.com/office/drawing/2014/main" xmlns="" val="20002"/>
                    </a:ext>
                  </a:extLst>
                </a:gridCol>
                <a:gridCol w="5321808">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2948940">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r>
                        <a:rPr lang="en-ZA" sz="1400" dirty="0"/>
                        <a:t> One Stop</a:t>
                      </a:r>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The NPA implemented with DOJCD the </a:t>
                      </a:r>
                      <a:r>
                        <a:rPr lang="en-ZA" sz="1400" dirty="0" err="1"/>
                        <a:t>Nthabezitha</a:t>
                      </a:r>
                      <a:r>
                        <a:rPr lang="en-ZA" sz="1400" dirty="0"/>
                        <a:t> project which focuses on raising awareness and social context training in respect of domestic violence amongst traditional leaders to empower them to assist victims of domestic violence.        </a:t>
                      </a:r>
                    </a:p>
                    <a:p>
                      <a:pPr marL="285750" indent="-285750">
                        <a:buFont typeface="Arial" panose="020B0604020202020204" pitchFamily="34" charset="0"/>
                        <a:buChar char="•"/>
                      </a:pPr>
                      <a:r>
                        <a:rPr lang="en-ZA" sz="1400" dirty="0"/>
                        <a:t>We are also in the process of implementing a Domestic Violence protocol with the Department of Health nationally to be implemented at the TCC-sites with a specific focus on victims that are assisted at the Trauma Section of the Hospitals for early identification and prevention of further trauma of these victims.  </a:t>
                      </a:r>
                    </a:p>
                    <a:p>
                      <a:pPr marL="285750" indent="-285750">
                        <a:buFont typeface="Arial" panose="020B0604020202020204" pitchFamily="34" charset="0"/>
                        <a:buChar char="•"/>
                      </a:pPr>
                      <a:r>
                        <a:rPr lang="en-ZA" sz="1400" dirty="0"/>
                        <a:t>Furthermore, we have initiated the implementation of a detailed data base regarding </a:t>
                      </a:r>
                      <a:r>
                        <a:rPr lang="en-ZA" sz="1400" dirty="0" err="1"/>
                        <a:t>femicide</a:t>
                      </a:r>
                      <a:r>
                        <a:rPr lang="en-ZA" sz="1400" dirty="0"/>
                        <a:t> cases, child murder cases and murder cases that are related to the LGBTQIA community. This will assist us to have a detailed data system and managing progress regarding the monitoring and evaluation of these cases with a structured focus.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418134436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38120"/>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299626903"/>
              </p:ext>
            </p:extLst>
          </p:nvPr>
        </p:nvGraphicFramePr>
        <p:xfrm>
          <a:off x="116589" y="1474470"/>
          <a:ext cx="8860534" cy="3991928"/>
        </p:xfrm>
        <a:graphic>
          <a:graphicData uri="http://schemas.openxmlformats.org/drawingml/2006/table">
            <a:tbl>
              <a:tblPr firstRow="1" bandRow="1">
                <a:tableStyleId>{5C22544A-7EE6-4342-B048-85BDC9FD1C3A}</a:tableStyleId>
              </a:tblPr>
              <a:tblGrid>
                <a:gridCol w="1536190">
                  <a:extLst>
                    <a:ext uri="{9D8B030D-6E8A-4147-A177-3AD203B41FA5}">
                      <a16:colId xmlns:a16="http://schemas.microsoft.com/office/drawing/2014/main" xmlns="" val="20000"/>
                    </a:ext>
                  </a:extLst>
                </a:gridCol>
                <a:gridCol w="884682">
                  <a:extLst>
                    <a:ext uri="{9D8B030D-6E8A-4147-A177-3AD203B41FA5}">
                      <a16:colId xmlns:a16="http://schemas.microsoft.com/office/drawing/2014/main" xmlns="" val="20001"/>
                    </a:ext>
                  </a:extLst>
                </a:gridCol>
                <a:gridCol w="1014984">
                  <a:extLst>
                    <a:ext uri="{9D8B030D-6E8A-4147-A177-3AD203B41FA5}">
                      <a16:colId xmlns:a16="http://schemas.microsoft.com/office/drawing/2014/main" xmlns="" val="20002"/>
                    </a:ext>
                  </a:extLst>
                </a:gridCol>
                <a:gridCol w="5424678">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154680">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r>
                        <a:rPr lang="en-ZA" sz="1400" dirty="0"/>
                        <a:t> One Stop</a:t>
                      </a:r>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Due to the delay in DNA reports from the Forensic Science Laboratory (FSL) in SAPS, the NPA SOCA Unit commenced with a collaboration initiative to address the urgency of DNA reports being finalised for court purposes. This is to also address the increased backlog of cases at courts due to the outstanding DNA reports.  Hence as from October 2020, the project resulted in 2743 reports finalised from FSL and submitted to prosecutors to ensure that cases are being prioritized and prosecuted in court.   </a:t>
                      </a:r>
                    </a:p>
                    <a:p>
                      <a:pPr marL="285750" indent="-285750">
                        <a:buFont typeface="Arial" panose="020B0604020202020204" pitchFamily="34" charset="0"/>
                        <a:buChar char="•"/>
                      </a:pPr>
                      <a:r>
                        <a:rPr lang="en-ZA" sz="1400" dirty="0"/>
                        <a:t>As the NPA, we specifically participate in the NSP on GBVF, with specific reference to pillar 3 and 4.  </a:t>
                      </a:r>
                    </a:p>
                    <a:p>
                      <a:pPr marL="285750" indent="-285750">
                        <a:buFont typeface="Arial" panose="020B0604020202020204" pitchFamily="34" charset="0"/>
                        <a:buChar char="•"/>
                      </a:pPr>
                      <a:r>
                        <a:rPr lang="en-ZA" sz="1400" dirty="0"/>
                        <a:t>Gender based violence hotspots were identified by SAPS (30 in total) based on the volume of GBV matters reported, therefore the NPA ensured that each of these hotspots were serviced by a TCC-site to ensure maximum access to GBV victims.      </a:t>
                      </a:r>
                    </a:p>
                    <a:p>
                      <a:pPr marL="0" indent="0">
                        <a:buFont typeface="Arial" panose="020B0604020202020204" pitchFamily="34" charset="0"/>
                        <a:buNone/>
                      </a:pPr>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45106531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18023"/>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63936984"/>
              </p:ext>
            </p:extLst>
          </p:nvPr>
        </p:nvGraphicFramePr>
        <p:xfrm>
          <a:off x="116589" y="1474470"/>
          <a:ext cx="8860534" cy="3436874"/>
        </p:xfrm>
        <a:graphic>
          <a:graphicData uri="http://schemas.openxmlformats.org/drawingml/2006/table">
            <a:tbl>
              <a:tblPr firstRow="1" bandRow="1">
                <a:tableStyleId>{5C22544A-7EE6-4342-B048-85BDC9FD1C3A}</a:tableStyleId>
              </a:tblPr>
              <a:tblGrid>
                <a:gridCol w="1536190">
                  <a:extLst>
                    <a:ext uri="{9D8B030D-6E8A-4147-A177-3AD203B41FA5}">
                      <a16:colId xmlns:a16="http://schemas.microsoft.com/office/drawing/2014/main" xmlns="" val="20000"/>
                    </a:ext>
                  </a:extLst>
                </a:gridCol>
                <a:gridCol w="884682">
                  <a:extLst>
                    <a:ext uri="{9D8B030D-6E8A-4147-A177-3AD203B41FA5}">
                      <a16:colId xmlns:a16="http://schemas.microsoft.com/office/drawing/2014/main" xmlns="" val="20001"/>
                    </a:ext>
                  </a:extLst>
                </a:gridCol>
                <a:gridCol w="1014984">
                  <a:extLst>
                    <a:ext uri="{9D8B030D-6E8A-4147-A177-3AD203B41FA5}">
                      <a16:colId xmlns:a16="http://schemas.microsoft.com/office/drawing/2014/main" xmlns="" val="20002"/>
                    </a:ext>
                  </a:extLst>
                </a:gridCol>
                <a:gridCol w="5424678">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2713926">
                <a:tc>
                  <a:txBody>
                    <a:bodyPr/>
                    <a:lstStyle/>
                    <a:p>
                      <a:endParaRPr lang="en-ZA" sz="1400" dirty="0"/>
                    </a:p>
                  </a:txBody>
                  <a:tcPr marL="68580" marR="68580" marT="34290" marB="34290"/>
                </a:tc>
                <a:tc>
                  <a:txBody>
                    <a:bodyPr/>
                    <a:lstStyle/>
                    <a:p>
                      <a:r>
                        <a:rPr lang="en-ZA" sz="1400" dirty="0"/>
                        <a:t>Sexual Offences court, </a:t>
                      </a:r>
                      <a:r>
                        <a:rPr lang="en-ZA" sz="1400" dirty="0" err="1"/>
                        <a:t>Thuthuzela</a:t>
                      </a:r>
                      <a:r>
                        <a:rPr lang="en-ZA" sz="1400" baseline="0" dirty="0"/>
                        <a:t> </a:t>
                      </a:r>
                      <a:r>
                        <a:rPr lang="en-ZA" sz="1400" dirty="0"/>
                        <a:t>Care Centres, </a:t>
                      </a:r>
                      <a:r>
                        <a:rPr lang="en-ZA" sz="1400" dirty="0" err="1"/>
                        <a:t>Khuseleka</a:t>
                      </a:r>
                      <a:r>
                        <a:rPr lang="en-ZA" sz="1400" dirty="0"/>
                        <a:t> One Stop</a:t>
                      </a:r>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DOJCD identified 97 potential designated sexual offences courts nationally. The NPA participated in the development of the regulations compiled for the designation of sexual offences courts which were gazetted in February 2020. These regulations set out the requirements for the designation of these courts to ensure optimal use in a victim centric environment. The NPA   conducted a suitability analysis of the potential designated court sites to ensure the state of readiness. Certain areas of concern were identified and interventions developed with recommendations which were submitted to DOJCD.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93449232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38119"/>
            <a:ext cx="7328916" cy="384048"/>
          </a:xfrm>
        </p:spPr>
        <p:txBody>
          <a:bodyPr>
            <a:normAutofit fontScale="90000"/>
          </a:bodyPr>
          <a:lstStyle/>
          <a:p>
            <a:pPr algn="l"/>
            <a:r>
              <a:rPr lang="en-ZA" sz="2400" b="1" dirty="0"/>
              <a:t>Article 2: Access to Justice </a:t>
            </a:r>
            <a:r>
              <a:rPr lang="en-ZA" sz="2400" b="1" dirty="0" err="1"/>
              <a:t>cont</a:t>
            </a:r>
            <a:r>
              <a:rPr lang="en-ZA" sz="2400" b="1" dirty="0"/>
              <a:t>… </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501784726"/>
              </p:ext>
            </p:extLst>
          </p:nvPr>
        </p:nvGraphicFramePr>
        <p:xfrm>
          <a:off x="116587" y="1474471"/>
          <a:ext cx="9027413" cy="4514941"/>
        </p:xfrm>
        <a:graphic>
          <a:graphicData uri="http://schemas.openxmlformats.org/drawingml/2006/table">
            <a:tbl>
              <a:tblPr firstRow="1" bandRow="1">
                <a:tableStyleId>{5C22544A-7EE6-4342-B048-85BDC9FD1C3A}</a:tableStyleId>
              </a:tblPr>
              <a:tblGrid>
                <a:gridCol w="1805483">
                  <a:extLst>
                    <a:ext uri="{9D8B030D-6E8A-4147-A177-3AD203B41FA5}">
                      <a16:colId xmlns:a16="http://schemas.microsoft.com/office/drawing/2014/main" xmlns="" val="20000"/>
                    </a:ext>
                  </a:extLst>
                </a:gridCol>
                <a:gridCol w="1805483">
                  <a:extLst>
                    <a:ext uri="{9D8B030D-6E8A-4147-A177-3AD203B41FA5}">
                      <a16:colId xmlns:a16="http://schemas.microsoft.com/office/drawing/2014/main" xmlns="" val="20001"/>
                    </a:ext>
                  </a:extLst>
                </a:gridCol>
                <a:gridCol w="1461713">
                  <a:extLst>
                    <a:ext uri="{9D8B030D-6E8A-4147-A177-3AD203B41FA5}">
                      <a16:colId xmlns:a16="http://schemas.microsoft.com/office/drawing/2014/main" xmlns="" val="20002"/>
                    </a:ext>
                  </a:extLst>
                </a:gridCol>
                <a:gridCol w="3954734">
                  <a:extLst>
                    <a:ext uri="{9D8B030D-6E8A-4147-A177-3AD203B41FA5}">
                      <a16:colId xmlns:a16="http://schemas.microsoft.com/office/drawing/2014/main" xmlns="" val="20003"/>
                    </a:ext>
                  </a:extLst>
                </a:gridCol>
              </a:tblGrid>
              <a:tr h="722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 status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19202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dirty="0"/>
                        <a:t>Traditional Courts Bill:</a:t>
                      </a:r>
                    </a:p>
                    <a:p>
                      <a:endParaRPr lang="en-ZA" sz="1400" dirty="0"/>
                    </a:p>
                  </a:txBody>
                  <a:tcPr marL="68580" marR="68580" marT="34290" marB="34290"/>
                </a:tc>
                <a:tc>
                  <a:txBody>
                    <a:bodyPr/>
                    <a:lstStyle/>
                    <a:p>
                      <a:endParaRPr lang="en-ZA" sz="1400" dirty="0"/>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The Bill was approved in 2019 the was sent to National Council</a:t>
                      </a:r>
                      <a:r>
                        <a:rPr lang="en-ZA" sz="1400" baseline="0" dirty="0"/>
                        <a:t> of </a:t>
                      </a:r>
                      <a:r>
                        <a:rPr lang="en-ZA" sz="1400" dirty="0"/>
                        <a:t>Provinces.</a:t>
                      </a:r>
                    </a:p>
                    <a:p>
                      <a:pPr marL="285750" indent="-285750">
                        <a:buFont typeface="Arial" panose="020B0604020202020204" pitchFamily="34" charset="0"/>
                        <a:buChar char="•"/>
                      </a:pPr>
                      <a:r>
                        <a:rPr lang="en-ZA" sz="1400" dirty="0"/>
                        <a:t>Then sent to Portfolio Committee to address Constitutional Matters.</a:t>
                      </a:r>
                    </a:p>
                    <a:p>
                      <a:pPr marL="285750" indent="-285750">
                        <a:buFont typeface="Arial" panose="020B0604020202020204" pitchFamily="34" charset="0"/>
                        <a:buChar char="•"/>
                      </a:pPr>
                      <a:r>
                        <a:rPr lang="en-ZA" sz="1400" dirty="0"/>
                        <a:t>The Bill is still under the deliberations in Parliament.</a:t>
                      </a:r>
                    </a:p>
                    <a:p>
                      <a:pPr marL="285750" indent="-285750">
                        <a:buFont typeface="Arial" panose="020B0604020202020204" pitchFamily="34" charset="0"/>
                        <a:buChar char="•"/>
                      </a:pPr>
                      <a:r>
                        <a:rPr lang="en-ZA" sz="1400" dirty="0"/>
                        <a:t>Portfolio Committee sought Legal Opinion.</a:t>
                      </a:r>
                    </a:p>
                    <a:p>
                      <a:pPr marL="285750" indent="-285750">
                        <a:buFont typeface="Arial" panose="020B0604020202020204" pitchFamily="34" charset="0"/>
                        <a:buChar char="•"/>
                      </a:pPr>
                      <a:r>
                        <a:rPr lang="en-ZA" sz="1400" dirty="0"/>
                        <a:t>Legal Opinion was received and the deliberations on the legal opinion are in progress.</a:t>
                      </a:r>
                    </a:p>
                  </a:txBody>
                  <a:tcPr marL="68580" marR="68580" marT="34290" marB="34290"/>
                </a:tc>
                <a:extLst>
                  <a:ext uri="{0D108BD9-81ED-4DB2-BD59-A6C34878D82A}">
                    <a16:rowId xmlns:a16="http://schemas.microsoft.com/office/drawing/2014/main" xmlns="" val="10001"/>
                  </a:ext>
                </a:extLst>
              </a:tr>
              <a:tr h="1589813">
                <a:tc>
                  <a:txBody>
                    <a:bodyPr/>
                    <a:lstStyle/>
                    <a:p>
                      <a:r>
                        <a:rPr lang="en-ZA" sz="1400" dirty="0"/>
                        <a:t>National Gender Machinery</a:t>
                      </a:r>
                    </a:p>
                  </a:txBody>
                  <a:tcPr marL="68580" marR="68580" marT="34290" marB="34290"/>
                </a:tc>
                <a:tc>
                  <a:txBody>
                    <a:bodyPr/>
                    <a:lstStyle/>
                    <a:p>
                      <a:endParaRPr lang="en-ZA" sz="1400" dirty="0"/>
                    </a:p>
                  </a:txBody>
                  <a:tcPr marL="68580" marR="68580" marT="34290" marB="34290"/>
                </a:tc>
                <a:tc>
                  <a:txBody>
                    <a:bodyPr/>
                    <a:lstStyle/>
                    <a:p>
                      <a:endParaRPr lang="en-ZA" sz="1400"/>
                    </a:p>
                  </a:txBody>
                  <a:tcPr marL="68580" marR="68580" marT="34290" marB="34290"/>
                </a:tc>
                <a:tc>
                  <a:txBody>
                    <a:bodyPr/>
                    <a:lstStyle/>
                    <a:p>
                      <a:pPr marL="285750" indent="-285750">
                        <a:buFont typeface="Arial" panose="020B0604020202020204" pitchFamily="34" charset="0"/>
                        <a:buChar char="•"/>
                      </a:pPr>
                      <a:r>
                        <a:rPr lang="en-ZA" sz="1400" dirty="0"/>
                        <a:t>Repositioning of the Department</a:t>
                      </a:r>
                    </a:p>
                    <a:p>
                      <a:pPr marL="285750" indent="-285750">
                        <a:buFont typeface="Arial" panose="020B0604020202020204" pitchFamily="34" charset="0"/>
                        <a:buChar char="•"/>
                      </a:pPr>
                      <a:r>
                        <a:rPr lang="en-ZA" sz="1400" dirty="0"/>
                        <a:t>Assessment of the Gender Focal Persons conducted in 2018.</a:t>
                      </a:r>
                    </a:p>
                  </a:txBody>
                  <a:tcPr marL="68580" marR="68580" marT="34290" marB="34290"/>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311136516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068265"/>
            <a:ext cx="8977121" cy="384048"/>
          </a:xfrm>
        </p:spPr>
        <p:txBody>
          <a:bodyPr>
            <a:normAutofit fontScale="90000"/>
          </a:bodyPr>
          <a:lstStyle/>
          <a:p>
            <a:pPr algn="l"/>
            <a:r>
              <a:rPr lang="en-ZA" sz="2400" b="1" dirty="0"/>
              <a:t>Article 3:Guarantee of Human Rights and Fundamental Freedoms</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430328470"/>
              </p:ext>
            </p:extLst>
          </p:nvPr>
        </p:nvGraphicFramePr>
        <p:xfrm>
          <a:off x="116589" y="1474470"/>
          <a:ext cx="8860535" cy="4588320"/>
        </p:xfrm>
        <a:graphic>
          <a:graphicData uri="http://schemas.openxmlformats.org/drawingml/2006/table">
            <a:tbl>
              <a:tblPr firstRow="1" bandRow="1">
                <a:tableStyleId>{5C22544A-7EE6-4342-B048-85BDC9FD1C3A}</a:tableStyleId>
              </a:tblPr>
              <a:tblGrid>
                <a:gridCol w="1772107">
                  <a:extLst>
                    <a:ext uri="{9D8B030D-6E8A-4147-A177-3AD203B41FA5}">
                      <a16:colId xmlns:a16="http://schemas.microsoft.com/office/drawing/2014/main" xmlns="" val="20000"/>
                    </a:ext>
                  </a:extLst>
                </a:gridCol>
                <a:gridCol w="1772107">
                  <a:extLst>
                    <a:ext uri="{9D8B030D-6E8A-4147-A177-3AD203B41FA5}">
                      <a16:colId xmlns:a16="http://schemas.microsoft.com/office/drawing/2014/main" xmlns="" val="20001"/>
                    </a:ext>
                  </a:extLst>
                </a:gridCol>
                <a:gridCol w="1772107">
                  <a:extLst>
                    <a:ext uri="{9D8B030D-6E8A-4147-A177-3AD203B41FA5}">
                      <a16:colId xmlns:a16="http://schemas.microsoft.com/office/drawing/2014/main" xmlns="" val="20002"/>
                    </a:ext>
                  </a:extLst>
                </a:gridCol>
                <a:gridCol w="3544214">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154680">
                <a:tc>
                  <a:txBody>
                    <a:bodyPr/>
                    <a:lstStyle/>
                    <a:p>
                      <a:r>
                        <a:rPr lang="en-ZA" sz="1400" dirty="0" err="1"/>
                        <a:t>Ukuthwala</a:t>
                      </a:r>
                      <a:r>
                        <a:rPr lang="en-ZA" sz="1400" baseline="0" dirty="0"/>
                        <a:t> </a:t>
                      </a:r>
                      <a:endParaRPr lang="en-ZA" sz="1400" dirty="0"/>
                    </a:p>
                  </a:txBody>
                  <a:tcPr marL="68580" marR="68580" marT="34290" marB="34290"/>
                </a:tc>
                <a:tc>
                  <a:txBody>
                    <a:bodyPr/>
                    <a:lstStyle/>
                    <a:p>
                      <a:endParaRPr lang="en-ZA" sz="1400" dirty="0"/>
                    </a:p>
                  </a:txBody>
                  <a:tcPr marL="68580" marR="68580" marT="34290" marB="34290"/>
                </a:tc>
                <a:tc>
                  <a:txBody>
                    <a:bodyPr/>
                    <a:lstStyle/>
                    <a:p>
                      <a:r>
                        <a:rPr lang="en-ZA" sz="1400" dirty="0"/>
                        <a:t>Distortion of customary practice by criminals/</a:t>
                      </a:r>
                      <a:r>
                        <a:rPr lang="en-ZA" sz="1400" baseline="0" dirty="0"/>
                        <a:t> perpetrators</a:t>
                      </a:r>
                      <a:r>
                        <a:rPr lang="en-ZA" sz="1400" dirty="0"/>
                        <a:t>. </a:t>
                      </a:r>
                    </a:p>
                    <a:p>
                      <a:endParaRPr lang="en-ZA" sz="1400" dirty="0"/>
                    </a:p>
                    <a:p>
                      <a:r>
                        <a:rPr lang="en-ZA" sz="1400" dirty="0"/>
                        <a:t>HIV&amp;AIDS mythology of men sleeping with young girls curing AIDS posed as the factor that led to abduction of young girls and marrying them. </a:t>
                      </a:r>
                      <a:endParaRPr lang="en-ZA" sz="1400" dirty="0">
                        <a:solidFill>
                          <a:srgbClr val="FF0000"/>
                        </a:solidFill>
                      </a:endParaRPr>
                    </a:p>
                    <a:p>
                      <a:endParaRPr lang="en-ZA" sz="1400" dirty="0"/>
                    </a:p>
                  </a:txBody>
                  <a:tcPr marL="68580" marR="68580" marT="34290" marB="34290"/>
                </a:tc>
                <a:tc>
                  <a:txBody>
                    <a:bodyPr/>
                    <a:lstStyle/>
                    <a:p>
                      <a:r>
                        <a:rPr lang="en-ZA" sz="1400" dirty="0"/>
                        <a:t>There are legislations that prohibit </a:t>
                      </a:r>
                      <a:r>
                        <a:rPr lang="en-ZA" sz="1400" dirty="0" err="1"/>
                        <a:t>Ukuthwala</a:t>
                      </a:r>
                      <a:r>
                        <a:rPr lang="en-ZA" sz="1400" dirty="0"/>
                        <a:t> and such laws include:</a:t>
                      </a:r>
                    </a:p>
                    <a:p>
                      <a:r>
                        <a:rPr lang="en-ZA" sz="1400" dirty="0"/>
                        <a:t>-Criminal Law(Sexual Offences and Related Matters) Amendment Act.</a:t>
                      </a:r>
                    </a:p>
                    <a:p>
                      <a:r>
                        <a:rPr lang="en-ZA" sz="1400" dirty="0"/>
                        <a:t>-Section 17 of Sexual Offences and Related Matters Amendment Act prohibits sexual exploitation of children by their parents and others.</a:t>
                      </a:r>
                    </a:p>
                    <a:p>
                      <a:r>
                        <a:rPr lang="en-ZA" sz="1400" dirty="0"/>
                        <a:t>-Recognition of Customary Marriages Act highlights the element of consent while two people who are over the age of 18.</a:t>
                      </a:r>
                    </a:p>
                    <a:p>
                      <a:r>
                        <a:rPr lang="en-ZA" sz="1400" dirty="0"/>
                        <a:t>There</a:t>
                      </a:r>
                      <a:r>
                        <a:rPr lang="en-ZA" sz="1400" baseline="0" dirty="0"/>
                        <a:t> is an investigation on the actual practice of the custom; its interpretation of the custom, its constitutionality if the custom is practiced in a manner that perpetuates criminal element.</a:t>
                      </a:r>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24435742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58216"/>
            <a:ext cx="7328916" cy="384048"/>
          </a:xfrm>
        </p:spPr>
        <p:txBody>
          <a:bodyPr>
            <a:normAutofit fontScale="90000"/>
          </a:bodyPr>
          <a:lstStyle/>
          <a:p>
            <a:pPr algn="l"/>
            <a:r>
              <a:rPr lang="en-ZA" sz="2400" b="1" dirty="0"/>
              <a:t>Article 5:</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505589927"/>
              </p:ext>
            </p:extLst>
          </p:nvPr>
        </p:nvGraphicFramePr>
        <p:xfrm>
          <a:off x="116589" y="1474470"/>
          <a:ext cx="8860535" cy="3948240"/>
        </p:xfrm>
        <a:graphic>
          <a:graphicData uri="http://schemas.openxmlformats.org/drawingml/2006/table">
            <a:tbl>
              <a:tblPr firstRow="1" bandRow="1">
                <a:tableStyleId>{5C22544A-7EE6-4342-B048-85BDC9FD1C3A}</a:tableStyleId>
              </a:tblPr>
              <a:tblGrid>
                <a:gridCol w="1772107">
                  <a:extLst>
                    <a:ext uri="{9D8B030D-6E8A-4147-A177-3AD203B41FA5}">
                      <a16:colId xmlns:a16="http://schemas.microsoft.com/office/drawing/2014/main" xmlns="" val="20000"/>
                    </a:ext>
                  </a:extLst>
                </a:gridCol>
                <a:gridCol w="1772107">
                  <a:extLst>
                    <a:ext uri="{9D8B030D-6E8A-4147-A177-3AD203B41FA5}">
                      <a16:colId xmlns:a16="http://schemas.microsoft.com/office/drawing/2014/main" xmlns="" val="20001"/>
                    </a:ext>
                  </a:extLst>
                </a:gridCol>
                <a:gridCol w="1772107">
                  <a:extLst>
                    <a:ext uri="{9D8B030D-6E8A-4147-A177-3AD203B41FA5}">
                      <a16:colId xmlns:a16="http://schemas.microsoft.com/office/drawing/2014/main" xmlns="" val="20002"/>
                    </a:ext>
                  </a:extLst>
                </a:gridCol>
                <a:gridCol w="3544214">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2743200">
                <a:tc>
                  <a:txBody>
                    <a:bodyPr/>
                    <a:lstStyle/>
                    <a:p>
                      <a:r>
                        <a:rPr lang="en-ZA" sz="1400" dirty="0"/>
                        <a:t>Gender Based Violence</a:t>
                      </a:r>
                    </a:p>
                  </a:txBody>
                  <a:tcPr marL="68580" marR="68580" marT="34290" marB="34290"/>
                </a:tc>
                <a:tc>
                  <a:txBody>
                    <a:bodyPr/>
                    <a:lstStyle/>
                    <a:p>
                      <a:endParaRPr lang="en-ZA" sz="1400" dirty="0"/>
                    </a:p>
                  </a:txBody>
                  <a:tcPr marL="68580" marR="68580" marT="34290" marB="34290"/>
                </a:tc>
                <a:tc>
                  <a:txBody>
                    <a:bodyPr/>
                    <a:lstStyle/>
                    <a:p>
                      <a:endParaRPr lang="en-ZA" sz="1400"/>
                    </a:p>
                  </a:txBody>
                  <a:tcPr marL="68580" marR="68580" marT="34290" marB="34290"/>
                </a:tc>
                <a:tc>
                  <a:txBody>
                    <a:bodyPr/>
                    <a:lstStyle/>
                    <a:p>
                      <a:r>
                        <a:rPr lang="en-ZA" sz="1400" dirty="0"/>
                        <a:t>National Strategic Plan on GBV has been adopted and being implemented.</a:t>
                      </a:r>
                    </a:p>
                    <a:p>
                      <a:r>
                        <a:rPr lang="en-ZA" sz="1400" dirty="0"/>
                        <a:t>-The Bill that establishes GBV National Structure is in progress and consultation on the draft bill is in progress.</a:t>
                      </a:r>
                    </a:p>
                    <a:p>
                      <a:r>
                        <a:rPr lang="en-ZA" sz="1400" dirty="0"/>
                        <a:t>-INFO FROM  NPA</a:t>
                      </a:r>
                    </a:p>
                    <a:p>
                      <a:r>
                        <a:rPr lang="en-ZA" sz="1400" dirty="0"/>
                        <a:t>-National Prevention Strategy.</a:t>
                      </a:r>
                    </a:p>
                    <a:p>
                      <a:r>
                        <a:rPr lang="en-ZA" sz="1400" dirty="0"/>
                        <a:t>-Generation Equality</a:t>
                      </a:r>
                    </a:p>
                    <a:p>
                      <a:r>
                        <a:rPr lang="en-ZA" sz="1400" dirty="0"/>
                        <a:t>-WPS NAP is adopted and being implemented (Peace Table Declaration and opening of peace rooms during the local government elections).</a:t>
                      </a:r>
                    </a:p>
                    <a:p>
                      <a:r>
                        <a:rPr lang="en-ZA" sz="1400" dirty="0"/>
                        <a:t>-Private Sector Fund 1</a:t>
                      </a:r>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83747653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28070"/>
            <a:ext cx="7328916" cy="384048"/>
          </a:xfrm>
        </p:spPr>
        <p:txBody>
          <a:bodyPr>
            <a:normAutofit fontScale="90000"/>
          </a:bodyPr>
          <a:lstStyle/>
          <a:p>
            <a:pPr algn="l"/>
            <a:r>
              <a:rPr lang="en-ZA" sz="2400" b="1" dirty="0"/>
              <a:t>Article 5:</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713599343"/>
              </p:ext>
            </p:extLst>
          </p:nvPr>
        </p:nvGraphicFramePr>
        <p:xfrm>
          <a:off x="116589" y="1474470"/>
          <a:ext cx="8860535" cy="3819906"/>
        </p:xfrm>
        <a:graphic>
          <a:graphicData uri="http://schemas.openxmlformats.org/drawingml/2006/table">
            <a:tbl>
              <a:tblPr firstRow="1" bandRow="1">
                <a:tableStyleId>{5C22544A-7EE6-4342-B048-85BDC9FD1C3A}</a:tableStyleId>
              </a:tblPr>
              <a:tblGrid>
                <a:gridCol w="1772107">
                  <a:extLst>
                    <a:ext uri="{9D8B030D-6E8A-4147-A177-3AD203B41FA5}">
                      <a16:colId xmlns:a16="http://schemas.microsoft.com/office/drawing/2014/main" xmlns="" val="20000"/>
                    </a:ext>
                  </a:extLst>
                </a:gridCol>
                <a:gridCol w="1772107">
                  <a:extLst>
                    <a:ext uri="{9D8B030D-6E8A-4147-A177-3AD203B41FA5}">
                      <a16:colId xmlns:a16="http://schemas.microsoft.com/office/drawing/2014/main" xmlns="" val="20001"/>
                    </a:ext>
                  </a:extLst>
                </a:gridCol>
                <a:gridCol w="1772107">
                  <a:extLst>
                    <a:ext uri="{9D8B030D-6E8A-4147-A177-3AD203B41FA5}">
                      <a16:colId xmlns:a16="http://schemas.microsoft.com/office/drawing/2014/main" xmlns="" val="20002"/>
                    </a:ext>
                  </a:extLst>
                </a:gridCol>
                <a:gridCol w="3544214">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2713926">
                <a:tc>
                  <a:txBody>
                    <a:bodyPr/>
                    <a:lstStyle/>
                    <a:p>
                      <a:r>
                        <a:rPr lang="en-ZA" sz="1400" dirty="0"/>
                        <a:t>Funding of the NSP- GBVF</a:t>
                      </a:r>
                    </a:p>
                    <a:p>
                      <a:endParaRPr lang="en-ZA" sz="1400" dirty="0"/>
                    </a:p>
                    <a:p>
                      <a:r>
                        <a:rPr lang="en-ZA" sz="1400" dirty="0"/>
                        <a:t>Women</a:t>
                      </a:r>
                      <a:r>
                        <a:rPr lang="en-ZA" sz="1400" baseline="0" dirty="0"/>
                        <a:t> </a:t>
                      </a:r>
                      <a:r>
                        <a:rPr lang="en-ZA" sz="1400" dirty="0"/>
                        <a:t>Empowerment and Gender Equality</a:t>
                      </a:r>
                      <a:r>
                        <a:rPr lang="en-ZA" sz="1400" baseline="0" dirty="0"/>
                        <a:t> (WEGE) </a:t>
                      </a:r>
                      <a:r>
                        <a:rPr lang="en-ZA" sz="1400" dirty="0"/>
                        <a:t>Bill</a:t>
                      </a:r>
                    </a:p>
                    <a:p>
                      <a:endParaRPr lang="en-ZA" sz="1400" dirty="0"/>
                    </a:p>
                    <a:p>
                      <a:endParaRPr lang="en-ZA" sz="1400" dirty="0"/>
                    </a:p>
                    <a:p>
                      <a:r>
                        <a:rPr lang="en-ZA" sz="1400" dirty="0"/>
                        <a:t>Traditional Affairs</a:t>
                      </a:r>
                    </a:p>
                  </a:txBody>
                  <a:tcPr marL="68580" marR="68580" marT="34290" marB="34290"/>
                </a:tc>
                <a:tc>
                  <a:txBody>
                    <a:bodyPr/>
                    <a:lstStyle/>
                    <a:p>
                      <a:endParaRPr lang="en-ZA" sz="1400" dirty="0"/>
                    </a:p>
                    <a:p>
                      <a:endParaRPr lang="en-ZA" sz="1400" dirty="0"/>
                    </a:p>
                    <a:p>
                      <a:endParaRPr lang="en-ZA" sz="1400" dirty="0"/>
                    </a:p>
                    <a:p>
                      <a:endParaRPr lang="en-ZA" sz="1400" dirty="0"/>
                    </a:p>
                    <a:p>
                      <a:endParaRPr lang="en-ZA" sz="1400" dirty="0"/>
                    </a:p>
                    <a:p>
                      <a:endParaRPr lang="en-ZA" sz="1400" dirty="0"/>
                    </a:p>
                    <a:p>
                      <a:endParaRPr lang="en-ZA" sz="1400" dirty="0"/>
                    </a:p>
                    <a:p>
                      <a:r>
                        <a:rPr lang="en-ZA" sz="1400" dirty="0"/>
                        <a:t>Engage on sensitisation programs against harmful practices</a:t>
                      </a:r>
                    </a:p>
                  </a:txBody>
                  <a:tcPr marL="68580" marR="68580" marT="34290" marB="34290"/>
                </a:tc>
                <a:tc>
                  <a:txBody>
                    <a:bodyPr/>
                    <a:lstStyle/>
                    <a:p>
                      <a:endParaRPr lang="en-ZA" sz="1400"/>
                    </a:p>
                  </a:txBody>
                  <a:tcPr marL="68580" marR="68580" marT="34290" marB="34290"/>
                </a:tc>
                <a:tc>
                  <a:txBody>
                    <a:bodyPr/>
                    <a:lstStyle/>
                    <a:p>
                      <a:r>
                        <a:rPr lang="en-ZA" sz="1400" dirty="0"/>
                        <a:t>NSP – GBV Fund</a:t>
                      </a:r>
                    </a:p>
                    <a:p>
                      <a:endParaRPr lang="en-ZA" sz="1400" dirty="0"/>
                    </a:p>
                    <a:p>
                      <a:r>
                        <a:rPr lang="en-ZA" sz="1400" dirty="0"/>
                        <a:t>Process of recrafting the WEGE Bill has started.</a:t>
                      </a:r>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83651524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18022"/>
            <a:ext cx="7328916" cy="384048"/>
          </a:xfrm>
        </p:spPr>
        <p:txBody>
          <a:bodyPr>
            <a:normAutofit fontScale="90000"/>
          </a:bodyPr>
          <a:lstStyle/>
          <a:p>
            <a:pPr algn="l"/>
            <a:r>
              <a:rPr lang="en-ZA" sz="2400" b="1" dirty="0"/>
              <a:t>Article 6:</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881980220"/>
              </p:ext>
            </p:extLst>
          </p:nvPr>
        </p:nvGraphicFramePr>
        <p:xfrm>
          <a:off x="116589" y="1474470"/>
          <a:ext cx="8860534" cy="7148640"/>
        </p:xfrm>
        <a:graphic>
          <a:graphicData uri="http://schemas.openxmlformats.org/drawingml/2006/table">
            <a:tbl>
              <a:tblPr firstRow="1" bandRow="1">
                <a:tableStyleId>{5C22544A-7EE6-4342-B048-85BDC9FD1C3A}</a:tableStyleId>
              </a:tblPr>
              <a:tblGrid>
                <a:gridCol w="1772107">
                  <a:extLst>
                    <a:ext uri="{9D8B030D-6E8A-4147-A177-3AD203B41FA5}">
                      <a16:colId xmlns:a16="http://schemas.microsoft.com/office/drawing/2014/main" xmlns="" val="20000"/>
                    </a:ext>
                  </a:extLst>
                </a:gridCol>
                <a:gridCol w="977949">
                  <a:extLst>
                    <a:ext uri="{9D8B030D-6E8A-4147-A177-3AD203B41FA5}">
                      <a16:colId xmlns:a16="http://schemas.microsoft.com/office/drawing/2014/main" xmlns="" val="20001"/>
                    </a:ext>
                  </a:extLst>
                </a:gridCol>
                <a:gridCol w="1419606">
                  <a:extLst>
                    <a:ext uri="{9D8B030D-6E8A-4147-A177-3AD203B41FA5}">
                      <a16:colId xmlns:a16="http://schemas.microsoft.com/office/drawing/2014/main" xmlns="" val="20002"/>
                    </a:ext>
                  </a:extLst>
                </a:gridCol>
                <a:gridCol w="4690872">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54178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dirty="0"/>
                        <a:t>Trafficking in Persons</a:t>
                      </a:r>
                    </a:p>
                    <a:p>
                      <a:endParaRPr lang="en-ZA" sz="1400" dirty="0"/>
                    </a:p>
                  </a:txBody>
                  <a:tcPr marL="68580" marR="68580" marT="34290" marB="34290"/>
                </a:tc>
                <a:tc>
                  <a:txBody>
                    <a:bodyPr/>
                    <a:lstStyle/>
                    <a:p>
                      <a:endParaRPr lang="en-ZA" sz="1400" dirty="0"/>
                    </a:p>
                    <a:p>
                      <a:endParaRPr lang="en-ZA" sz="1400" dirty="0"/>
                    </a:p>
                    <a:p>
                      <a:endParaRPr lang="en-ZA" sz="1400" dirty="0"/>
                    </a:p>
                    <a:p>
                      <a:endParaRPr lang="en-ZA" sz="1400" dirty="0"/>
                    </a:p>
                    <a:p>
                      <a:endParaRPr lang="en-ZA" sz="1400" dirty="0"/>
                    </a:p>
                    <a:p>
                      <a:endParaRPr lang="en-ZA" sz="1400" dirty="0"/>
                    </a:p>
                    <a:p>
                      <a:endParaRPr lang="en-ZA" sz="1400" dirty="0"/>
                    </a:p>
                  </a:txBody>
                  <a:tcPr marL="68580" marR="68580" marT="34290" marB="34290"/>
                </a:tc>
                <a:tc>
                  <a:txBody>
                    <a:bodyPr/>
                    <a:lstStyle/>
                    <a:p>
                      <a:endParaRPr lang="en-ZA" sz="1400" dirty="0"/>
                    </a:p>
                  </a:txBody>
                  <a:tcPr marL="68580" marR="68580" marT="34290" marB="34290"/>
                </a:tc>
                <a:tc>
                  <a:txBody>
                    <a:bodyPr/>
                    <a:lstStyle/>
                    <a:p>
                      <a:pPr marL="285750" indent="-285750">
                        <a:buFont typeface="Arial" panose="020B0604020202020204" pitchFamily="34" charset="0"/>
                        <a:buChar char="•"/>
                      </a:pPr>
                      <a:r>
                        <a:rPr lang="en-ZA" sz="1400" dirty="0"/>
                        <a:t>The Prevention and Combating of Trafficking in Persons Act (Act 7 of 2013) assented to in July 2013 and came into operation on 9 August 2015. </a:t>
                      </a:r>
                    </a:p>
                    <a:p>
                      <a:pPr marL="285750" indent="-285750">
                        <a:buFont typeface="Arial" panose="020B0604020202020204" pitchFamily="34" charset="0"/>
                        <a:buChar char="•"/>
                      </a:pPr>
                      <a:r>
                        <a:rPr lang="en-ZA" sz="1400" dirty="0"/>
                        <a:t>It provides for a holistic statutory approach in dealing with all matters in relation to trafficking in persons. Previously with Act 32/2007, we had section 71 which dealt with trafficking in persons for sexual offences only, hence the ned for an all-inclusive legislation.</a:t>
                      </a:r>
                    </a:p>
                    <a:p>
                      <a:pPr marL="285750" indent="-285750">
                        <a:buFont typeface="Arial" panose="020B0604020202020204" pitchFamily="34" charset="0"/>
                        <a:buChar char="•"/>
                      </a:pPr>
                      <a:r>
                        <a:rPr lang="en-ZA" sz="1400" dirty="0"/>
                        <a:t>The NPA developed specific policy directives for prosecutors to deal with these matters effective and efficiently. </a:t>
                      </a:r>
                    </a:p>
                    <a:p>
                      <a:pPr marL="285750" indent="-285750">
                        <a:buFont typeface="Arial" panose="020B0604020202020204" pitchFamily="34" charset="0"/>
                        <a:buChar char="•"/>
                      </a:pPr>
                      <a:r>
                        <a:rPr lang="en-ZA" sz="1400" dirty="0"/>
                        <a:t>The Act also provides for long term sentences and life imprisonment sentences following convictions.  </a:t>
                      </a:r>
                    </a:p>
                    <a:p>
                      <a:pPr marL="285750" indent="-285750">
                        <a:buFont typeface="Arial" panose="020B0604020202020204" pitchFamily="34" charset="0"/>
                        <a:buChar char="•"/>
                      </a:pPr>
                      <a:r>
                        <a:rPr lang="en-ZA" sz="1400" dirty="0"/>
                        <a:t>A comprehensive training manual was developed, updated annually, and implemented by the NPA for prosecutor and integrated stakeholder training on an annual basis. Since the 2016/17 FY we have delivered approximately 18 training sessions for prosecutors and integrated stakeholders, but it must be noted that last year due to the </a:t>
                      </a:r>
                      <a:r>
                        <a:rPr lang="en-ZA" sz="1400" dirty="0" err="1"/>
                        <a:t>covid</a:t>
                      </a:r>
                      <a:r>
                        <a:rPr lang="en-ZA" sz="1400" dirty="0"/>
                        <a:t>-pandemic the delivery of our training sessions was restricted. </a:t>
                      </a:r>
                    </a:p>
                    <a:p>
                      <a:pPr marL="285750" indent="-285750">
                        <a:buFont typeface="Arial" panose="020B0604020202020204" pitchFamily="34" charset="0"/>
                        <a:buChar char="•"/>
                      </a:pPr>
                      <a:r>
                        <a:rPr lang="en-ZA" sz="1400" dirty="0"/>
                        <a:t>The focus of trafficking is also included in our public awareness campaigns when delivered in the communities or on radio talk shows.   </a:t>
                      </a:r>
                    </a:p>
                    <a:p>
                      <a:r>
                        <a:rPr lang="en-ZA" sz="1400" dirty="0"/>
                        <a:t>          </a:t>
                      </a:r>
                    </a:p>
                    <a:p>
                      <a:endParaRPr lang="en-ZA" sz="1400" dirty="0"/>
                    </a:p>
                    <a:p>
                      <a:endParaRPr lang="en-ZA" sz="1400" dirty="0"/>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5745976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28071"/>
            <a:ext cx="7328916" cy="384048"/>
          </a:xfrm>
        </p:spPr>
        <p:txBody>
          <a:bodyPr>
            <a:normAutofit fontScale="90000"/>
          </a:bodyPr>
          <a:lstStyle/>
          <a:p>
            <a:pPr algn="l"/>
            <a:r>
              <a:rPr lang="en-ZA" sz="2400" b="1" dirty="0"/>
              <a:t>Article 6:</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3264970696"/>
              </p:ext>
            </p:extLst>
          </p:nvPr>
        </p:nvGraphicFramePr>
        <p:xfrm>
          <a:off x="116589" y="1474470"/>
          <a:ext cx="8860534" cy="5228400"/>
        </p:xfrm>
        <a:graphic>
          <a:graphicData uri="http://schemas.openxmlformats.org/drawingml/2006/table">
            <a:tbl>
              <a:tblPr firstRow="1" bandRow="1">
                <a:tableStyleId>{5C22544A-7EE6-4342-B048-85BDC9FD1C3A}</a:tableStyleId>
              </a:tblPr>
              <a:tblGrid>
                <a:gridCol w="1772107">
                  <a:extLst>
                    <a:ext uri="{9D8B030D-6E8A-4147-A177-3AD203B41FA5}">
                      <a16:colId xmlns:a16="http://schemas.microsoft.com/office/drawing/2014/main" xmlns="" val="20000"/>
                    </a:ext>
                  </a:extLst>
                </a:gridCol>
                <a:gridCol w="621333">
                  <a:extLst>
                    <a:ext uri="{9D8B030D-6E8A-4147-A177-3AD203B41FA5}">
                      <a16:colId xmlns:a16="http://schemas.microsoft.com/office/drawing/2014/main" xmlns="" val="20001"/>
                    </a:ext>
                  </a:extLst>
                </a:gridCol>
                <a:gridCol w="1042416">
                  <a:extLst>
                    <a:ext uri="{9D8B030D-6E8A-4147-A177-3AD203B41FA5}">
                      <a16:colId xmlns:a16="http://schemas.microsoft.com/office/drawing/2014/main" xmlns="" val="20002"/>
                    </a:ext>
                  </a:extLst>
                </a:gridCol>
                <a:gridCol w="5424678">
                  <a:extLst>
                    <a:ext uri="{9D8B030D-6E8A-4147-A177-3AD203B41FA5}">
                      <a16:colId xmlns:a16="http://schemas.microsoft.com/office/drawing/2014/main" xmlns="" val="20003"/>
                    </a:ext>
                  </a:extLst>
                </a:gridCol>
              </a:tblGrid>
              <a:tr h="1105980">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9776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dirty="0"/>
                        <a:t>Trafficking in Persons</a:t>
                      </a:r>
                    </a:p>
                    <a:p>
                      <a:endParaRPr lang="en-ZA" sz="1400" dirty="0"/>
                    </a:p>
                  </a:txBody>
                  <a:tcPr marL="68580" marR="68580" marT="34290" marB="34290"/>
                </a:tc>
                <a:tc>
                  <a:txBody>
                    <a:bodyPr/>
                    <a:lstStyle/>
                    <a:p>
                      <a:endParaRPr lang="en-ZA" sz="1400" dirty="0"/>
                    </a:p>
                    <a:p>
                      <a:endParaRPr lang="en-ZA" sz="1400" dirty="0"/>
                    </a:p>
                    <a:p>
                      <a:endParaRPr lang="en-ZA" sz="1400" dirty="0"/>
                    </a:p>
                    <a:p>
                      <a:endParaRPr lang="en-ZA" sz="1400" dirty="0"/>
                    </a:p>
                    <a:p>
                      <a:endParaRPr lang="en-ZA" sz="1400" dirty="0"/>
                    </a:p>
                    <a:p>
                      <a:endParaRPr lang="en-ZA" sz="1400" dirty="0"/>
                    </a:p>
                    <a:p>
                      <a:endParaRPr lang="en-ZA" sz="1400" dirty="0"/>
                    </a:p>
                  </a:txBody>
                  <a:tcPr marL="68580" marR="68580" marT="34290" marB="34290"/>
                </a:tc>
                <a:tc>
                  <a:txBody>
                    <a:bodyPr/>
                    <a:lstStyle/>
                    <a:p>
                      <a:endParaRPr lang="en-ZA" sz="1400" dirty="0"/>
                    </a:p>
                  </a:txBody>
                  <a:tcPr marL="68580" marR="68580" marT="34290" marB="34290"/>
                </a:tc>
                <a:tc>
                  <a:txBody>
                    <a:bodyPr/>
                    <a:lstStyle/>
                    <a:p>
                      <a:pPr marL="285750" indent="-285750">
                        <a:buFont typeface="Arial" panose="020B0604020202020204" pitchFamily="34" charset="0"/>
                        <a:buChar char="•"/>
                      </a:pPr>
                      <a:r>
                        <a:rPr lang="en-ZA" sz="1400" dirty="0"/>
                        <a:t>Department of Social</a:t>
                      </a:r>
                      <a:r>
                        <a:rPr lang="en-ZA" sz="1400" baseline="0" dirty="0"/>
                        <a:t> Development (DSD) </a:t>
                      </a:r>
                      <a:r>
                        <a:rPr lang="en-ZA" sz="1400" dirty="0"/>
                        <a:t>plays a supportive role in the implementation of the Act and the National Policy Framework on Trafficking in Persons which are led by the Department of Justice and Constitutional Development.  The role of the DSD is provision of care, support and healing to victims as a way of empowerment to enable them to provide credible evidence as witnesses in the prosecution of traffickers.  The Act also mandates the DSD to conduct assessments of suspected victims of trafficking and issue letters of recognition as victims of trafficking.  The DSD implementation is also meant to turn victims of trafficking into survivors by addressing their psychosocial needs and ensuring that they overcome the trauma of exploitation by the traffickers.  The following are DSD’s interventions since the enactment of the Act in August 2015:</a:t>
                      </a:r>
                    </a:p>
                    <a:p>
                      <a:pPr marL="285750" indent="-285750">
                        <a:buFont typeface="Arial" panose="020B0604020202020204" pitchFamily="34" charset="0"/>
                        <a:buChar char="•"/>
                      </a:pPr>
                      <a:r>
                        <a:rPr lang="en-ZA" sz="1400" dirty="0"/>
                        <a:t>Developed the regulations, standards and directives for provision of services to victims and management of service providers in terms of sections 43 and 44 of the Act.</a:t>
                      </a:r>
                    </a:p>
                    <a:p>
                      <a:endParaRPr lang="en-ZA" sz="1400" dirty="0"/>
                    </a:p>
                    <a:p>
                      <a:endParaRPr lang="en-ZA" sz="1400" dirty="0"/>
                    </a:p>
                    <a:p>
                      <a:endParaRPr lang="en-ZA" sz="1400" dirty="0"/>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5535320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18022"/>
            <a:ext cx="7328916" cy="384048"/>
          </a:xfrm>
        </p:spPr>
        <p:txBody>
          <a:bodyPr>
            <a:normAutofit fontScale="90000"/>
          </a:bodyPr>
          <a:lstStyle/>
          <a:p>
            <a:pPr algn="l"/>
            <a:r>
              <a:rPr lang="en-ZA" sz="2400" b="1" dirty="0"/>
              <a:t>Article 6:</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347085787"/>
              </p:ext>
            </p:extLst>
          </p:nvPr>
        </p:nvGraphicFramePr>
        <p:xfrm>
          <a:off x="116589" y="1474470"/>
          <a:ext cx="8860534" cy="4863084"/>
        </p:xfrm>
        <a:graphic>
          <a:graphicData uri="http://schemas.openxmlformats.org/drawingml/2006/table">
            <a:tbl>
              <a:tblPr firstRow="1" bandRow="1">
                <a:tableStyleId>{5C22544A-7EE6-4342-B048-85BDC9FD1C3A}</a:tableStyleId>
              </a:tblPr>
              <a:tblGrid>
                <a:gridCol w="1772107">
                  <a:extLst>
                    <a:ext uri="{9D8B030D-6E8A-4147-A177-3AD203B41FA5}">
                      <a16:colId xmlns:a16="http://schemas.microsoft.com/office/drawing/2014/main" xmlns="" val="20000"/>
                    </a:ext>
                  </a:extLst>
                </a:gridCol>
                <a:gridCol w="621333">
                  <a:extLst>
                    <a:ext uri="{9D8B030D-6E8A-4147-A177-3AD203B41FA5}">
                      <a16:colId xmlns:a16="http://schemas.microsoft.com/office/drawing/2014/main" xmlns="" val="20001"/>
                    </a:ext>
                  </a:extLst>
                </a:gridCol>
                <a:gridCol w="836676">
                  <a:extLst>
                    <a:ext uri="{9D8B030D-6E8A-4147-A177-3AD203B41FA5}">
                      <a16:colId xmlns:a16="http://schemas.microsoft.com/office/drawing/2014/main" xmlns="" val="20002"/>
                    </a:ext>
                  </a:extLst>
                </a:gridCol>
                <a:gridCol w="5630418">
                  <a:extLst>
                    <a:ext uri="{9D8B030D-6E8A-4147-A177-3AD203B41FA5}">
                      <a16:colId xmlns:a16="http://schemas.microsoft.com/office/drawing/2014/main" xmlns="" val="20003"/>
                    </a:ext>
                  </a:extLst>
                </a:gridCol>
              </a:tblGrid>
              <a:tr h="740664">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5661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dirty="0"/>
                        <a:t>Trafficking in Persons</a:t>
                      </a:r>
                    </a:p>
                    <a:p>
                      <a:endParaRPr lang="en-ZA" sz="1400" dirty="0"/>
                    </a:p>
                  </a:txBody>
                  <a:tcPr marL="68580" marR="68580" marT="34290" marB="34290"/>
                </a:tc>
                <a:tc>
                  <a:txBody>
                    <a:bodyPr/>
                    <a:lstStyle/>
                    <a:p>
                      <a:endParaRPr lang="en-ZA" sz="1400" dirty="0"/>
                    </a:p>
                    <a:p>
                      <a:endParaRPr lang="en-ZA" sz="1400" dirty="0"/>
                    </a:p>
                    <a:p>
                      <a:endParaRPr lang="en-ZA" sz="1400" dirty="0"/>
                    </a:p>
                    <a:p>
                      <a:endParaRPr lang="en-ZA" sz="1400" dirty="0"/>
                    </a:p>
                    <a:p>
                      <a:endParaRPr lang="en-ZA" sz="1400" dirty="0"/>
                    </a:p>
                    <a:p>
                      <a:endParaRPr lang="en-ZA" sz="1400" dirty="0"/>
                    </a:p>
                    <a:p>
                      <a:endParaRPr lang="en-ZA" sz="1400" dirty="0"/>
                    </a:p>
                  </a:txBody>
                  <a:tcPr marL="68580" marR="68580" marT="34290" marB="34290"/>
                </a:tc>
                <a:tc>
                  <a:txBody>
                    <a:bodyPr/>
                    <a:lstStyle/>
                    <a:p>
                      <a:endParaRPr lang="en-ZA" sz="1400" dirty="0"/>
                    </a:p>
                  </a:txBody>
                  <a:tcPr marL="68580" marR="68580" marT="34290" marB="34290"/>
                </a:tc>
                <a:tc>
                  <a:txBody>
                    <a:bodyPr/>
                    <a:lstStyle/>
                    <a:p>
                      <a:pPr marL="285750" indent="-285750">
                        <a:buFont typeface="Arial" panose="020B0604020202020204" pitchFamily="34" charset="0"/>
                        <a:buChar char="•"/>
                      </a:pPr>
                      <a:r>
                        <a:rPr lang="en-ZA" sz="1400" dirty="0"/>
                        <a:t>Continued with awareness creation in provinces and also organised annual dialogues on trafficking in persons in partnership with provinces such as the Northern Cape, Gauteng, North West, and Mpumalanga.  During the period of the pandemic, awareness activities were in the form of virtual webinars as a Covid-19 preventive measure.</a:t>
                      </a:r>
                    </a:p>
                    <a:p>
                      <a:pPr marL="285750" indent="-285750">
                        <a:buFont typeface="Arial" panose="020B0604020202020204" pitchFamily="34" charset="0"/>
                        <a:buChar char="•"/>
                      </a:pPr>
                      <a:r>
                        <a:rPr lang="en-ZA" sz="1400" dirty="0"/>
                        <a:t>Developed the Developmental Quality Assurance (DQA) tools for maintenance of quality services in shelters that are accredited to provide services to victims of trafficking.  A total of 19 shelters were found to be compliant with the standards during assessment using the DQA tools and were issued accreditation certificates as providers of services to TIP victims.</a:t>
                      </a:r>
                    </a:p>
                    <a:p>
                      <a:pPr marL="285750" indent="-285750">
                        <a:buFont typeface="Arial" panose="020B0604020202020204" pitchFamily="34" charset="0"/>
                        <a:buChar char="•"/>
                      </a:pPr>
                      <a:r>
                        <a:rPr lang="en-ZA" sz="1400" dirty="0"/>
                        <a:t>Played an active role in the development of generic and sector specific training manuals on trafficking in persons which were sponsored by the UNODC and International Organisation for Migration (IOM), respectively.  The IOM also consulted extensively with the DSD in the development of the Integrated Standard Operating Procedures (SOPs) in dealing with cases of trafficking in which all role players in the law enforcement, prosecution and psychosocial service provision, are involved in systematic collaboration.  </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44287774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18021"/>
            <a:ext cx="7328916" cy="384048"/>
          </a:xfrm>
        </p:spPr>
        <p:txBody>
          <a:bodyPr>
            <a:normAutofit fontScale="90000"/>
          </a:bodyPr>
          <a:lstStyle/>
          <a:p>
            <a:pPr algn="l"/>
            <a:r>
              <a:rPr lang="en-ZA" sz="2400" b="1" dirty="0"/>
              <a:t>Article 6:</a:t>
            </a:r>
          </a:p>
        </p:txBody>
      </p:sp>
      <p:sp>
        <p:nvSpPr>
          <p:cNvPr id="3" name="Subtitle 2"/>
          <p:cNvSpPr>
            <a:spLocks noGrp="1"/>
          </p:cNvSpPr>
          <p:nvPr>
            <p:ph type="subTitle" idx="1"/>
          </p:nvPr>
        </p:nvSpPr>
        <p:spPr>
          <a:xfrm>
            <a:off x="116588" y="2146554"/>
            <a:ext cx="8860533" cy="3230118"/>
          </a:xfrm>
        </p:spPr>
        <p:txBody>
          <a:bodyPr/>
          <a:lstStyle/>
          <a:p>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2711188141"/>
              </p:ext>
            </p:extLst>
          </p:nvPr>
        </p:nvGraphicFramePr>
        <p:xfrm>
          <a:off x="116589" y="1474470"/>
          <a:ext cx="8860534" cy="4849368"/>
        </p:xfrm>
        <a:graphic>
          <a:graphicData uri="http://schemas.openxmlformats.org/drawingml/2006/table">
            <a:tbl>
              <a:tblPr firstRow="1" bandRow="1">
                <a:tableStyleId>{5C22544A-7EE6-4342-B048-85BDC9FD1C3A}</a:tableStyleId>
              </a:tblPr>
              <a:tblGrid>
                <a:gridCol w="1474468">
                  <a:extLst>
                    <a:ext uri="{9D8B030D-6E8A-4147-A177-3AD203B41FA5}">
                      <a16:colId xmlns:a16="http://schemas.microsoft.com/office/drawing/2014/main" xmlns="" val="20000"/>
                    </a:ext>
                  </a:extLst>
                </a:gridCol>
                <a:gridCol w="706374">
                  <a:extLst>
                    <a:ext uri="{9D8B030D-6E8A-4147-A177-3AD203B41FA5}">
                      <a16:colId xmlns:a16="http://schemas.microsoft.com/office/drawing/2014/main" xmlns="" val="20001"/>
                    </a:ext>
                  </a:extLst>
                </a:gridCol>
                <a:gridCol w="898398">
                  <a:extLst>
                    <a:ext uri="{9D8B030D-6E8A-4147-A177-3AD203B41FA5}">
                      <a16:colId xmlns:a16="http://schemas.microsoft.com/office/drawing/2014/main" xmlns="" val="20002"/>
                    </a:ext>
                  </a:extLst>
                </a:gridCol>
                <a:gridCol w="5781294">
                  <a:extLst>
                    <a:ext uri="{9D8B030D-6E8A-4147-A177-3AD203B41FA5}">
                      <a16:colId xmlns:a16="http://schemas.microsoft.com/office/drawing/2014/main" xmlns="" val="20003"/>
                    </a:ext>
                  </a:extLst>
                </a:gridCol>
              </a:tblGrid>
              <a:tr h="726948">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Issues raised in the concluding observations</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Measures</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a:effectLst/>
                          <a:latin typeface="Calibri" panose="020F0502020204030204" pitchFamily="34" charset="0"/>
                          <a:ea typeface="Calibri" panose="020F0502020204030204" pitchFamily="34" charset="0"/>
                          <a:cs typeface="Times New Roman" panose="02020603050405020304" pitchFamily="18" charset="0"/>
                        </a:rPr>
                        <a:t>Practical realities </a:t>
                      </a:r>
                      <a:endParaRPr lang="en-ZA" sz="15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nSpc>
                          <a:spcPct val="107000"/>
                        </a:lnSpc>
                        <a:spcAft>
                          <a:spcPts val="0"/>
                        </a:spcAft>
                      </a:pPr>
                      <a:r>
                        <a:rPr lang="en-ZA" sz="1500" b="1" dirty="0">
                          <a:effectLst/>
                          <a:latin typeface="Calibri" panose="020F0502020204030204" pitchFamily="34" charset="0"/>
                          <a:ea typeface="Calibri" panose="020F0502020204030204" pitchFamily="34" charset="0"/>
                          <a:cs typeface="Times New Roman" panose="02020603050405020304" pitchFamily="18" charset="0"/>
                        </a:rPr>
                        <a:t>New</a:t>
                      </a:r>
                      <a:endParaRPr lang="en-ZA"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extLst>
                  <a:ext uri="{0D108BD9-81ED-4DB2-BD59-A6C34878D82A}">
                    <a16:rowId xmlns:a16="http://schemas.microsoft.com/office/drawing/2014/main" xmlns="" val="10000"/>
                  </a:ext>
                </a:extLst>
              </a:tr>
              <a:tr h="35661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400" dirty="0"/>
                        <a:t>Trafficking in Persons</a:t>
                      </a:r>
                    </a:p>
                    <a:p>
                      <a:endParaRPr lang="en-ZA" sz="1400" dirty="0"/>
                    </a:p>
                  </a:txBody>
                  <a:tcPr marL="68580" marR="68580" marT="34290" marB="34290"/>
                </a:tc>
                <a:tc>
                  <a:txBody>
                    <a:bodyPr/>
                    <a:lstStyle/>
                    <a:p>
                      <a:endParaRPr lang="en-ZA" sz="1400" dirty="0"/>
                    </a:p>
                    <a:p>
                      <a:endParaRPr lang="en-ZA" sz="1400" dirty="0"/>
                    </a:p>
                    <a:p>
                      <a:endParaRPr lang="en-ZA" sz="1400" dirty="0"/>
                    </a:p>
                    <a:p>
                      <a:endParaRPr lang="en-ZA" sz="1400" dirty="0"/>
                    </a:p>
                    <a:p>
                      <a:endParaRPr lang="en-ZA" sz="1400" dirty="0"/>
                    </a:p>
                    <a:p>
                      <a:endParaRPr lang="en-ZA" sz="1400" dirty="0"/>
                    </a:p>
                    <a:p>
                      <a:endParaRPr lang="en-ZA" sz="1400" dirty="0"/>
                    </a:p>
                  </a:txBody>
                  <a:tcPr marL="68580" marR="68580" marT="34290" marB="34290"/>
                </a:tc>
                <a:tc>
                  <a:txBody>
                    <a:bodyPr/>
                    <a:lstStyle/>
                    <a:p>
                      <a:endParaRPr lang="en-ZA" sz="1400" dirty="0"/>
                    </a:p>
                  </a:txBody>
                  <a:tcPr marL="68580" marR="68580" marT="34290" marB="34290"/>
                </a:tc>
                <a:tc>
                  <a:txBody>
                    <a:bodyPr/>
                    <a:lstStyle/>
                    <a:p>
                      <a:pPr marL="285750" indent="-285750">
                        <a:buFont typeface="Arial" panose="020B0604020202020204" pitchFamily="34" charset="0"/>
                        <a:buChar char="•"/>
                      </a:pPr>
                      <a:r>
                        <a:rPr lang="en-ZA" sz="1400" dirty="0"/>
                        <a:t>The Integrated SOPs informed the development of the Social Development Guidelines which have been completed by DSD and are currently undergoing the approval process.</a:t>
                      </a:r>
                    </a:p>
                    <a:p>
                      <a:pPr marL="285750" indent="-285750">
                        <a:buFont typeface="Arial" panose="020B0604020202020204" pitchFamily="34" charset="0"/>
                        <a:buChar char="•"/>
                      </a:pPr>
                      <a:r>
                        <a:rPr lang="en-ZA" sz="1400" dirty="0"/>
                        <a:t>Conducted training for social workers on the sector specific training manual and virtual training on the Integrated SOPs.</a:t>
                      </a:r>
                    </a:p>
                    <a:p>
                      <a:pPr marL="285750" indent="-285750">
                        <a:buFont typeface="Arial" panose="020B0604020202020204" pitchFamily="34" charset="0"/>
                        <a:buChar char="•"/>
                      </a:pPr>
                      <a:r>
                        <a:rPr lang="en-ZA" sz="1400" dirty="0"/>
                        <a:t>Initiated, jointly with the civil society partners, the review of the norms and standards to include specific psychosocial empowerment programmes for victims in addition to those of accreditation of organisational service providers.  The envisaged programmes will promote a Trauma Informed approach to treatment and care of victims and survivors of trafficking.</a:t>
                      </a:r>
                    </a:p>
                    <a:p>
                      <a:pPr marL="285750" indent="-285750">
                        <a:buFont typeface="Arial" panose="020B0604020202020204" pitchFamily="34" charset="0"/>
                        <a:buChar char="•"/>
                      </a:pPr>
                      <a:r>
                        <a:rPr lang="en-ZA" sz="1400" dirty="0"/>
                        <a:t>An active participant in the USAID funded comprehensive research project on the extent of trafficking in persons in South Africa.</a:t>
                      </a:r>
                    </a:p>
                    <a:p>
                      <a:pPr marL="285750" indent="-285750">
                        <a:buFont typeface="Arial" panose="020B0604020202020204" pitchFamily="34" charset="0"/>
                        <a:buChar char="•"/>
                      </a:pPr>
                      <a:r>
                        <a:rPr lang="en-ZA" sz="1400" dirty="0"/>
                        <a:t>The </a:t>
                      </a:r>
                      <a:r>
                        <a:rPr lang="en-ZA" sz="1400" dirty="0" err="1"/>
                        <a:t>intersectoral</a:t>
                      </a:r>
                      <a:r>
                        <a:rPr lang="en-ZA" sz="1400" dirty="0"/>
                        <a:t> training  is conducted on the Guidelines for the Prevention and Response to child exploitation (child trafficking, child labour, commercial sexual exploitation and cybercrime of children) focussing on roles and responsibilities of</a:t>
                      </a:r>
                      <a:r>
                        <a:rPr lang="en-ZA" sz="1400" baseline="0" dirty="0"/>
                        <a:t> different stakeholders </a:t>
                      </a:r>
                      <a:r>
                        <a:rPr lang="en-ZA" sz="1400" dirty="0"/>
                        <a:t>in the provision of services to children who are at risk or victims of violence, child abuse, neglect.</a:t>
                      </a:r>
                    </a:p>
                  </a:txBody>
                  <a:tcPr marL="68580" marR="68580" marT="34290" marB="3429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99807762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E5AB6-6453-E345-9651-6B5CEC23360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xmlns="" id="{0CC68010-42D7-4049-994A-9D99F9EAAF8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xmlns="" id="{499A754E-39E0-5A44-B561-C9F412676C67}"/>
              </a:ext>
            </a:extLst>
          </p:cNvPr>
          <p:cNvPicPr>
            <a:picLocks noChangeAspect="1"/>
          </p:cNvPicPr>
          <p:nvPr/>
        </p:nvPicPr>
        <p:blipFill>
          <a:blip r:embed="rId3"/>
          <a:stretch>
            <a:fillRect/>
          </a:stretch>
        </p:blipFill>
        <p:spPr>
          <a:xfrm>
            <a:off x="-34507" y="914400"/>
            <a:ext cx="9193961" cy="5173616"/>
          </a:xfrm>
          <a:prstGeom prst="rect">
            <a:avLst/>
          </a:prstGeom>
        </p:spPr>
      </p:pic>
      <p:sp>
        <p:nvSpPr>
          <p:cNvPr id="4" name="TextBox 3">
            <a:extLst>
              <a:ext uri="{FF2B5EF4-FFF2-40B4-BE49-F238E27FC236}">
                <a16:creationId xmlns:a16="http://schemas.microsoft.com/office/drawing/2014/main" xmlns="" id="{F7B403D3-B1C4-2A43-AF05-DD2213A84FB5}"/>
              </a:ext>
            </a:extLst>
          </p:cNvPr>
          <p:cNvSpPr txBox="1"/>
          <p:nvPr/>
        </p:nvSpPr>
        <p:spPr>
          <a:xfrm>
            <a:off x="4584122" y="2899831"/>
            <a:ext cx="4441371" cy="830997"/>
          </a:xfrm>
          <a:prstGeom prst="rect">
            <a:avLst/>
          </a:prstGeom>
          <a:noFill/>
        </p:spPr>
        <p:txBody>
          <a:bodyPr wrap="square" rtlCol="0">
            <a:spAutoFit/>
          </a:bodyPr>
          <a:lstStyle/>
          <a:p>
            <a:pPr algn="ctr"/>
            <a:r>
              <a:rPr lang="en-ZA" sz="2400" dirty="0">
                <a:solidFill>
                  <a:schemeClr val="bg1"/>
                </a:solidFill>
                <a:latin typeface="Arial" panose="020B0604020202020204" pitchFamily="34" charset="0"/>
                <a:cs typeface="Arial" panose="020B0604020202020204" pitchFamily="34" charset="0"/>
              </a:rPr>
              <a:t>Support for small business owners during COVID-19</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678225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4F24AE66-BDEF-4D07-B1D7-8ACBCCAA8A29}"/>
              </a:ext>
            </a:extLst>
          </p:cNvPr>
          <p:cNvSpPr>
            <a:spLocks noGrp="1"/>
          </p:cNvSpPr>
          <p:nvPr>
            <p:ph type="sldNum" sz="quarter" idx="2"/>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AE1883-0942-4AA3-9DB2-9C7C3A0314B1}" type="slidenum">
              <a:rPr lang="en-US" smtClean="0"/>
              <a:pPr/>
              <a:t>88</a:t>
            </a:fld>
            <a:endParaRPr lang="en-US"/>
          </a:p>
        </p:txBody>
      </p:sp>
      <p:sp>
        <p:nvSpPr>
          <p:cNvPr id="7" name="AutoShape 3">
            <a:extLst>
              <a:ext uri="{FF2B5EF4-FFF2-40B4-BE49-F238E27FC236}">
                <a16:creationId xmlns:a16="http://schemas.microsoft.com/office/drawing/2014/main" xmlns="" id="{A165AF32-B7EF-45E7-B045-AB550858A6A4}"/>
              </a:ext>
            </a:extLst>
          </p:cNvPr>
          <p:cNvSpPr/>
          <p:nvPr/>
        </p:nvSpPr>
        <p:spPr>
          <a:xfrm>
            <a:off x="0" y="0"/>
            <a:ext cx="9144000" cy="951470"/>
          </a:xfrm>
          <a:prstGeom prst="rect">
            <a:avLst/>
          </a:prstGeom>
          <a:solidFill>
            <a:srgbClr val="146C38"/>
          </a:solidFill>
        </p:spPr>
      </p:sp>
      <p:sp>
        <p:nvSpPr>
          <p:cNvPr id="8" name="TextBox 7">
            <a:extLst>
              <a:ext uri="{FF2B5EF4-FFF2-40B4-BE49-F238E27FC236}">
                <a16:creationId xmlns:a16="http://schemas.microsoft.com/office/drawing/2014/main" xmlns="" id="{855B9BE2-BAB9-40C7-AF7E-45400E63874D}"/>
              </a:ext>
            </a:extLst>
          </p:cNvPr>
          <p:cNvSpPr txBox="1"/>
          <p:nvPr/>
        </p:nvSpPr>
        <p:spPr>
          <a:xfrm>
            <a:off x="179512" y="59186"/>
            <a:ext cx="6120680" cy="461665"/>
          </a:xfrm>
          <a:prstGeom prst="rect">
            <a:avLst/>
          </a:prstGeom>
          <a:noFill/>
        </p:spPr>
        <p:txBody>
          <a:bodyPr wrap="square" rtlCol="0">
            <a:spAutoFit/>
          </a:bodyPr>
          <a:lstStyle/>
          <a:p>
            <a:r>
              <a:rPr lang="en-US" sz="2400" dirty="0">
                <a:solidFill>
                  <a:prstClr val="white"/>
                </a:solidFill>
                <a:latin typeface="Arial" panose="020B0604020202020204" pitchFamily="34" charset="0"/>
              </a:rPr>
              <a:t>Purpose  </a:t>
            </a:r>
            <a:endParaRPr lang="en-ZA" sz="2400" dirty="0">
              <a:solidFill>
                <a:prstClr val="white"/>
              </a:solidFill>
              <a:latin typeface="Arial" panose="020B0604020202020204" pitchFamily="34" charset="0"/>
            </a:endParaRPr>
          </a:p>
        </p:txBody>
      </p:sp>
      <p:sp>
        <p:nvSpPr>
          <p:cNvPr id="10" name="TextBox 9">
            <a:extLst>
              <a:ext uri="{FF2B5EF4-FFF2-40B4-BE49-F238E27FC236}">
                <a16:creationId xmlns:a16="http://schemas.microsoft.com/office/drawing/2014/main" xmlns="" id="{BBDE5E30-8E8E-483C-A23C-0607BAC3AA45}"/>
              </a:ext>
            </a:extLst>
          </p:cNvPr>
          <p:cNvSpPr txBox="1"/>
          <p:nvPr/>
        </p:nvSpPr>
        <p:spPr>
          <a:xfrm>
            <a:off x="103296" y="1043466"/>
            <a:ext cx="9040704" cy="6325321"/>
          </a:xfrm>
          <a:prstGeom prst="rect">
            <a:avLst/>
          </a:prstGeom>
          <a:noFill/>
        </p:spPr>
        <p:txBody>
          <a:bodyPr wrap="square">
            <a:spAutoFit/>
          </a:bodyPr>
          <a:lstStyle/>
          <a:p>
            <a:pPr>
              <a:lnSpc>
                <a:spcPct val="150000"/>
              </a:lnSpc>
            </a:pPr>
            <a:r>
              <a:rPr lang="en-US" sz="1600" b="0" i="0" dirty="0">
                <a:effectLst/>
                <a:latin typeface="Arial" panose="020B0604020202020204" pitchFamily="34" charset="0"/>
                <a:cs typeface="Arial" panose="020B0604020202020204" pitchFamily="34" charset="0"/>
              </a:rPr>
              <a:t>The purpose is to present the DSBD response to the following critical issues in support of women entrepreneurs during the COVID-19 pandemic</a:t>
            </a:r>
            <a:r>
              <a:rPr lang="en-US" sz="1600" dirty="0">
                <a:latin typeface="Arial" panose="020B0604020202020204" pitchFamily="34" charset="0"/>
                <a:cs typeface="Arial" panose="020B0604020202020204" pitchFamily="34" charset="0"/>
              </a:rPr>
              <a:t>:</a:t>
            </a:r>
          </a:p>
          <a:p>
            <a:pPr>
              <a:lnSpc>
                <a:spcPct val="150000"/>
              </a:lnSpc>
            </a:pPr>
            <a:r>
              <a:rPr lang="en-US" sz="1600" b="0" i="0" dirty="0">
                <a:effectLst/>
                <a:latin typeface="Arial" panose="020B0604020202020204" pitchFamily="34" charset="0"/>
                <a:cs typeface="Arial" panose="020B0604020202020204" pitchFamily="34" charset="0"/>
              </a:rPr>
              <a:t>1. </a:t>
            </a:r>
            <a:r>
              <a:rPr lang="en-US" sz="1600" b="1" i="0" dirty="0">
                <a:effectLst/>
                <a:latin typeface="Arial" panose="020B0604020202020204" pitchFamily="34" charset="0"/>
                <a:cs typeface="Arial" panose="020B0604020202020204" pitchFamily="34" charset="0"/>
              </a:rPr>
              <a:t>Covid 19 Impact on Women Owned Business</a:t>
            </a:r>
          </a:p>
          <a:p>
            <a:pPr>
              <a:lnSpc>
                <a:spcPct val="150000"/>
              </a:lnSpc>
            </a:pPr>
            <a:r>
              <a:rPr lang="en-US" sz="1600" b="0" i="0" dirty="0">
                <a:effectLst/>
                <a:latin typeface="Arial" panose="020B0604020202020204" pitchFamily="34" charset="0"/>
                <a:cs typeface="Arial" panose="020B0604020202020204" pitchFamily="34" charset="0"/>
              </a:rPr>
              <a:t>	-Policy response</a:t>
            </a:r>
          </a:p>
          <a:p>
            <a:pPr>
              <a:lnSpc>
                <a:spcPct val="150000"/>
              </a:lnSpc>
            </a:pPr>
            <a:r>
              <a:rPr lang="en-US" sz="1600" b="0" i="0" dirty="0">
                <a:effectLst/>
                <a:latin typeface="Arial" panose="020B0604020202020204" pitchFamily="34" charset="0"/>
                <a:cs typeface="Arial" panose="020B0604020202020204" pitchFamily="34" charset="0"/>
              </a:rPr>
              <a:t>	-What are measures in place</a:t>
            </a:r>
          </a:p>
          <a:p>
            <a:pPr>
              <a:lnSpc>
                <a:spcPct val="150000"/>
              </a:lnSpc>
            </a:pPr>
            <a:r>
              <a:rPr lang="en-US" sz="1600" b="0" i="0" dirty="0">
                <a:effectLst/>
                <a:latin typeface="Arial" panose="020B0604020202020204" pitchFamily="34" charset="0"/>
                <a:cs typeface="Arial" panose="020B0604020202020204" pitchFamily="34" charset="0"/>
              </a:rPr>
              <a:t>	-How many women are/have been impacted (provide Disaggregated data by 	Race, Sex, Location/Geography and Disability</a:t>
            </a:r>
          </a:p>
          <a:p>
            <a:pPr>
              <a:lnSpc>
                <a:spcPct val="150000"/>
              </a:lnSpc>
            </a:pPr>
            <a:r>
              <a:rPr lang="en-US" sz="1600" b="0" i="0" dirty="0">
                <a:effectLst/>
                <a:latin typeface="Arial" panose="020B0604020202020204" pitchFamily="34" charset="0"/>
                <a:cs typeface="Arial" panose="020B0604020202020204" pitchFamily="34" charset="0"/>
              </a:rPr>
              <a:t>	-Challenges and measures going forward and how are you dealing with them</a:t>
            </a:r>
          </a:p>
          <a:p>
            <a:pPr>
              <a:lnSpc>
                <a:spcPct val="150000"/>
              </a:lnSpc>
            </a:pPr>
            <a:r>
              <a:rPr lang="en-US" sz="1600" b="0" i="0" dirty="0">
                <a:effectLst/>
                <a:latin typeface="Arial" panose="020B0604020202020204" pitchFamily="34" charset="0"/>
                <a:cs typeface="Arial" panose="020B0604020202020204" pitchFamily="34" charset="0"/>
              </a:rPr>
              <a:t>2.</a:t>
            </a:r>
            <a:r>
              <a:rPr lang="en-US" sz="1600" b="1" i="0" dirty="0">
                <a:effectLst/>
                <a:latin typeface="Arial" panose="020B0604020202020204" pitchFamily="34" charset="0"/>
                <a:cs typeface="Arial" panose="020B0604020202020204" pitchFamily="34" charset="0"/>
              </a:rPr>
              <a:t>Impact of Covid 19 on Women Owned Businesses in the informal sector</a:t>
            </a:r>
          </a:p>
          <a:p>
            <a:pPr>
              <a:lnSpc>
                <a:spcPct val="150000"/>
              </a:lnSpc>
            </a:pPr>
            <a:r>
              <a:rPr lang="en-US" sz="1600" b="0" i="0" dirty="0">
                <a:effectLst/>
                <a:latin typeface="Arial" panose="020B0604020202020204" pitchFamily="34" charset="0"/>
                <a:cs typeface="Arial" panose="020B0604020202020204" pitchFamily="34" charset="0"/>
              </a:rPr>
              <a:t>	-What are measures are in place</a:t>
            </a:r>
          </a:p>
          <a:p>
            <a:pPr>
              <a:lnSpc>
                <a:spcPct val="150000"/>
              </a:lnSpc>
            </a:pPr>
            <a:r>
              <a:rPr lang="en-US" sz="1600" b="0" i="0" dirty="0">
                <a:effectLst/>
                <a:latin typeface="Arial" panose="020B0604020202020204" pitchFamily="34" charset="0"/>
                <a:cs typeface="Arial" panose="020B0604020202020204" pitchFamily="34" charset="0"/>
              </a:rPr>
              <a:t>	-How many women are impacted/</a:t>
            </a:r>
          </a:p>
          <a:p>
            <a:pPr>
              <a:lnSpc>
                <a:spcPct val="150000"/>
              </a:lnSpc>
            </a:pPr>
            <a:r>
              <a:rPr lang="en-US" sz="1600" b="0" i="0" dirty="0">
                <a:effectLst/>
                <a:latin typeface="Arial" panose="020B0604020202020204" pitchFamily="34" charset="0"/>
                <a:cs typeface="Arial" panose="020B0604020202020204" pitchFamily="34" charset="0"/>
              </a:rPr>
              <a:t>  	- measures going forward</a:t>
            </a:r>
          </a:p>
          <a:p>
            <a:pPr>
              <a:lnSpc>
                <a:spcPct val="150000"/>
              </a:lnSpc>
            </a:pPr>
            <a:r>
              <a:rPr lang="en-US" sz="1600" b="0" i="0" dirty="0">
                <a:effectLst/>
                <a:latin typeface="Arial" panose="020B0604020202020204" pitchFamily="34" charset="0"/>
                <a:cs typeface="Arial" panose="020B0604020202020204" pitchFamily="34" charset="0"/>
              </a:rPr>
              <a:t>3.</a:t>
            </a:r>
            <a:r>
              <a:rPr lang="en-US" sz="1600" b="1" i="0" dirty="0">
                <a:effectLst/>
                <a:latin typeface="Arial" panose="020B0604020202020204" pitchFamily="34" charset="0"/>
                <a:cs typeface="Arial" panose="020B0604020202020204" pitchFamily="34" charset="0"/>
              </a:rPr>
              <a:t>What is  the response post Covid 19 (ERRP programme)</a:t>
            </a:r>
          </a:p>
          <a:p>
            <a:pPr>
              <a:lnSpc>
                <a:spcPct val="150000"/>
              </a:lnSpc>
            </a:pPr>
            <a:endParaRPr lang="en-US" sz="1600" b="0" i="0" dirty="0">
              <a:effectLst/>
              <a:latin typeface="Arial" panose="020B0604020202020204" pitchFamily="34" charset="0"/>
              <a:cs typeface="Arial" panose="020B0604020202020204" pitchFamily="34" charset="0"/>
            </a:endParaRPr>
          </a:p>
          <a:p>
            <a:pPr>
              <a:lnSpc>
                <a:spcPct val="150000"/>
              </a:lnSpc>
            </a:pPr>
            <a:endParaRPr lang="en-US" sz="1600" b="0" i="0" dirty="0">
              <a:effectLst/>
              <a:latin typeface="Arial" panose="020B0604020202020204" pitchFamily="34" charset="0"/>
              <a:cs typeface="Arial" panose="020B0604020202020204" pitchFamily="34" charset="0"/>
            </a:endParaRPr>
          </a:p>
          <a:p>
            <a:pPr>
              <a:lnSpc>
                <a:spcPct val="150000"/>
              </a:lnSpc>
            </a:pPr>
            <a:endParaRPr lang="en-US" sz="1600" b="0" i="0" dirty="0">
              <a:effectLst/>
              <a:latin typeface="Arial" panose="020B0604020202020204" pitchFamily="34" charset="0"/>
              <a:cs typeface="Arial" panose="020B0604020202020204" pitchFamily="34" charset="0"/>
            </a:endParaRPr>
          </a:p>
          <a:p>
            <a:pPr>
              <a:lnSpc>
                <a:spcPct val="150000"/>
              </a:lnSpc>
            </a:pPr>
            <a:endParaRPr lang="en-US" sz="1600" b="0"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740230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4F24AE66-BDEF-4D07-B1D7-8ACBCCAA8A29}"/>
              </a:ext>
            </a:extLst>
          </p:cNvPr>
          <p:cNvSpPr>
            <a:spLocks noGrp="1"/>
          </p:cNvSpPr>
          <p:nvPr>
            <p:ph type="sldNum" sz="quarter" idx="2"/>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AE1883-0942-4AA3-9DB2-9C7C3A0314B1}" type="slidenum">
              <a:rPr lang="en-US" smtClean="0"/>
              <a:pPr/>
              <a:t>89</a:t>
            </a:fld>
            <a:endParaRPr lang="en-US"/>
          </a:p>
        </p:txBody>
      </p:sp>
      <p:sp>
        <p:nvSpPr>
          <p:cNvPr id="7" name="AutoShape 3">
            <a:extLst>
              <a:ext uri="{FF2B5EF4-FFF2-40B4-BE49-F238E27FC236}">
                <a16:creationId xmlns:a16="http://schemas.microsoft.com/office/drawing/2014/main" xmlns="" id="{A165AF32-B7EF-45E7-B045-AB550858A6A4}"/>
              </a:ext>
            </a:extLst>
          </p:cNvPr>
          <p:cNvSpPr/>
          <p:nvPr/>
        </p:nvSpPr>
        <p:spPr>
          <a:xfrm>
            <a:off x="0" y="0"/>
            <a:ext cx="9144000" cy="941323"/>
          </a:xfrm>
          <a:prstGeom prst="rect">
            <a:avLst/>
          </a:prstGeom>
          <a:solidFill>
            <a:srgbClr val="146C38"/>
          </a:solidFill>
        </p:spPr>
      </p:sp>
      <p:sp>
        <p:nvSpPr>
          <p:cNvPr id="8" name="TextBox 7">
            <a:extLst>
              <a:ext uri="{FF2B5EF4-FFF2-40B4-BE49-F238E27FC236}">
                <a16:creationId xmlns:a16="http://schemas.microsoft.com/office/drawing/2014/main" xmlns="" id="{855B9BE2-BAB9-40C7-AF7E-45400E63874D}"/>
              </a:ext>
            </a:extLst>
          </p:cNvPr>
          <p:cNvSpPr txBox="1"/>
          <p:nvPr/>
        </p:nvSpPr>
        <p:spPr>
          <a:xfrm>
            <a:off x="179512" y="59186"/>
            <a:ext cx="6120680" cy="461665"/>
          </a:xfrm>
          <a:prstGeom prst="rect">
            <a:avLst/>
          </a:prstGeom>
          <a:noFill/>
        </p:spPr>
        <p:txBody>
          <a:bodyPr wrap="square" rtlCol="0">
            <a:spAutoFit/>
          </a:bodyPr>
          <a:lstStyle/>
          <a:p>
            <a:r>
              <a:rPr lang="en-US" sz="2400" dirty="0">
                <a:solidFill>
                  <a:prstClr val="white"/>
                </a:solidFill>
                <a:latin typeface="Arial" panose="020B0604020202020204" pitchFamily="34" charset="0"/>
              </a:rPr>
              <a:t>Background  </a:t>
            </a:r>
            <a:endParaRPr lang="en-ZA" sz="2400" dirty="0">
              <a:solidFill>
                <a:prstClr val="white"/>
              </a:solidFill>
              <a:latin typeface="Arial" panose="020B0604020202020204" pitchFamily="34" charset="0"/>
            </a:endParaRPr>
          </a:p>
        </p:txBody>
      </p:sp>
      <p:sp>
        <p:nvSpPr>
          <p:cNvPr id="10" name="TextBox 9">
            <a:extLst>
              <a:ext uri="{FF2B5EF4-FFF2-40B4-BE49-F238E27FC236}">
                <a16:creationId xmlns:a16="http://schemas.microsoft.com/office/drawing/2014/main" xmlns="" id="{BBDE5E30-8E8E-483C-A23C-0607BAC3AA45}"/>
              </a:ext>
            </a:extLst>
          </p:cNvPr>
          <p:cNvSpPr txBox="1"/>
          <p:nvPr/>
        </p:nvSpPr>
        <p:spPr>
          <a:xfrm>
            <a:off x="70339" y="1016809"/>
            <a:ext cx="8987164" cy="489986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400" b="0" i="0" dirty="0">
                <a:effectLst/>
                <a:latin typeface="Arial" panose="020B0604020202020204" pitchFamily="34" charset="0"/>
                <a:cs typeface="Arial" panose="020B0604020202020204" pitchFamily="34" charset="0"/>
              </a:rPr>
              <a:t>Overall, the Covid-19 pandemic and the subsequent lockdowns affected women to a larger extent (Reddy, 2020), including their economic and productive lives as suggested by emerging evidence from the United Nations (CGAP, 2020). </a:t>
            </a:r>
            <a:r>
              <a:rPr lang="en-US" sz="1400" b="1" i="0" dirty="0">
                <a:effectLst/>
                <a:latin typeface="Arial" panose="020B0604020202020204" pitchFamily="34" charset="0"/>
                <a:cs typeface="Arial" panose="020B0604020202020204" pitchFamily="34" charset="0"/>
              </a:rPr>
              <a:t>Firstly,</a:t>
            </a:r>
            <a:r>
              <a:rPr lang="en-US" sz="1400" b="0" i="0" dirty="0">
                <a:effectLst/>
                <a:latin typeface="Arial" panose="020B0604020202020204" pitchFamily="34" charset="0"/>
                <a:cs typeface="Arial" panose="020B0604020202020204" pitchFamily="34" charset="0"/>
              </a:rPr>
              <a:t> more women than men lost their jobs in April 2020 in South Africa (Reddy, 2020). Women also saw a higher decline in hours worked in the informal economy, namely i.e. 50% in April 2020 compared to 25% for men. </a:t>
            </a:r>
            <a:r>
              <a:rPr lang="en-US" sz="1400" b="1" i="0" dirty="0">
                <a:effectLst/>
                <a:latin typeface="Arial" panose="020B0604020202020204" pitchFamily="34" charset="0"/>
                <a:cs typeface="Arial" panose="020B0604020202020204" pitchFamily="34" charset="0"/>
              </a:rPr>
              <a:t>Secondly</a:t>
            </a:r>
            <a:r>
              <a:rPr lang="en-US" sz="1400" b="0" i="0" dirty="0">
                <a:effectLst/>
                <a:latin typeface="Arial" panose="020B0604020202020204" pitchFamily="34" charset="0"/>
                <a:cs typeface="Arial" panose="020B0604020202020204" pitchFamily="34" charset="0"/>
              </a:rPr>
              <a:t>, the gender wage gap increased from 30% to 52% between February and April 2020.</a:t>
            </a:r>
          </a:p>
          <a:p>
            <a:pPr marL="285750" indent="-285750" algn="just">
              <a:lnSpc>
                <a:spcPct val="150000"/>
              </a:lnSpc>
              <a:buFont typeface="Arial" panose="020B0604020202020204" pitchFamily="34" charset="0"/>
              <a:buChar char="•"/>
            </a:pPr>
            <a:r>
              <a:rPr lang="en-US" sz="1400" b="0" i="0" dirty="0">
                <a:effectLst/>
                <a:latin typeface="Arial" panose="020B0604020202020204" pitchFamily="34" charset="0"/>
                <a:cs typeface="Arial" panose="020B0604020202020204" pitchFamily="34" charset="0"/>
              </a:rPr>
              <a:t> </a:t>
            </a:r>
            <a:r>
              <a:rPr lang="en-US" sz="1400" b="1" i="0" dirty="0">
                <a:effectLst/>
                <a:latin typeface="Arial" panose="020B0604020202020204" pitchFamily="34" charset="0"/>
                <a:cs typeface="Arial" panose="020B0604020202020204" pitchFamily="34" charset="0"/>
              </a:rPr>
              <a:t>Thirdly,</a:t>
            </a:r>
            <a:r>
              <a:rPr lang="en-US" sz="1400" b="0" i="0" dirty="0">
                <a:effectLst/>
                <a:latin typeface="Arial" panose="020B0604020202020204" pitchFamily="34" charset="0"/>
                <a:cs typeface="Arial" panose="020B0604020202020204" pitchFamily="34" charset="0"/>
              </a:rPr>
              <a:t> typical earnings for female entrepreneurs in the informal sector decreased by nearly 70% between February and April 2020, a higher decline than for their male counterparts (Rogan &amp; Skinner, 2020). </a:t>
            </a:r>
            <a:r>
              <a:rPr lang="en-US" sz="1400" b="1" i="0" dirty="0">
                <a:effectLst/>
                <a:latin typeface="Arial" panose="020B0604020202020204" pitchFamily="34" charset="0"/>
                <a:cs typeface="Arial" panose="020B0604020202020204" pitchFamily="34" charset="0"/>
              </a:rPr>
              <a:t>Fourthly</a:t>
            </a:r>
            <a:r>
              <a:rPr lang="en-US" sz="1400" b="0" i="0" dirty="0">
                <a:effectLst/>
                <a:latin typeface="Arial" panose="020B0604020202020204" pitchFamily="34" charset="0"/>
                <a:cs typeface="Arial" panose="020B0604020202020204" pitchFamily="34" charset="0"/>
              </a:rPr>
              <a:t>, women faced more challenges keeping up their entrepreneurial activities or career. In addition, women largely took on the additional workload of childcare and other </a:t>
            </a:r>
            <a:r>
              <a:rPr lang="en-US" sz="1400" dirty="0">
                <a:latin typeface="Arial" panose="020B0604020202020204" pitchFamily="34" charset="0"/>
                <a:cs typeface="Arial" panose="020B0604020202020204" pitchFamily="34" charset="0"/>
              </a:rPr>
              <a:t>unpaid care work </a:t>
            </a:r>
            <a:r>
              <a:rPr lang="en-US" sz="1400" b="0" i="0" dirty="0">
                <a:effectLst/>
                <a:latin typeface="Arial" panose="020B0604020202020204" pitchFamily="34" charset="0"/>
                <a:cs typeface="Arial" panose="020B0604020202020204" pitchFamily="34" charset="0"/>
              </a:rPr>
              <a:t>due to the closure of schools and educational facilities (World Bank Blogs, 2020). </a:t>
            </a:r>
          </a:p>
          <a:p>
            <a:pPr marL="285750" indent="-285750" algn="just">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Globally, female-owned businesses were 6 percentage points more likely to close their business, especially as they more commonly operate in industries harder hit by the pandemic, e.g. education, tourism, </a:t>
            </a:r>
            <a:r>
              <a:rPr lang="en-US" sz="1400" dirty="0" err="1">
                <a:latin typeface="Arial" panose="020B0604020202020204" pitchFamily="34" charset="0"/>
                <a:cs typeface="Arial" panose="020B0604020202020204" pitchFamily="34" charset="0"/>
              </a:rPr>
              <a:t>trade,manufacturing</a:t>
            </a:r>
            <a:r>
              <a:rPr lang="en-US" sz="1400" dirty="0">
                <a:latin typeface="Arial" panose="020B0604020202020204" pitchFamily="34" charset="0"/>
                <a:cs typeface="Arial" panose="020B0604020202020204" pitchFamily="34" charset="0"/>
              </a:rPr>
              <a:t> or recreation. </a:t>
            </a:r>
          </a:p>
          <a:p>
            <a:pPr marL="285750" indent="-285750" algn="just">
              <a:lnSpc>
                <a:spcPct val="150000"/>
              </a:lnSpc>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105557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4F24AE66-BDEF-4D07-B1D7-8ACBCCAA8A29}"/>
              </a:ext>
            </a:extLst>
          </p:cNvPr>
          <p:cNvSpPr>
            <a:spLocks noGrp="1"/>
          </p:cNvSpPr>
          <p:nvPr>
            <p:ph type="sldNum" sz="quarter" idx="2"/>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AE1883-0942-4AA3-9DB2-9C7C3A0314B1}" type="slidenum">
              <a:rPr lang="en-US" smtClean="0"/>
              <a:pPr/>
              <a:t>90</a:t>
            </a:fld>
            <a:endParaRPr lang="en-US"/>
          </a:p>
        </p:txBody>
      </p:sp>
      <p:sp>
        <p:nvSpPr>
          <p:cNvPr id="7" name="AutoShape 3">
            <a:extLst>
              <a:ext uri="{FF2B5EF4-FFF2-40B4-BE49-F238E27FC236}">
                <a16:creationId xmlns:a16="http://schemas.microsoft.com/office/drawing/2014/main" xmlns="" id="{A165AF32-B7EF-45E7-B045-AB550858A6A4}"/>
              </a:ext>
            </a:extLst>
          </p:cNvPr>
          <p:cNvSpPr/>
          <p:nvPr/>
        </p:nvSpPr>
        <p:spPr>
          <a:xfrm>
            <a:off x="0" y="0"/>
            <a:ext cx="9144000" cy="914400"/>
          </a:xfrm>
          <a:prstGeom prst="rect">
            <a:avLst/>
          </a:prstGeom>
          <a:solidFill>
            <a:srgbClr val="146C38"/>
          </a:solidFill>
        </p:spPr>
      </p:sp>
      <p:sp>
        <p:nvSpPr>
          <p:cNvPr id="8" name="TextBox 7">
            <a:extLst>
              <a:ext uri="{FF2B5EF4-FFF2-40B4-BE49-F238E27FC236}">
                <a16:creationId xmlns:a16="http://schemas.microsoft.com/office/drawing/2014/main" xmlns="" id="{855B9BE2-BAB9-40C7-AF7E-45400E63874D}"/>
              </a:ext>
            </a:extLst>
          </p:cNvPr>
          <p:cNvSpPr txBox="1"/>
          <p:nvPr/>
        </p:nvSpPr>
        <p:spPr>
          <a:xfrm>
            <a:off x="179512" y="59186"/>
            <a:ext cx="6120680" cy="461665"/>
          </a:xfrm>
          <a:prstGeom prst="rect">
            <a:avLst/>
          </a:prstGeom>
          <a:noFill/>
        </p:spPr>
        <p:txBody>
          <a:bodyPr wrap="square" rtlCol="0">
            <a:spAutoFit/>
          </a:bodyPr>
          <a:lstStyle/>
          <a:p>
            <a:r>
              <a:rPr lang="en-US" sz="2400" dirty="0">
                <a:solidFill>
                  <a:prstClr val="white"/>
                </a:solidFill>
                <a:latin typeface="Arial" panose="020B0604020202020204" pitchFamily="34" charset="0"/>
              </a:rPr>
              <a:t>Challenges  </a:t>
            </a:r>
            <a:endParaRPr lang="en-ZA" sz="2400" dirty="0">
              <a:solidFill>
                <a:prstClr val="white"/>
              </a:solidFill>
              <a:latin typeface="Arial" panose="020B0604020202020204" pitchFamily="34" charset="0"/>
            </a:endParaRPr>
          </a:p>
        </p:txBody>
      </p:sp>
      <p:sp>
        <p:nvSpPr>
          <p:cNvPr id="10" name="TextBox 9">
            <a:extLst>
              <a:ext uri="{FF2B5EF4-FFF2-40B4-BE49-F238E27FC236}">
                <a16:creationId xmlns:a16="http://schemas.microsoft.com/office/drawing/2014/main" xmlns="" id="{BBDE5E30-8E8E-483C-A23C-0607BAC3AA45}"/>
              </a:ext>
            </a:extLst>
          </p:cNvPr>
          <p:cNvSpPr txBox="1"/>
          <p:nvPr/>
        </p:nvSpPr>
        <p:spPr>
          <a:xfrm>
            <a:off x="0" y="1138693"/>
            <a:ext cx="9144000" cy="489986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400" b="0" i="0" dirty="0">
                <a:effectLst/>
                <a:latin typeface="Arial" panose="020B0604020202020204" pitchFamily="34" charset="0"/>
                <a:cs typeface="Arial" panose="020B0604020202020204" pitchFamily="34" charset="0"/>
              </a:rPr>
              <a:t>Many studies and studies and surveys conducted </a:t>
            </a:r>
            <a:r>
              <a:rPr lang="en-US" sz="1400" dirty="0">
                <a:latin typeface="Arial" panose="020B0604020202020204" pitchFamily="34" charset="0"/>
                <a:cs typeface="Arial" panose="020B0604020202020204" pitchFamily="34" charset="0"/>
              </a:rPr>
              <a:t>on the impact of COVID-19 on SME- unfortunately, most are Gender blind</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Access to funding remains top of the list of challenges reported by most SMEs </a:t>
            </a:r>
            <a:r>
              <a:rPr lang="en-US" sz="1400" dirty="0">
                <a:latin typeface="Arial" panose="020B0604020202020204" pitchFamily="34" charset="0"/>
                <a:cs typeface="Arial" panose="020B0604020202020204" pitchFamily="34" charset="0"/>
              </a:rPr>
              <a:t>i.e. of the total funding requests made during the first 5 months of lockdown, 47.9% of the funding requests were made to Government, 27.4% to banks and 13.6% to family and friends, and the balance to formal lenders- the major frustration for SMEs is that +60% of those who applied to Government, did not receive a response to their applications (</a:t>
            </a:r>
            <a:r>
              <a:rPr lang="en-US" sz="1400" dirty="0" err="1">
                <a:latin typeface="Arial" panose="020B0604020202020204" pitchFamily="34" charset="0"/>
                <a:cs typeface="Arial" panose="020B0604020202020204" pitchFamily="34" charset="0"/>
              </a:rPr>
              <a:t>FinFind</a:t>
            </a:r>
            <a:r>
              <a:rPr lang="en-US" sz="1400" dirty="0">
                <a:latin typeface="Arial" panose="020B0604020202020204" pitchFamily="34" charset="0"/>
                <a:cs typeface="Arial" panose="020B0604020202020204" pitchFamily="34" charset="0"/>
              </a:rPr>
              <a:t>, 2020).</a:t>
            </a:r>
          </a:p>
          <a:p>
            <a:pPr marL="285750" indent="-285750" algn="just">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Informal businesses/survivalists were likely to utilize social grants for their businesses ( UNDP, 2021 </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Stress and anxiety </a:t>
            </a:r>
            <a:r>
              <a:rPr lang="en-US" sz="1400" dirty="0">
                <a:latin typeface="Arial" panose="020B0604020202020204" pitchFamily="34" charset="0"/>
                <a:cs typeface="Arial" panose="020B0604020202020204" pitchFamily="34" charset="0"/>
              </a:rPr>
              <a:t>– leading to depression and unfortunately suicide</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Decline in demand </a:t>
            </a:r>
            <a:r>
              <a:rPr lang="en-US" sz="1400" dirty="0">
                <a:latin typeface="Arial" panose="020B0604020202020204" pitchFamily="34" charset="0"/>
                <a:cs typeface="Arial" panose="020B0604020202020204" pitchFamily="34" charset="0"/>
              </a:rPr>
              <a:t>for good and services due to lockdown.</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Inability to innovate</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Lack of business management training and skills ( most informal ones are self taught)  </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Increase in cost of rental/electricity and water</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Lack of information on how to access support</a:t>
            </a:r>
          </a:p>
          <a:p>
            <a:pPr marL="285750" indent="-285750" algn="just">
              <a:lnSpc>
                <a:spcPct val="150000"/>
              </a:lnSpc>
              <a:buFont typeface="Arial" panose="020B0604020202020204" pitchFamily="34" charset="0"/>
              <a:buChar char="•"/>
            </a:pPr>
            <a:r>
              <a:rPr lang="en-US" sz="1400" b="1" dirty="0">
                <a:latin typeface="Arial" panose="020B0604020202020204" pitchFamily="34" charset="0"/>
                <a:cs typeface="Arial" panose="020B0604020202020204" pitchFamily="34" charset="0"/>
              </a:rPr>
              <a:t>Cost of Compliance challenges </a:t>
            </a:r>
            <a:endParaRPr lang="en-US" sz="1400" b="1"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23138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4F24AE66-BDEF-4D07-B1D7-8ACBCCAA8A29}"/>
              </a:ext>
            </a:extLst>
          </p:cNvPr>
          <p:cNvSpPr>
            <a:spLocks noGrp="1"/>
          </p:cNvSpPr>
          <p:nvPr>
            <p:ph type="sldNum" sz="quarter" idx="2"/>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AE1883-0942-4AA3-9DB2-9C7C3A0314B1}" type="slidenum">
              <a:rPr lang="en-US" smtClean="0"/>
              <a:pPr/>
              <a:t>91</a:t>
            </a:fld>
            <a:endParaRPr lang="en-US"/>
          </a:p>
        </p:txBody>
      </p:sp>
      <p:sp>
        <p:nvSpPr>
          <p:cNvPr id="7" name="AutoShape 3">
            <a:extLst>
              <a:ext uri="{FF2B5EF4-FFF2-40B4-BE49-F238E27FC236}">
                <a16:creationId xmlns:a16="http://schemas.microsoft.com/office/drawing/2014/main" xmlns="" id="{A165AF32-B7EF-45E7-B045-AB550858A6A4}"/>
              </a:ext>
            </a:extLst>
          </p:cNvPr>
          <p:cNvSpPr/>
          <p:nvPr/>
        </p:nvSpPr>
        <p:spPr>
          <a:xfrm>
            <a:off x="0" y="-1"/>
            <a:ext cx="9144000" cy="926757"/>
          </a:xfrm>
          <a:prstGeom prst="rect">
            <a:avLst/>
          </a:prstGeom>
          <a:solidFill>
            <a:srgbClr val="146C38"/>
          </a:solidFill>
        </p:spPr>
      </p:sp>
      <p:sp>
        <p:nvSpPr>
          <p:cNvPr id="8" name="TextBox 7">
            <a:extLst>
              <a:ext uri="{FF2B5EF4-FFF2-40B4-BE49-F238E27FC236}">
                <a16:creationId xmlns:a16="http://schemas.microsoft.com/office/drawing/2014/main" xmlns="" id="{855B9BE2-BAB9-40C7-AF7E-45400E63874D}"/>
              </a:ext>
            </a:extLst>
          </p:cNvPr>
          <p:cNvSpPr txBox="1"/>
          <p:nvPr/>
        </p:nvSpPr>
        <p:spPr>
          <a:xfrm>
            <a:off x="179512" y="59186"/>
            <a:ext cx="6120680" cy="461665"/>
          </a:xfrm>
          <a:prstGeom prst="rect">
            <a:avLst/>
          </a:prstGeom>
          <a:noFill/>
        </p:spPr>
        <p:txBody>
          <a:bodyPr wrap="square" rtlCol="0">
            <a:spAutoFit/>
          </a:bodyPr>
          <a:lstStyle/>
          <a:p>
            <a:r>
              <a:rPr lang="en-US" sz="2400" dirty="0">
                <a:solidFill>
                  <a:prstClr val="white"/>
                </a:solidFill>
                <a:latin typeface="Arial" panose="020B0604020202020204" pitchFamily="34" charset="0"/>
              </a:rPr>
              <a:t>Policy response and Interventions </a:t>
            </a:r>
            <a:endParaRPr lang="en-ZA" sz="2400" dirty="0">
              <a:solidFill>
                <a:prstClr val="white"/>
              </a:solidFill>
              <a:latin typeface="Arial" panose="020B0604020202020204" pitchFamily="34" charset="0"/>
            </a:endParaRPr>
          </a:p>
        </p:txBody>
      </p:sp>
      <p:sp>
        <p:nvSpPr>
          <p:cNvPr id="10" name="TextBox 9">
            <a:extLst>
              <a:ext uri="{FF2B5EF4-FFF2-40B4-BE49-F238E27FC236}">
                <a16:creationId xmlns:a16="http://schemas.microsoft.com/office/drawing/2014/main" xmlns="" id="{BBDE5E30-8E8E-483C-A23C-0607BAC3AA45}"/>
              </a:ext>
            </a:extLst>
          </p:cNvPr>
          <p:cNvSpPr txBox="1"/>
          <p:nvPr/>
        </p:nvSpPr>
        <p:spPr>
          <a:xfrm>
            <a:off x="76200" y="1112076"/>
            <a:ext cx="8991600" cy="595598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Given DSBD’s mandate to create and enable an environment to support small enterprises inclusive of micro and  informal businesses, DSBD has partnered with remarkable organisations to conduct qualitative based research studies to establish the depth to which SMEs and the informal sector has been affected by the COVID-19 pandemic and related lockdown measures paying special attention to the lowest and most vulnerable segment in South Africa’s entrepreneurial landscape. </a:t>
            </a: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These studies included amongst other a </a:t>
            </a:r>
            <a:r>
              <a:rPr lang="en-US" sz="1600" b="0" i="0" dirty="0">
                <a:effectLst/>
                <a:latin typeface="Arial" panose="020B0604020202020204" pitchFamily="34" charset="0"/>
                <a:cs typeface="Arial" panose="020B0604020202020204" pitchFamily="34" charset="0"/>
              </a:rPr>
              <a:t>Government of Japan funded study in partnership with UNDP, the World B</a:t>
            </a:r>
            <a:r>
              <a:rPr lang="en-US" sz="1600" dirty="0">
                <a:latin typeface="Arial" panose="020B0604020202020204" pitchFamily="34" charset="0"/>
                <a:cs typeface="Arial" panose="020B0604020202020204" pitchFamily="34" charset="0"/>
              </a:rPr>
              <a:t>ank Pulse Survey of 1</a:t>
            </a:r>
            <a:r>
              <a:rPr lang="en-US" sz="1600" baseline="30000" dirty="0">
                <a:latin typeface="Arial" panose="020B0604020202020204" pitchFamily="34" charset="0"/>
                <a:cs typeface="Arial" panose="020B0604020202020204" pitchFamily="34" charset="0"/>
              </a:rPr>
              <a:t>st</a:t>
            </a:r>
            <a:r>
              <a:rPr lang="en-US" sz="1600" dirty="0">
                <a:latin typeface="Arial" panose="020B0604020202020204" pitchFamily="34" charset="0"/>
                <a:cs typeface="Arial" panose="020B0604020202020204" pitchFamily="34" charset="0"/>
              </a:rPr>
              <a:t> Wave, 2</a:t>
            </a:r>
            <a:r>
              <a:rPr lang="en-US" sz="1600" baseline="30000" dirty="0">
                <a:latin typeface="Arial" panose="020B0604020202020204" pitchFamily="34" charset="0"/>
                <a:cs typeface="Arial" panose="020B0604020202020204" pitchFamily="34" charset="0"/>
              </a:rPr>
              <a:t>nd</a:t>
            </a:r>
            <a:r>
              <a:rPr lang="en-US" sz="1600" dirty="0">
                <a:latin typeface="Arial" panose="020B0604020202020204" pitchFamily="34" charset="0"/>
                <a:cs typeface="Arial" panose="020B0604020202020204" pitchFamily="34" charset="0"/>
              </a:rPr>
              <a:t> wave- currently doing the 3</a:t>
            </a:r>
            <a:r>
              <a:rPr lang="en-US" sz="1600" baseline="30000" dirty="0">
                <a:latin typeface="Arial" panose="020B0604020202020204" pitchFamily="34" charset="0"/>
                <a:cs typeface="Arial" panose="020B0604020202020204" pitchFamily="34" charset="0"/>
              </a:rPr>
              <a:t>rd</a:t>
            </a:r>
            <a:r>
              <a:rPr lang="en-US" sz="1600" dirty="0">
                <a:latin typeface="Arial" panose="020B0604020202020204" pitchFamily="34" charset="0"/>
                <a:cs typeface="Arial" panose="020B0604020202020204" pitchFamily="34" charset="0"/>
              </a:rPr>
              <a:t> wave , the </a:t>
            </a:r>
            <a:r>
              <a:rPr lang="en-US" sz="1600" dirty="0" err="1">
                <a:latin typeface="Arial" panose="020B0604020202020204" pitchFamily="34" charset="0"/>
                <a:cs typeface="Arial" panose="020B0604020202020204" pitchFamily="34" charset="0"/>
              </a:rPr>
              <a:t>FinFind</a:t>
            </a:r>
            <a:r>
              <a:rPr lang="en-US" sz="1600" dirty="0">
                <a:latin typeface="Arial" panose="020B0604020202020204" pitchFamily="34" charset="0"/>
                <a:cs typeface="Arial" panose="020B0604020202020204" pitchFamily="34" charset="0"/>
              </a:rPr>
              <a:t> SA study of COVID -19 impact on SA SMMEs, </a:t>
            </a:r>
            <a:r>
              <a:rPr lang="en-US" sz="1600" dirty="0" err="1">
                <a:latin typeface="Arial" panose="020B0604020202020204" pitchFamily="34" charset="0"/>
                <a:cs typeface="Arial" panose="020B0604020202020204" pitchFamily="34" charset="0"/>
              </a:rPr>
              <a:t>etc</a:t>
            </a:r>
            <a:endParaRPr lang="en-US"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These studies assisted in providing evidence-based information and guide in developing rapid interventions which included amongst others the following:</a:t>
            </a:r>
          </a:p>
          <a:p>
            <a:pPr algn="just">
              <a:lnSpc>
                <a:spcPct val="150000"/>
              </a:lnSpc>
            </a:pPr>
            <a:r>
              <a:rPr lang="en-US" sz="1600" dirty="0">
                <a:latin typeface="Arial" panose="020B0604020202020204" pitchFamily="34" charset="0"/>
                <a:cs typeface="Arial" panose="020B0604020202020204" pitchFamily="34" charset="0"/>
              </a:rPr>
              <a:t> </a:t>
            </a:r>
          </a:p>
          <a:p>
            <a:pPr marL="285750" indent="-285750" algn="just">
              <a:lnSpc>
                <a:spcPct val="15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02138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a16="http://schemas.microsoft.com/office/drawing/2014/main" xmlns="" id="{3A3D952B-2D6B-4C5A-BFE2-BA180B4EB9D3}"/>
              </a:ext>
            </a:extLst>
          </p:cNvPr>
          <p:cNvSpPr/>
          <p:nvPr/>
        </p:nvSpPr>
        <p:spPr>
          <a:xfrm>
            <a:off x="-31651" y="-8864"/>
            <a:ext cx="9144000" cy="898549"/>
          </a:xfrm>
          <a:prstGeom prst="rect">
            <a:avLst/>
          </a:prstGeom>
          <a:solidFill>
            <a:srgbClr val="146C38"/>
          </a:solidFill>
        </p:spPr>
        <p:txBody>
          <a:bodyPr/>
          <a:lstStyle/>
          <a:p>
            <a:endParaRPr lang="en-ZA" dirty="0"/>
          </a:p>
        </p:txBody>
      </p:sp>
      <p:sp>
        <p:nvSpPr>
          <p:cNvPr id="6" name="TextBox 11">
            <a:extLst>
              <a:ext uri="{FF2B5EF4-FFF2-40B4-BE49-F238E27FC236}">
                <a16:creationId xmlns:a16="http://schemas.microsoft.com/office/drawing/2014/main" xmlns="" id="{4FC7AF8B-1F80-41D3-82E9-293B2D4805E9}"/>
              </a:ext>
            </a:extLst>
          </p:cNvPr>
          <p:cNvSpPr txBox="1"/>
          <p:nvPr/>
        </p:nvSpPr>
        <p:spPr>
          <a:xfrm>
            <a:off x="107504" y="103782"/>
            <a:ext cx="8856984" cy="522066"/>
          </a:xfrm>
          <a:prstGeom prst="rect">
            <a:avLst/>
          </a:prstGeom>
        </p:spPr>
        <p:txBody>
          <a:bodyPr wrap="square" lIns="0" tIns="0" rIns="0" bIns="0" rtlCol="0" anchor="t">
            <a:spAutoFit/>
          </a:bodyPr>
          <a:lstStyle/>
          <a:p>
            <a:pPr marL="0" marR="0" lvl="0" indent="0" algn="l" defTabSz="457200" rtl="0" eaLnBrk="1" fontAlgn="auto" latinLnBrk="0" hangingPunct="1">
              <a:lnSpc>
                <a:spcPts val="4667"/>
              </a:lnSpc>
              <a:spcBef>
                <a:spcPct val="0"/>
              </a:spcBef>
              <a:spcAft>
                <a:spcPts val="0"/>
              </a:spcAft>
              <a:buClrTx/>
              <a:buSzTx/>
              <a:buFontTx/>
              <a:buNone/>
              <a:tabLst/>
              <a:defRPr/>
            </a:pPr>
            <a:r>
              <a:rPr kumimoji="0" lang="en-ZA"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1. SMME DEBT RELIEF FACILITY</a:t>
            </a:r>
          </a:p>
        </p:txBody>
      </p:sp>
      <p:graphicFrame>
        <p:nvGraphicFramePr>
          <p:cNvPr id="3" name="Table 3">
            <a:extLst>
              <a:ext uri="{FF2B5EF4-FFF2-40B4-BE49-F238E27FC236}">
                <a16:creationId xmlns:a16="http://schemas.microsoft.com/office/drawing/2014/main" xmlns="" id="{C5046861-0DB5-448C-8B3B-57A588EF1FEE}"/>
              </a:ext>
            </a:extLst>
          </p:cNvPr>
          <p:cNvGraphicFramePr>
            <a:graphicFrameLocks noGrp="1"/>
          </p:cNvGraphicFramePr>
          <p:nvPr>
            <p:extLst>
              <p:ext uri="{D42A27DB-BD31-4B8C-83A1-F6EECF244321}">
                <p14:modId xmlns:p14="http://schemas.microsoft.com/office/powerpoint/2010/main" val="2830429386"/>
              </p:ext>
            </p:extLst>
          </p:nvPr>
        </p:nvGraphicFramePr>
        <p:xfrm>
          <a:off x="128018" y="1277280"/>
          <a:ext cx="8836470" cy="4839144"/>
        </p:xfrm>
        <a:graphic>
          <a:graphicData uri="http://schemas.openxmlformats.org/drawingml/2006/table">
            <a:tbl>
              <a:tblPr firstRow="1" bandRow="1">
                <a:tableStyleId>{5940675A-B579-460E-94D1-54222C63F5DA}</a:tableStyleId>
              </a:tblPr>
              <a:tblGrid>
                <a:gridCol w="4291582">
                  <a:extLst>
                    <a:ext uri="{9D8B030D-6E8A-4147-A177-3AD203B41FA5}">
                      <a16:colId xmlns:a16="http://schemas.microsoft.com/office/drawing/2014/main" xmlns="" val="1808669344"/>
                    </a:ext>
                  </a:extLst>
                </a:gridCol>
                <a:gridCol w="2362200">
                  <a:extLst>
                    <a:ext uri="{9D8B030D-6E8A-4147-A177-3AD203B41FA5}">
                      <a16:colId xmlns:a16="http://schemas.microsoft.com/office/drawing/2014/main" xmlns="" val="495717733"/>
                    </a:ext>
                  </a:extLst>
                </a:gridCol>
                <a:gridCol w="2182688">
                  <a:extLst>
                    <a:ext uri="{9D8B030D-6E8A-4147-A177-3AD203B41FA5}">
                      <a16:colId xmlns:a16="http://schemas.microsoft.com/office/drawing/2014/main" xmlns="" val="1148187180"/>
                    </a:ext>
                  </a:extLst>
                </a:gridCol>
              </a:tblGrid>
              <a:tr h="288593">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About the Intervention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Target Beneficiaries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What the Facility covers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extLst>
                  <a:ext uri="{0D108BD9-81ED-4DB2-BD59-A6C34878D82A}">
                    <a16:rowId xmlns:a16="http://schemas.microsoft.com/office/drawing/2014/main" xmlns="" val="3379881501"/>
                  </a:ext>
                </a:extLst>
              </a:tr>
              <a:tr h="4061396">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u="none" strike="noStrike" dirty="0">
                          <a:effectLst/>
                          <a:latin typeface="Arial" panose="020B0604020202020204" pitchFamily="34" charset="0"/>
                          <a:cs typeface="Arial" panose="020B0604020202020204" pitchFamily="34" charset="0"/>
                        </a:rPr>
                        <a:t>The aim of the facility was to prevent closure of SMEs and retain jobs during COVID-19 pandemic lockdown by providing the following support.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The facility was initially allocated </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R200 m </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and later increased to </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R500 m</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the total SMMEs that were approved </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66.9%</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were black owned, </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32.8% </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female owned, </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20.8%</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youth owned and </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0.3%</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were owned by </a:t>
                      </a:r>
                      <a:r>
                        <a:rPr kumimoji="0" lang="en-US" sz="16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PwD</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marL="285750" indent="-285750" algn="just" fontAlgn="t">
                        <a:lnSpc>
                          <a:spcPct val="150000"/>
                        </a:lnSpc>
                        <a:buFont typeface="Arial" panose="020B0604020202020204" pitchFamily="34" charset="0"/>
                        <a:buChar char="•"/>
                      </a:pPr>
                      <a:endParaRPr lang="en-US" sz="1400" u="none" strike="noStrike" dirty="0">
                        <a:effectLst/>
                        <a:latin typeface="Arial" panose="020B0604020202020204" pitchFamily="34" charset="0"/>
                        <a:cs typeface="Arial" panose="020B0604020202020204" pitchFamily="34" charset="0"/>
                      </a:endParaRPr>
                    </a:p>
                    <a:p>
                      <a:pPr marL="285750" indent="-285750" algn="just" fontAlgn="t">
                        <a:lnSpc>
                          <a:spcPct val="150000"/>
                        </a:lnSpc>
                        <a:buFont typeface="Arial" panose="020B0604020202020204" pitchFamily="34" charset="0"/>
                        <a:buChar char="•"/>
                      </a:pPr>
                      <a:endParaRPr lang="en-US" sz="1400" u="none" strike="noStrike" dirty="0">
                        <a:effectLst/>
                        <a:latin typeface="Arial" panose="020B0604020202020204" pitchFamily="34" charset="0"/>
                        <a:cs typeface="Arial" panose="020B0604020202020204" pitchFamily="34" charset="0"/>
                      </a:endParaRPr>
                    </a:p>
                  </a:txBody>
                  <a:tcPr/>
                </a:tc>
                <a:tc>
                  <a:txBody>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sz="1400" u="none" strike="noStrike" dirty="0">
                          <a:effectLst/>
                          <a:latin typeface="Arial" panose="020B0604020202020204" pitchFamily="34" charset="0"/>
                          <a:cs typeface="Arial" panose="020B0604020202020204" pitchFamily="34" charset="0"/>
                        </a:rPr>
                        <a:t>The scheme was targeted at SMMEs that were operational before the 29th February 2020 and primarily targeted enterprises that were negatively impacted (directly or indirectly) by the Coronavirus pandemic and lockdown restrictions </a:t>
                      </a:r>
                    </a:p>
                    <a:p>
                      <a:pPr algn="just">
                        <a:lnSpc>
                          <a:spcPct val="150000"/>
                        </a:lnSpc>
                      </a:pPr>
                      <a:endParaRPr lang="en-ZA" sz="1400" dirty="0">
                        <a:latin typeface="Arial" panose="020B0604020202020204" pitchFamily="34" charset="0"/>
                        <a:cs typeface="Arial" panose="020B0604020202020204" pitchFamily="34" charset="0"/>
                      </a:endParaRPr>
                    </a:p>
                  </a:txBody>
                  <a:tcPr/>
                </a:tc>
                <a:tc>
                  <a:txBody>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sz="1400" b="1" dirty="0">
                          <a:latin typeface="Arial" panose="020B0604020202020204" pitchFamily="34" charset="0"/>
                          <a:cs typeface="Arial" panose="020B0604020202020204" pitchFamily="34" charset="0"/>
                        </a:rPr>
                        <a:t>Payroll</a:t>
                      </a:r>
                      <a:r>
                        <a:rPr lang="en-US" sz="1400" dirty="0">
                          <a:latin typeface="Arial" panose="020B0604020202020204" pitchFamily="34" charset="0"/>
                          <a:cs typeface="Arial" panose="020B0604020202020204" pitchFamily="34" charset="0"/>
                        </a:rPr>
                        <a:t> (for employers whose employees did not qualify for UIF Relief- provided employees were registered on UIF),</a:t>
                      </a:r>
                    </a:p>
                    <a:p>
                      <a:pPr marL="0" marR="0" lvl="0" indent="0" algn="just" defTabSz="457200" rtl="0" eaLnBrk="1" fontAlgn="auto" latinLnBrk="0" hangingPunct="1">
                        <a:lnSpc>
                          <a:spcPct val="150000"/>
                        </a:lnSpc>
                        <a:spcBef>
                          <a:spcPts val="0"/>
                        </a:spcBef>
                        <a:spcAft>
                          <a:spcPts val="0"/>
                        </a:spcAft>
                        <a:buClrTx/>
                        <a:buSzTx/>
                        <a:buFontTx/>
                        <a:buNone/>
                        <a:tabLst/>
                        <a:defRPr/>
                      </a:pPr>
                      <a:r>
                        <a:rPr lang="en-US" sz="1400" b="1" dirty="0">
                          <a:latin typeface="Arial" panose="020B0604020202020204" pitchFamily="34" charset="0"/>
                          <a:cs typeface="Arial" panose="020B0604020202020204" pitchFamily="34" charset="0"/>
                        </a:rPr>
                        <a:t>Rental assistance </a:t>
                      </a:r>
                      <a:r>
                        <a:rPr lang="en-US" sz="1400" dirty="0">
                          <a:latin typeface="Arial" panose="020B0604020202020204" pitchFamily="34" charset="0"/>
                          <a:cs typeface="Arial" panose="020B0604020202020204" pitchFamily="34" charset="0"/>
                        </a:rPr>
                        <a:t>(facility or equipment), Utilities (municipal bills).</a:t>
                      </a:r>
                    </a:p>
                    <a:p>
                      <a:pPr marL="0" marR="0" lvl="0" indent="0" algn="just" defTabSz="457200" rtl="0" eaLnBrk="1" fontAlgn="auto" latinLnBrk="0" hangingPunct="1">
                        <a:lnSpc>
                          <a:spcPct val="150000"/>
                        </a:lnSpc>
                        <a:spcBef>
                          <a:spcPts val="0"/>
                        </a:spcBef>
                        <a:spcAft>
                          <a:spcPts val="0"/>
                        </a:spcAft>
                        <a:buClrTx/>
                        <a:buSzTx/>
                        <a:buFontTx/>
                        <a:buNone/>
                        <a:tabLst/>
                        <a:defRPr/>
                      </a:pPr>
                      <a:r>
                        <a:rPr lang="en-US" sz="1400" b="1" dirty="0">
                          <a:latin typeface="Arial" panose="020B0604020202020204" pitchFamily="34" charset="0"/>
                          <a:cs typeface="Arial" panose="020B0604020202020204" pitchFamily="34" charset="0"/>
                        </a:rPr>
                        <a:t>Utilities</a:t>
                      </a:r>
                      <a:r>
                        <a:rPr lang="en-US" sz="1400" dirty="0">
                          <a:latin typeface="Arial" panose="020B0604020202020204" pitchFamily="34" charset="0"/>
                          <a:cs typeface="Arial" panose="020B0604020202020204" pitchFamily="34" charset="0"/>
                        </a:rPr>
                        <a:t> (municipal bills).</a:t>
                      </a:r>
                    </a:p>
                    <a:p>
                      <a:pPr marL="0" marR="0" lvl="0" indent="0" algn="just" defTabSz="457200" rtl="0" eaLnBrk="1" fontAlgn="auto" latinLnBrk="0" hangingPunct="1">
                        <a:lnSpc>
                          <a:spcPct val="150000"/>
                        </a:lnSpc>
                        <a:spcBef>
                          <a:spcPts val="0"/>
                        </a:spcBef>
                        <a:spcAft>
                          <a:spcPts val="0"/>
                        </a:spcAft>
                        <a:buClrTx/>
                        <a:buSzTx/>
                        <a:buFontTx/>
                        <a:buNone/>
                        <a:tabLst/>
                        <a:defRPr/>
                      </a:pPr>
                      <a:endParaRPr lang="en-US" sz="1400" dirty="0">
                        <a:latin typeface="Arial" panose="020B0604020202020204" pitchFamily="34" charset="0"/>
                        <a:cs typeface="Arial" panose="020B0604020202020204" pitchFamily="34"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lang="en-US" sz="1400" dirty="0">
                          <a:latin typeface="Arial" panose="020B0604020202020204" pitchFamily="34" charset="0"/>
                          <a:cs typeface="Arial" panose="020B0604020202020204" pitchFamily="34" charset="0"/>
                        </a:rPr>
                        <a:t> </a:t>
                      </a:r>
                      <a:endParaRPr lang="en-ZA"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2239247946"/>
                  </a:ext>
                </a:extLst>
              </a:tr>
            </a:tbl>
          </a:graphicData>
        </a:graphic>
      </p:graphicFrame>
      <p:sp>
        <p:nvSpPr>
          <p:cNvPr id="10" name="Slide Number Placeholder 1">
            <a:extLst>
              <a:ext uri="{FF2B5EF4-FFF2-40B4-BE49-F238E27FC236}">
                <a16:creationId xmlns:a16="http://schemas.microsoft.com/office/drawing/2014/main" xmlns="" id="{707FEF55-BA02-40FA-97C3-F89DE59A1B4D}"/>
              </a:ext>
            </a:extLst>
          </p:cNvPr>
          <p:cNvSpPr txBox="1">
            <a:spLocks/>
          </p:cNvSpPr>
          <p:nvPr/>
        </p:nvSpPr>
        <p:spPr>
          <a:xfrm>
            <a:off x="6553200" y="6356350"/>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93AE1883-0942-4AA3-9DB2-9C7C3A0314B1}" type="slidenum">
              <a:rPr lang="en-US" sz="1200" smtClean="0"/>
              <a:pPr algn="r"/>
              <a:t>92</a:t>
            </a:fld>
            <a:endParaRPr lang="en-US" sz="1200"/>
          </a:p>
        </p:txBody>
      </p:sp>
    </p:spTree>
    <p:extLst>
      <p:ext uri="{BB962C8B-B14F-4D97-AF65-F5344CB8AC3E}">
        <p14:creationId xmlns:p14="http://schemas.microsoft.com/office/powerpoint/2010/main" val="403988155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a16="http://schemas.microsoft.com/office/drawing/2014/main" xmlns="" id="{3A3D952B-2D6B-4C5A-BFE2-BA180B4EB9D3}"/>
              </a:ext>
            </a:extLst>
          </p:cNvPr>
          <p:cNvSpPr/>
          <p:nvPr/>
        </p:nvSpPr>
        <p:spPr>
          <a:xfrm>
            <a:off x="-31651" y="-8864"/>
            <a:ext cx="9144000" cy="960333"/>
          </a:xfrm>
          <a:prstGeom prst="rect">
            <a:avLst/>
          </a:prstGeom>
          <a:solidFill>
            <a:srgbClr val="146C38"/>
          </a:solidFill>
        </p:spPr>
        <p:txBody>
          <a:bodyPr/>
          <a:lstStyle/>
          <a:p>
            <a:endParaRPr lang="en-ZA" dirty="0"/>
          </a:p>
        </p:txBody>
      </p:sp>
      <p:sp>
        <p:nvSpPr>
          <p:cNvPr id="6" name="TextBox 11">
            <a:extLst>
              <a:ext uri="{FF2B5EF4-FFF2-40B4-BE49-F238E27FC236}">
                <a16:creationId xmlns:a16="http://schemas.microsoft.com/office/drawing/2014/main" xmlns="" id="{4FC7AF8B-1F80-41D3-82E9-293B2D4805E9}"/>
              </a:ext>
            </a:extLst>
          </p:cNvPr>
          <p:cNvSpPr txBox="1"/>
          <p:nvPr/>
        </p:nvSpPr>
        <p:spPr>
          <a:xfrm>
            <a:off x="107504" y="103782"/>
            <a:ext cx="8856984" cy="522066"/>
          </a:xfrm>
          <a:prstGeom prst="rect">
            <a:avLst/>
          </a:prstGeom>
        </p:spPr>
        <p:txBody>
          <a:bodyPr wrap="square" lIns="0" tIns="0" rIns="0" bIns="0" rtlCol="0" anchor="t">
            <a:spAutoFit/>
          </a:bodyPr>
          <a:lstStyle/>
          <a:p>
            <a:pPr marL="0" marR="0" lvl="0" indent="0" algn="l" defTabSz="457200" rtl="0" eaLnBrk="1" fontAlgn="auto" latinLnBrk="0" hangingPunct="1">
              <a:lnSpc>
                <a:spcPts val="4667"/>
              </a:lnSpc>
              <a:spcBef>
                <a:spcPct val="0"/>
              </a:spcBef>
              <a:spcAft>
                <a:spcPts val="0"/>
              </a:spcAft>
              <a:buClrTx/>
              <a:buSzTx/>
              <a:buFontTx/>
              <a:buNone/>
              <a:tabLst/>
              <a:defRPr/>
            </a:pPr>
            <a:r>
              <a:rPr kumimoji="0" lang="en-ZA"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2. TOWNSHIP AND RURAL ENTERPRISE SUPPORT (TREP) </a:t>
            </a:r>
            <a:endParaRPr kumimoji="0" lang="en-ZA"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aphicFrame>
        <p:nvGraphicFramePr>
          <p:cNvPr id="3" name="Table 3">
            <a:extLst>
              <a:ext uri="{FF2B5EF4-FFF2-40B4-BE49-F238E27FC236}">
                <a16:creationId xmlns:a16="http://schemas.microsoft.com/office/drawing/2014/main" xmlns="" id="{C5046861-0DB5-448C-8B3B-57A588EF1FEE}"/>
              </a:ext>
            </a:extLst>
          </p:cNvPr>
          <p:cNvGraphicFramePr>
            <a:graphicFrameLocks noGrp="1"/>
          </p:cNvGraphicFramePr>
          <p:nvPr>
            <p:extLst>
              <p:ext uri="{D42A27DB-BD31-4B8C-83A1-F6EECF244321}">
                <p14:modId xmlns:p14="http://schemas.microsoft.com/office/powerpoint/2010/main" val="415240849"/>
              </p:ext>
            </p:extLst>
          </p:nvPr>
        </p:nvGraphicFramePr>
        <p:xfrm>
          <a:off x="153765" y="1227772"/>
          <a:ext cx="8836470" cy="5630228"/>
        </p:xfrm>
        <a:graphic>
          <a:graphicData uri="http://schemas.openxmlformats.org/drawingml/2006/table">
            <a:tbl>
              <a:tblPr firstRow="1" bandRow="1">
                <a:tableStyleId>{5940675A-B579-460E-94D1-54222C63F5DA}</a:tableStyleId>
              </a:tblPr>
              <a:tblGrid>
                <a:gridCol w="4291582">
                  <a:extLst>
                    <a:ext uri="{9D8B030D-6E8A-4147-A177-3AD203B41FA5}">
                      <a16:colId xmlns:a16="http://schemas.microsoft.com/office/drawing/2014/main" xmlns="" val="1808669344"/>
                    </a:ext>
                  </a:extLst>
                </a:gridCol>
                <a:gridCol w="2362200">
                  <a:extLst>
                    <a:ext uri="{9D8B030D-6E8A-4147-A177-3AD203B41FA5}">
                      <a16:colId xmlns:a16="http://schemas.microsoft.com/office/drawing/2014/main" xmlns="" val="495717733"/>
                    </a:ext>
                  </a:extLst>
                </a:gridCol>
                <a:gridCol w="2182688">
                  <a:extLst>
                    <a:ext uri="{9D8B030D-6E8A-4147-A177-3AD203B41FA5}">
                      <a16:colId xmlns:a16="http://schemas.microsoft.com/office/drawing/2014/main" xmlns="" val="1148187180"/>
                    </a:ext>
                  </a:extLst>
                </a:gridCol>
              </a:tblGrid>
              <a:tr h="288593">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About the Intervention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Target Beneficiaries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What the Facility covers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extLst>
                  <a:ext uri="{0D108BD9-81ED-4DB2-BD59-A6C34878D82A}">
                    <a16:rowId xmlns:a16="http://schemas.microsoft.com/office/drawing/2014/main" xmlns="" val="3379881501"/>
                  </a:ext>
                </a:extLst>
              </a:tr>
              <a:tr h="4061396">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u="none" strike="noStrike" dirty="0">
                          <a:effectLst/>
                          <a:latin typeface="Arial" panose="020B0604020202020204" pitchFamily="34" charset="0"/>
                          <a:cs typeface="Arial" panose="020B0604020202020204" pitchFamily="34" charset="0"/>
                        </a:rPr>
                        <a:t> A dedicated programme to transform and integrate opportunities in townships and rural areas into productive business ventures. TREP has 7 sub-programmes i.e.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u="none" strike="noStrike" dirty="0">
                          <a:effectLst/>
                          <a:latin typeface="Arial" panose="020B0604020202020204" pitchFamily="34" charset="0"/>
                          <a:cs typeface="Arial" panose="020B0604020202020204" pitchFamily="34" charset="0"/>
                        </a:rPr>
                        <a:t>Spaza support, Clothing, Leather and Textile, Small scale Bakery and confectionery, Butcheries, Tshisanyama and open-air restaurants, Personal Care, Automotive Aftermarkets Support Scheme).</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sz="1400" u="none" strike="noStrike" dirty="0">
                        <a:effectLst/>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latin typeface="Arial" panose="020B0604020202020204" pitchFamily="34" charset="0"/>
                          <a:cs typeface="Arial" panose="020B0604020202020204" pitchFamily="34" charset="0"/>
                        </a:rPr>
                        <a:t>TREP allocated </a:t>
                      </a:r>
                      <a:r>
                        <a:rPr lang="en-US" sz="1400" b="1" dirty="0">
                          <a:latin typeface="Arial" panose="020B0604020202020204" pitchFamily="34" charset="0"/>
                          <a:cs typeface="Arial" panose="020B0604020202020204" pitchFamily="34" charset="0"/>
                        </a:rPr>
                        <a:t>R93m (</a:t>
                      </a:r>
                      <a:r>
                        <a:rPr lang="en-US" sz="1400" dirty="0">
                          <a:latin typeface="Arial" panose="020B0604020202020204" pitchFamily="34" charset="0"/>
                          <a:cs typeface="Arial" panose="020B0604020202020204" pitchFamily="34" charset="0"/>
                        </a:rPr>
                        <a:t>funded</a:t>
                      </a:r>
                      <a:r>
                        <a:rPr lang="en-US" sz="1400" b="1" dirty="0">
                          <a:latin typeface="Arial" panose="020B0604020202020204" pitchFamily="34" charset="0"/>
                          <a:cs typeface="Arial" panose="020B0604020202020204" pitchFamily="34" charset="0"/>
                        </a:rPr>
                        <a:t> 346 </a:t>
                      </a:r>
                      <a:r>
                        <a:rPr lang="en-US" sz="1400" dirty="0">
                          <a:latin typeface="Arial" panose="020B0604020202020204" pitchFamily="34" charset="0"/>
                          <a:cs typeface="Arial" panose="020B0604020202020204" pitchFamily="34" charset="0"/>
                        </a:rPr>
                        <a:t>WOE at </a:t>
                      </a:r>
                      <a:r>
                        <a:rPr lang="en-US" sz="1400" b="1" dirty="0">
                          <a:latin typeface="Arial" panose="020B0604020202020204" pitchFamily="34" charset="0"/>
                          <a:cs typeface="Arial" panose="020B0604020202020204" pitchFamily="34" charset="0"/>
                        </a:rPr>
                        <a:t>R49,5m, 225 </a:t>
                      </a:r>
                      <a:r>
                        <a:rPr lang="en-US" sz="1400" dirty="0">
                          <a:latin typeface="Arial" panose="020B0604020202020204" pitchFamily="34" charset="0"/>
                          <a:cs typeface="Arial" panose="020B0604020202020204" pitchFamily="34" charset="0"/>
                        </a:rPr>
                        <a:t>Youth owned at </a:t>
                      </a:r>
                      <a:r>
                        <a:rPr lang="en-US" sz="1400" b="1" dirty="0">
                          <a:latin typeface="Arial" panose="020B0604020202020204" pitchFamily="34" charset="0"/>
                          <a:cs typeface="Arial" panose="020B0604020202020204" pitchFamily="34" charset="0"/>
                        </a:rPr>
                        <a:t>R40m, 287 </a:t>
                      </a:r>
                      <a:r>
                        <a:rPr lang="en-US" sz="1400" dirty="0">
                          <a:latin typeface="Arial" panose="020B0604020202020204" pitchFamily="34" charset="0"/>
                          <a:cs typeface="Arial" panose="020B0604020202020204" pitchFamily="34" charset="0"/>
                        </a:rPr>
                        <a:t>township at </a:t>
                      </a:r>
                      <a:r>
                        <a:rPr lang="en-US" sz="1400" b="1" dirty="0">
                          <a:latin typeface="Arial" panose="020B0604020202020204" pitchFamily="34" charset="0"/>
                          <a:cs typeface="Arial" panose="020B0604020202020204" pitchFamily="34" charset="0"/>
                        </a:rPr>
                        <a:t>R45,7m </a:t>
                      </a:r>
                      <a:r>
                        <a:rPr lang="en-US" sz="1400" dirty="0">
                          <a:latin typeface="Arial" panose="020B0604020202020204" pitchFamily="34" charset="0"/>
                          <a:cs typeface="Arial" panose="020B0604020202020204" pitchFamily="34" charset="0"/>
                        </a:rPr>
                        <a:t>and</a:t>
                      </a:r>
                      <a:r>
                        <a:rPr lang="en-US" sz="1400" b="1" dirty="0">
                          <a:latin typeface="Arial" panose="020B0604020202020204" pitchFamily="34" charset="0"/>
                          <a:cs typeface="Arial" panose="020B0604020202020204" pitchFamily="34" charset="0"/>
                        </a:rPr>
                        <a:t> 260 </a:t>
                      </a:r>
                      <a:r>
                        <a:rPr lang="en-US" sz="1400" dirty="0">
                          <a:latin typeface="Arial" panose="020B0604020202020204" pitchFamily="34" charset="0"/>
                          <a:cs typeface="Arial" panose="020B0604020202020204" pitchFamily="34" charset="0"/>
                        </a:rPr>
                        <a:t>Rural at </a:t>
                      </a:r>
                      <a:r>
                        <a:rPr lang="en-US" sz="1400" b="1" dirty="0">
                          <a:latin typeface="Arial" panose="020B0604020202020204" pitchFamily="34" charset="0"/>
                          <a:cs typeface="Arial" panose="020B0604020202020204" pitchFamily="34" charset="0"/>
                        </a:rPr>
                        <a:t>R39,8m)</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sz="1400" u="none" strike="noStrike" dirty="0">
                        <a:effectLst/>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sz="1400" u="none" strike="noStrike" dirty="0">
                        <a:effectLst/>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sz="1400" u="none" strike="noStrike" dirty="0">
                        <a:effectLst/>
                        <a:latin typeface="Arial" panose="020B0604020202020204" pitchFamily="34" charset="0"/>
                        <a:cs typeface="Arial" panose="020B0604020202020204" pitchFamily="34" charset="0"/>
                      </a:endParaRPr>
                    </a:p>
                  </a:txBody>
                  <a:tcPr/>
                </a:tc>
                <a:tc>
                  <a:txBody>
                    <a:bodyPr/>
                    <a:lstStyle/>
                    <a:p>
                      <a:pPr algn="just">
                        <a:lnSpc>
                          <a:spcPct val="150000"/>
                        </a:lnSpc>
                      </a:pPr>
                      <a:r>
                        <a:rPr lang="en-US" sz="1400" dirty="0">
                          <a:latin typeface="Arial" panose="020B0604020202020204" pitchFamily="34" charset="0"/>
                          <a:cs typeface="Arial" panose="020B0604020202020204" pitchFamily="34" charset="0"/>
                        </a:rPr>
                        <a:t>TREP is targeting enterprises in the townships, villages and rural areas</a:t>
                      </a:r>
                    </a:p>
                    <a:p>
                      <a:pPr algn="just">
                        <a:lnSpc>
                          <a:spcPct val="150000"/>
                        </a:lnSpc>
                      </a:pPr>
                      <a:endParaRPr lang="en-ZA" sz="1400" dirty="0">
                        <a:latin typeface="Arial" panose="020B0604020202020204" pitchFamily="34" charset="0"/>
                        <a:cs typeface="Arial" panose="020B0604020202020204" pitchFamily="34" charset="0"/>
                      </a:endParaRPr>
                    </a:p>
                  </a:txBody>
                  <a:tcPr/>
                </a:tc>
                <a:tc>
                  <a:txBody>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sz="1400" dirty="0">
                          <a:latin typeface="Arial" panose="020B0604020202020204" pitchFamily="34" charset="0"/>
                          <a:cs typeface="Arial" panose="020B0604020202020204" pitchFamily="34" charset="0"/>
                        </a:rPr>
                        <a:t> Facilitated bulk buying opportunities for owner managed South African spaza shops, assistance and capital for small scale bakeries, machinery and raw material for clothing and textile manufacturing, facilitated SABS compliance standards, support for formalization of informal business.</a:t>
                      </a:r>
                      <a:endParaRPr lang="en-ZA"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2239247946"/>
                  </a:ext>
                </a:extLst>
              </a:tr>
            </a:tbl>
          </a:graphicData>
        </a:graphic>
      </p:graphicFrame>
      <p:sp>
        <p:nvSpPr>
          <p:cNvPr id="10" name="Slide Number Placeholder 1">
            <a:extLst>
              <a:ext uri="{FF2B5EF4-FFF2-40B4-BE49-F238E27FC236}">
                <a16:creationId xmlns:a16="http://schemas.microsoft.com/office/drawing/2014/main" xmlns="" id="{707FEF55-BA02-40FA-97C3-F89DE59A1B4D}"/>
              </a:ext>
            </a:extLst>
          </p:cNvPr>
          <p:cNvSpPr txBox="1">
            <a:spLocks/>
          </p:cNvSpPr>
          <p:nvPr/>
        </p:nvSpPr>
        <p:spPr>
          <a:xfrm>
            <a:off x="6553200" y="6356350"/>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93AE1883-0942-4AA3-9DB2-9C7C3A0314B1}" type="slidenum">
              <a:rPr lang="en-US" sz="1200" smtClean="0"/>
              <a:pPr algn="r"/>
              <a:t>93</a:t>
            </a:fld>
            <a:endParaRPr lang="en-US" sz="1200"/>
          </a:p>
        </p:txBody>
      </p:sp>
    </p:spTree>
    <p:extLst>
      <p:ext uri="{BB962C8B-B14F-4D97-AF65-F5344CB8AC3E}">
        <p14:creationId xmlns:p14="http://schemas.microsoft.com/office/powerpoint/2010/main" val="93945432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a16="http://schemas.microsoft.com/office/drawing/2014/main" xmlns="" id="{3A3D952B-2D6B-4C5A-BFE2-BA180B4EB9D3}"/>
              </a:ext>
            </a:extLst>
          </p:cNvPr>
          <p:cNvSpPr/>
          <p:nvPr/>
        </p:nvSpPr>
        <p:spPr>
          <a:xfrm>
            <a:off x="-31651" y="-8864"/>
            <a:ext cx="9144000" cy="947977"/>
          </a:xfrm>
          <a:prstGeom prst="rect">
            <a:avLst/>
          </a:prstGeom>
          <a:solidFill>
            <a:srgbClr val="146C38"/>
          </a:solidFill>
        </p:spPr>
      </p:sp>
      <p:sp>
        <p:nvSpPr>
          <p:cNvPr id="6" name="TextBox 11">
            <a:extLst>
              <a:ext uri="{FF2B5EF4-FFF2-40B4-BE49-F238E27FC236}">
                <a16:creationId xmlns:a16="http://schemas.microsoft.com/office/drawing/2014/main" xmlns="" id="{4FC7AF8B-1F80-41D3-82E9-293B2D4805E9}"/>
              </a:ext>
            </a:extLst>
          </p:cNvPr>
          <p:cNvSpPr txBox="1"/>
          <p:nvPr/>
        </p:nvSpPr>
        <p:spPr>
          <a:xfrm>
            <a:off x="107504" y="103782"/>
            <a:ext cx="8856984" cy="522066"/>
          </a:xfrm>
          <a:prstGeom prst="rect">
            <a:avLst/>
          </a:prstGeom>
        </p:spPr>
        <p:txBody>
          <a:bodyPr wrap="square" lIns="0" tIns="0" rIns="0" bIns="0" rtlCol="0" anchor="t">
            <a:spAutoFit/>
          </a:bodyPr>
          <a:lstStyle/>
          <a:p>
            <a:pPr marL="0" marR="0" lvl="0" indent="0" algn="l" defTabSz="457200" rtl="0" eaLnBrk="1" fontAlgn="auto" latinLnBrk="0" hangingPunct="1">
              <a:lnSpc>
                <a:spcPts val="4667"/>
              </a:lnSpc>
              <a:spcBef>
                <a:spcPct val="0"/>
              </a:spcBef>
              <a:spcAft>
                <a:spcPts val="0"/>
              </a:spcAft>
              <a:buClrTx/>
              <a:buSzTx/>
              <a:buFontTx/>
              <a:buNone/>
              <a:tabLst/>
              <a:defRPr/>
            </a:pPr>
            <a:r>
              <a:rPr kumimoji="0" lang="en-ZA"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3. Informal Businesses  Support </a:t>
            </a:r>
          </a:p>
        </p:txBody>
      </p:sp>
      <p:graphicFrame>
        <p:nvGraphicFramePr>
          <p:cNvPr id="3" name="Table 3">
            <a:extLst>
              <a:ext uri="{FF2B5EF4-FFF2-40B4-BE49-F238E27FC236}">
                <a16:creationId xmlns:a16="http://schemas.microsoft.com/office/drawing/2014/main" xmlns="" id="{C5046861-0DB5-448C-8B3B-57A588EF1FEE}"/>
              </a:ext>
            </a:extLst>
          </p:cNvPr>
          <p:cNvGraphicFramePr>
            <a:graphicFrameLocks noGrp="1"/>
          </p:cNvGraphicFramePr>
          <p:nvPr>
            <p:extLst>
              <p:ext uri="{D42A27DB-BD31-4B8C-83A1-F6EECF244321}">
                <p14:modId xmlns:p14="http://schemas.microsoft.com/office/powerpoint/2010/main" val="539576419"/>
              </p:ext>
            </p:extLst>
          </p:nvPr>
        </p:nvGraphicFramePr>
        <p:xfrm>
          <a:off x="136079" y="1198716"/>
          <a:ext cx="8828409" cy="4030028"/>
        </p:xfrm>
        <a:graphic>
          <a:graphicData uri="http://schemas.openxmlformats.org/drawingml/2006/table">
            <a:tbl>
              <a:tblPr firstRow="1" bandRow="1">
                <a:tableStyleId>{5940675A-B579-460E-94D1-54222C63F5DA}</a:tableStyleId>
              </a:tblPr>
              <a:tblGrid>
                <a:gridCol w="2942803">
                  <a:extLst>
                    <a:ext uri="{9D8B030D-6E8A-4147-A177-3AD203B41FA5}">
                      <a16:colId xmlns:a16="http://schemas.microsoft.com/office/drawing/2014/main" xmlns="" val="1808669344"/>
                    </a:ext>
                  </a:extLst>
                </a:gridCol>
                <a:gridCol w="2942803">
                  <a:extLst>
                    <a:ext uri="{9D8B030D-6E8A-4147-A177-3AD203B41FA5}">
                      <a16:colId xmlns:a16="http://schemas.microsoft.com/office/drawing/2014/main" xmlns="" val="495717733"/>
                    </a:ext>
                  </a:extLst>
                </a:gridCol>
                <a:gridCol w="2942803">
                  <a:extLst>
                    <a:ext uri="{9D8B030D-6E8A-4147-A177-3AD203B41FA5}">
                      <a16:colId xmlns:a16="http://schemas.microsoft.com/office/drawing/2014/main" xmlns="" val="1148187180"/>
                    </a:ext>
                  </a:extLst>
                </a:gridCol>
              </a:tblGrid>
              <a:tr h="305146">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About the Intervention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Target Beneficiaries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tc>
                  <a:txBody>
                    <a:bodyPr/>
                    <a:lstStyle/>
                    <a:p>
                      <a:pPr>
                        <a:lnSpc>
                          <a:spcPct val="150000"/>
                        </a:lnSpc>
                      </a:pPr>
                      <a:r>
                        <a:rPr lang="en-US" sz="1600" b="1" dirty="0">
                          <a:solidFill>
                            <a:schemeClr val="bg1"/>
                          </a:solidFill>
                          <a:latin typeface="Arial" panose="020B0604020202020204" pitchFamily="34" charset="0"/>
                          <a:cs typeface="Arial" panose="020B0604020202020204" pitchFamily="34" charset="0"/>
                        </a:rPr>
                        <a:t>What does the intervention cover? </a:t>
                      </a:r>
                      <a:endParaRPr lang="en-ZA" sz="1600" b="1" dirty="0">
                        <a:solidFill>
                          <a:schemeClr val="bg1"/>
                        </a:solidFill>
                        <a:latin typeface="Arial" panose="020B0604020202020204" pitchFamily="34" charset="0"/>
                        <a:cs typeface="Arial" panose="020B0604020202020204" pitchFamily="34" charset="0"/>
                      </a:endParaRPr>
                    </a:p>
                  </a:txBody>
                  <a:tcPr>
                    <a:solidFill>
                      <a:srgbClr val="006600"/>
                    </a:solidFill>
                  </a:tcPr>
                </a:tc>
                <a:extLst>
                  <a:ext uri="{0D108BD9-81ED-4DB2-BD59-A6C34878D82A}">
                    <a16:rowId xmlns:a16="http://schemas.microsoft.com/office/drawing/2014/main" xmlns="" val="3379881501"/>
                  </a:ext>
                </a:extLst>
              </a:tr>
              <a:tr h="1796927">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ZA" sz="1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The initiative is aimed at supporting informal fruit ad businesses with compliance support, business skills development, business infrastructure, and technical support.</a:t>
                      </a:r>
                      <a:r>
                        <a:rPr kumimoji="0" lang="en-US" sz="1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grant for vendors.</a:t>
                      </a:r>
                      <a:endParaRPr kumimoji="0" lang="en-ZA" sz="1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ZA" sz="1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algn="just" fontAlgn="t">
                        <a:lnSpc>
                          <a:spcPct val="150000"/>
                        </a:lnSpc>
                      </a:pPr>
                      <a:endParaRPr lang="en-US" sz="1400" u="none" strike="noStrike" dirty="0">
                        <a:effectLst/>
                        <a:latin typeface="Arial" panose="020B0604020202020204" pitchFamily="34" charset="0"/>
                        <a:cs typeface="Arial" panose="020B0604020202020204" pitchFamily="34" charset="0"/>
                      </a:endParaRPr>
                    </a:p>
                    <a:p>
                      <a:pPr algn="just">
                        <a:lnSpc>
                          <a:spcPct val="150000"/>
                        </a:lnSpc>
                      </a:pPr>
                      <a:endParaRPr lang="en-ZA" sz="1400" dirty="0">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Informal fruit and vegetables traders</a:t>
                      </a:r>
                      <a:endParaRPr lang="en-ZA" sz="1400" dirty="0">
                        <a:latin typeface="Arial" panose="020B0604020202020204" pitchFamily="34" charset="0"/>
                        <a:cs typeface="Arial" panose="020B0604020202020204" pitchFamily="34" charset="0"/>
                      </a:endParaRPr>
                    </a:p>
                  </a:txBody>
                  <a:tcPr/>
                </a:tc>
                <a:tc>
                  <a:txBody>
                    <a:bodyPr/>
                    <a:lstStyle/>
                    <a:p>
                      <a:pPr algn="just">
                        <a:lnSpc>
                          <a:spcPct val="150000"/>
                        </a:lnSpc>
                      </a:pPr>
                      <a:r>
                        <a:rPr lang="en-US" sz="1400" dirty="0">
                          <a:latin typeface="Arial" panose="020B0604020202020204" pitchFamily="34" charset="0"/>
                          <a:cs typeface="Arial" panose="020B0604020202020204" pitchFamily="34" charset="0"/>
                        </a:rPr>
                        <a:t>R2000 Grant funding  for vendors selling fruit and vegetables to buy stock and re-start their trade.</a:t>
                      </a:r>
                    </a:p>
                    <a:p>
                      <a:pPr algn="just">
                        <a:lnSpc>
                          <a:spcPct val="150000"/>
                        </a:lnSpc>
                      </a:pPr>
                      <a:endParaRPr lang="en-ZA"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2239247946"/>
                  </a:ext>
                </a:extLst>
              </a:tr>
            </a:tbl>
          </a:graphicData>
        </a:graphic>
      </p:graphicFrame>
      <p:sp>
        <p:nvSpPr>
          <p:cNvPr id="10" name="Slide Number Placeholder 1">
            <a:extLst>
              <a:ext uri="{FF2B5EF4-FFF2-40B4-BE49-F238E27FC236}">
                <a16:creationId xmlns:a16="http://schemas.microsoft.com/office/drawing/2014/main" xmlns="" id="{9E37BF9A-164E-46D4-BF89-CF7061DC70C6}"/>
              </a:ext>
            </a:extLst>
          </p:cNvPr>
          <p:cNvSpPr txBox="1">
            <a:spLocks/>
          </p:cNvSpPr>
          <p:nvPr/>
        </p:nvSpPr>
        <p:spPr>
          <a:xfrm>
            <a:off x="6553200" y="6356350"/>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93AE1883-0942-4AA3-9DB2-9C7C3A0314B1}" type="slidenum">
              <a:rPr lang="en-US" sz="1200" smtClean="0"/>
              <a:pPr algn="r"/>
              <a:t>94</a:t>
            </a:fld>
            <a:endParaRPr lang="en-US" sz="1200"/>
          </a:p>
        </p:txBody>
      </p:sp>
    </p:spTree>
    <p:extLst>
      <p:ext uri="{BB962C8B-B14F-4D97-AF65-F5344CB8AC3E}">
        <p14:creationId xmlns:p14="http://schemas.microsoft.com/office/powerpoint/2010/main" val="111955576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4F24AE66-BDEF-4D07-B1D7-8ACBCCAA8A29}"/>
              </a:ext>
            </a:extLst>
          </p:cNvPr>
          <p:cNvSpPr>
            <a:spLocks noGrp="1"/>
          </p:cNvSpPr>
          <p:nvPr>
            <p:ph type="sldNum" sz="quarter" idx="2"/>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AE1883-0942-4AA3-9DB2-9C7C3A0314B1}" type="slidenum">
              <a:rPr lang="en-US" smtClean="0"/>
              <a:pPr/>
              <a:t>95</a:t>
            </a:fld>
            <a:endParaRPr lang="en-US"/>
          </a:p>
        </p:txBody>
      </p:sp>
      <p:sp>
        <p:nvSpPr>
          <p:cNvPr id="7" name="AutoShape 3">
            <a:extLst>
              <a:ext uri="{FF2B5EF4-FFF2-40B4-BE49-F238E27FC236}">
                <a16:creationId xmlns:a16="http://schemas.microsoft.com/office/drawing/2014/main" xmlns="" id="{A165AF32-B7EF-45E7-B045-AB550858A6A4}"/>
              </a:ext>
            </a:extLst>
          </p:cNvPr>
          <p:cNvSpPr/>
          <p:nvPr/>
        </p:nvSpPr>
        <p:spPr>
          <a:xfrm>
            <a:off x="0" y="-1"/>
            <a:ext cx="9144000" cy="902043"/>
          </a:xfrm>
          <a:prstGeom prst="rect">
            <a:avLst/>
          </a:prstGeom>
          <a:solidFill>
            <a:srgbClr val="146C38"/>
          </a:solidFill>
        </p:spPr>
      </p:sp>
      <p:sp>
        <p:nvSpPr>
          <p:cNvPr id="8" name="TextBox 7">
            <a:extLst>
              <a:ext uri="{FF2B5EF4-FFF2-40B4-BE49-F238E27FC236}">
                <a16:creationId xmlns:a16="http://schemas.microsoft.com/office/drawing/2014/main" xmlns="" id="{855B9BE2-BAB9-40C7-AF7E-45400E63874D}"/>
              </a:ext>
            </a:extLst>
          </p:cNvPr>
          <p:cNvSpPr txBox="1"/>
          <p:nvPr/>
        </p:nvSpPr>
        <p:spPr>
          <a:xfrm>
            <a:off x="179512" y="59186"/>
            <a:ext cx="6120680" cy="461665"/>
          </a:xfrm>
          <a:prstGeom prst="rect">
            <a:avLst/>
          </a:prstGeom>
          <a:noFill/>
        </p:spPr>
        <p:txBody>
          <a:bodyPr wrap="square" rtlCol="0">
            <a:spAutoFit/>
          </a:bodyPr>
          <a:lstStyle/>
          <a:p>
            <a:r>
              <a:rPr lang="en-US" sz="2400" dirty="0">
                <a:solidFill>
                  <a:prstClr val="white"/>
                </a:solidFill>
                <a:latin typeface="Arial" panose="020B0604020202020204" pitchFamily="34" charset="0"/>
              </a:rPr>
              <a:t>Support measures going forward</a:t>
            </a:r>
            <a:endParaRPr lang="en-ZA" sz="2400" dirty="0">
              <a:solidFill>
                <a:prstClr val="white"/>
              </a:solidFill>
              <a:latin typeface="Arial" panose="020B0604020202020204" pitchFamily="34" charset="0"/>
            </a:endParaRPr>
          </a:p>
        </p:txBody>
      </p:sp>
      <p:sp>
        <p:nvSpPr>
          <p:cNvPr id="10" name="TextBox 9">
            <a:extLst>
              <a:ext uri="{FF2B5EF4-FFF2-40B4-BE49-F238E27FC236}">
                <a16:creationId xmlns:a16="http://schemas.microsoft.com/office/drawing/2014/main" xmlns="" id="{BBDE5E30-8E8E-483C-A23C-0607BAC3AA45}"/>
              </a:ext>
            </a:extLst>
          </p:cNvPr>
          <p:cNvSpPr txBox="1"/>
          <p:nvPr/>
        </p:nvSpPr>
        <p:spPr>
          <a:xfrm>
            <a:off x="179512" y="1011839"/>
            <a:ext cx="8773586" cy="7063985"/>
          </a:xfrm>
          <a:prstGeom prst="rect">
            <a:avLst/>
          </a:prstGeom>
          <a:noFill/>
        </p:spPr>
        <p:txBody>
          <a:bodyPr wrap="square">
            <a:spAutoFit/>
          </a:bodyPr>
          <a:lstStyle/>
          <a:p>
            <a:pPr algn="just">
              <a:lnSpc>
                <a:spcPct val="150000"/>
              </a:lnSpc>
            </a:pPr>
            <a:r>
              <a:rPr lang="en-US" sz="1600" b="0" i="0" dirty="0">
                <a:effectLst/>
                <a:latin typeface="Arial" panose="020B0604020202020204" pitchFamily="34" charset="0"/>
                <a:cs typeface="Arial" panose="020B0604020202020204" pitchFamily="34" charset="0"/>
              </a:rPr>
              <a:t>Following on the outcomes and recommendations studies conducted during the COVID-19 pandemic hard lockdown, the following are support measures that are in the pipeline in order to mitigate against the impact of the current and potential future pandemics:</a:t>
            </a:r>
          </a:p>
          <a:p>
            <a:pPr algn="just">
              <a:lnSpc>
                <a:spcPct val="150000"/>
              </a:lnSpc>
            </a:pPr>
            <a:endParaRPr lang="en-US" sz="1600"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Provide support and encourage</a:t>
            </a:r>
            <a:r>
              <a:rPr lang="en-US" sz="1600" b="0" i="0" dirty="0">
                <a:effectLst/>
                <a:latin typeface="Arial" panose="020B0604020202020204" pitchFamily="34" charset="0"/>
                <a:cs typeface="Arial" panose="020B0604020202020204" pitchFamily="34" charset="0"/>
              </a:rPr>
              <a:t> SMME to leverage on technology, digitization and innovation</a:t>
            </a: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Improve access to knowledge and information on alternative trading platforms for SMMEs i.e. e-commerce, online trading, social media </a:t>
            </a:r>
            <a:r>
              <a:rPr lang="en-US" sz="1600" dirty="0" err="1">
                <a:latin typeface="Arial" panose="020B0604020202020204" pitchFamily="34" charset="0"/>
                <a:cs typeface="Arial" panose="020B0604020202020204" pitchFamily="34" charset="0"/>
              </a:rPr>
              <a:t>etc</a:t>
            </a:r>
            <a:endParaRPr lang="en-US" sz="1600" b="0" i="0" dirty="0">
              <a:effectLst/>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Leverage on stakeholders and strengthen partnerships with in private and public sector</a:t>
            </a: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Upscale the Localisation initiative and strengthen manufacturing capability and capacity amongst of women, youth and </a:t>
            </a:r>
            <a:r>
              <a:rPr lang="en-US" sz="1600" dirty="0" err="1">
                <a:latin typeface="Arial" panose="020B0604020202020204" pitchFamily="34" charset="0"/>
                <a:cs typeface="Arial" panose="020B0604020202020204" pitchFamily="34" charset="0"/>
              </a:rPr>
              <a:t>PwD</a:t>
            </a:r>
            <a:r>
              <a:rPr lang="en-US" sz="1600" dirty="0">
                <a:latin typeface="Arial" panose="020B0604020202020204" pitchFamily="34" charset="0"/>
                <a:cs typeface="Arial" panose="020B0604020202020204" pitchFamily="34" charset="0"/>
              </a:rPr>
              <a:t> owned</a:t>
            </a: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Develop more targeted funding interventions for enterprises owned by targeted groups</a:t>
            </a: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Strengthen non-financial support , especially digital financial literacy</a:t>
            </a:r>
          </a:p>
          <a:p>
            <a:pPr marL="285750" indent="-285750" algn="just">
              <a:lnSpc>
                <a:spcPct val="150000"/>
              </a:lnSpc>
              <a:buFont typeface="Arial" panose="020B0604020202020204" pitchFamily="34" charset="0"/>
              <a:buChar char="•"/>
            </a:pPr>
            <a:r>
              <a:rPr lang="en-US" sz="1600" dirty="0">
                <a:latin typeface="Arial" panose="020B0604020202020204" pitchFamily="34" charset="0"/>
                <a:cs typeface="Arial" panose="020B0604020202020204" pitchFamily="34" charset="0"/>
              </a:rPr>
              <a:t>Expand targeted/sectorial Incubation support  </a:t>
            </a:r>
            <a:r>
              <a:rPr lang="en-US" sz="1600" dirty="0" err="1">
                <a:latin typeface="Arial" panose="020B0604020202020204" pitchFamily="34" charset="0"/>
                <a:cs typeface="Arial" panose="020B0604020202020204" pitchFamily="34" charset="0"/>
              </a:rPr>
              <a:t>support</a:t>
            </a:r>
            <a:r>
              <a:rPr lang="en-US" sz="1600" dirty="0">
                <a:latin typeface="Arial" panose="020B0604020202020204" pitchFamily="34" charset="0"/>
                <a:cs typeface="Arial" panose="020B0604020202020204" pitchFamily="34" charset="0"/>
              </a:rPr>
              <a:t> for targeted groups </a:t>
            </a:r>
          </a:p>
          <a:p>
            <a:pPr algn="just">
              <a:lnSpc>
                <a:spcPct val="150000"/>
              </a:lnSpc>
            </a:pP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371456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4F24AE66-BDEF-4D07-B1D7-8ACBCCAA8A29}"/>
              </a:ext>
            </a:extLst>
          </p:cNvPr>
          <p:cNvSpPr>
            <a:spLocks noGrp="1"/>
          </p:cNvSpPr>
          <p:nvPr>
            <p:ph type="sldNum" sz="quarter" idx="2"/>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AE1883-0942-4AA3-9DB2-9C7C3A0314B1}" type="slidenum">
              <a:rPr lang="en-US" smtClean="0"/>
              <a:pPr/>
              <a:t>96</a:t>
            </a:fld>
            <a:endParaRPr lang="en-US"/>
          </a:p>
        </p:txBody>
      </p:sp>
      <p:sp>
        <p:nvSpPr>
          <p:cNvPr id="7" name="AutoShape 3">
            <a:extLst>
              <a:ext uri="{FF2B5EF4-FFF2-40B4-BE49-F238E27FC236}">
                <a16:creationId xmlns:a16="http://schemas.microsoft.com/office/drawing/2014/main" xmlns="" id="{A165AF32-B7EF-45E7-B045-AB550858A6A4}"/>
              </a:ext>
            </a:extLst>
          </p:cNvPr>
          <p:cNvSpPr/>
          <p:nvPr/>
        </p:nvSpPr>
        <p:spPr>
          <a:xfrm>
            <a:off x="0" y="0"/>
            <a:ext cx="9144000" cy="764704"/>
          </a:xfrm>
          <a:prstGeom prst="rect">
            <a:avLst/>
          </a:prstGeom>
          <a:solidFill>
            <a:srgbClr val="146C38"/>
          </a:solidFill>
        </p:spPr>
      </p:sp>
      <p:sp>
        <p:nvSpPr>
          <p:cNvPr id="8" name="TextBox 7">
            <a:extLst>
              <a:ext uri="{FF2B5EF4-FFF2-40B4-BE49-F238E27FC236}">
                <a16:creationId xmlns:a16="http://schemas.microsoft.com/office/drawing/2014/main" xmlns="" id="{855B9BE2-BAB9-40C7-AF7E-45400E63874D}"/>
              </a:ext>
            </a:extLst>
          </p:cNvPr>
          <p:cNvSpPr txBox="1"/>
          <p:nvPr/>
        </p:nvSpPr>
        <p:spPr>
          <a:xfrm>
            <a:off x="179512" y="59186"/>
            <a:ext cx="6120680" cy="461665"/>
          </a:xfrm>
          <a:prstGeom prst="rect">
            <a:avLst/>
          </a:prstGeom>
          <a:noFill/>
        </p:spPr>
        <p:txBody>
          <a:bodyPr wrap="square" rtlCol="0">
            <a:spAutoFit/>
          </a:bodyPr>
          <a:lstStyle/>
          <a:p>
            <a:r>
              <a:rPr lang="en-US" sz="2400" dirty="0">
                <a:solidFill>
                  <a:prstClr val="white"/>
                </a:solidFill>
                <a:latin typeface="Arial" panose="020B0604020202020204" pitchFamily="34" charset="0"/>
              </a:rPr>
              <a:t>ERRP Programme</a:t>
            </a:r>
            <a:endParaRPr lang="en-ZA" sz="2400" dirty="0">
              <a:solidFill>
                <a:prstClr val="white"/>
              </a:solidFill>
              <a:latin typeface="Arial" panose="020B0604020202020204" pitchFamily="34" charset="0"/>
            </a:endParaRPr>
          </a:p>
        </p:txBody>
      </p:sp>
      <p:sp>
        <p:nvSpPr>
          <p:cNvPr id="10" name="TextBox 9">
            <a:extLst>
              <a:ext uri="{FF2B5EF4-FFF2-40B4-BE49-F238E27FC236}">
                <a16:creationId xmlns:a16="http://schemas.microsoft.com/office/drawing/2014/main" xmlns="" id="{BBDE5E30-8E8E-483C-A23C-0607BAC3AA45}"/>
              </a:ext>
            </a:extLst>
          </p:cNvPr>
          <p:cNvSpPr txBox="1"/>
          <p:nvPr/>
        </p:nvSpPr>
        <p:spPr>
          <a:xfrm>
            <a:off x="0" y="1159268"/>
            <a:ext cx="8773586" cy="1154675"/>
          </a:xfrm>
          <a:prstGeom prst="rect">
            <a:avLst/>
          </a:prstGeom>
          <a:noFill/>
        </p:spPr>
        <p:txBody>
          <a:bodyPr wrap="square">
            <a:spAutoFit/>
          </a:bodyPr>
          <a:lstStyle/>
          <a:p>
            <a:pPr algn="just">
              <a:lnSpc>
                <a:spcPct val="150000"/>
              </a:lnSpc>
            </a:pPr>
            <a:r>
              <a:rPr lang="en-US" sz="1600" dirty="0">
                <a:latin typeface="Arial" panose="020B0604020202020204" pitchFamily="34" charset="0"/>
                <a:cs typeface="Arial" panose="020B0604020202020204" pitchFamily="34" charset="0"/>
              </a:rPr>
              <a:t> SEE ATTACHED WORD DOCUMENT PRESENTATION</a:t>
            </a: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657131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4F24AE66-BDEF-4D07-B1D7-8ACBCCAA8A29}"/>
              </a:ext>
            </a:extLst>
          </p:cNvPr>
          <p:cNvSpPr>
            <a:spLocks noGrp="1"/>
          </p:cNvSpPr>
          <p:nvPr>
            <p:ph type="sldNum" sz="quarter" idx="2"/>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AE1883-0942-4AA3-9DB2-9C7C3A0314B1}" type="slidenum">
              <a:rPr lang="en-US" smtClean="0"/>
              <a:pPr/>
              <a:t>97</a:t>
            </a:fld>
            <a:endParaRPr lang="en-US"/>
          </a:p>
        </p:txBody>
      </p:sp>
      <p:sp>
        <p:nvSpPr>
          <p:cNvPr id="10" name="TextBox 9">
            <a:extLst>
              <a:ext uri="{FF2B5EF4-FFF2-40B4-BE49-F238E27FC236}">
                <a16:creationId xmlns:a16="http://schemas.microsoft.com/office/drawing/2014/main" xmlns="" id="{BBDE5E30-8E8E-483C-A23C-0607BAC3AA45}"/>
              </a:ext>
            </a:extLst>
          </p:cNvPr>
          <p:cNvSpPr txBox="1"/>
          <p:nvPr/>
        </p:nvSpPr>
        <p:spPr>
          <a:xfrm>
            <a:off x="0" y="1159268"/>
            <a:ext cx="8773586" cy="1154675"/>
          </a:xfrm>
          <a:prstGeom prst="rect">
            <a:avLst/>
          </a:prstGeom>
          <a:noFill/>
        </p:spPr>
        <p:txBody>
          <a:bodyPr wrap="square">
            <a:spAutoFit/>
          </a:bodyPr>
          <a:lstStyle/>
          <a:p>
            <a:pPr algn="just">
              <a:lnSpc>
                <a:spcPct val="150000"/>
              </a:lnSpc>
            </a:pPr>
            <a:r>
              <a:rPr lang="en-US" sz="1600" dirty="0">
                <a:latin typeface="Arial" panose="020B0604020202020204" pitchFamily="34" charset="0"/>
                <a:cs typeface="Arial" panose="020B0604020202020204" pitchFamily="34" charset="0"/>
              </a:rPr>
              <a:t> END OF DOCUMENT</a:t>
            </a: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a:p>
            <a:pPr algn="just">
              <a:lnSpc>
                <a:spcPct val="150000"/>
              </a:lnSpc>
            </a:pPr>
            <a:endParaRPr lang="en-US" sz="1600" b="0"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085866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2.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3.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4.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5.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6.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7.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8.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9.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10.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11.xml><?xml version="1.0" encoding="utf-8"?>
<p:tagLst xmlns:a="http://schemas.openxmlformats.org/drawingml/2006/main" xmlns:r="http://schemas.openxmlformats.org/officeDocument/2006/relationships" xmlns:p="http://schemas.openxmlformats.org/presentationml/2006/main">
  <p:tag name="EE4P_GRADIENT_OVERLAY" val="1"/>
</p:tagLst>
</file>

<file path=ppt/tags/tag12.xml><?xml version="1.0" encoding="utf-8"?>
<p:tagLst xmlns:a="http://schemas.openxmlformats.org/drawingml/2006/main" xmlns:r="http://schemas.openxmlformats.org/officeDocument/2006/relationships" xmlns:p="http://schemas.openxmlformats.org/presentationml/2006/main">
  <p:tag name="EE4P_GRADIENT_OVERLAY" val="1"/>
</p:tagLst>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97614B75B84E4C841CE911BA0CCB9D" ma:contentTypeVersion="0" ma:contentTypeDescription="Create a new document." ma:contentTypeScope="" ma:versionID="1767317f18db5fda6be79de3c4e3da6f">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FAF6E2A-2C3B-4ADB-98A0-DBB0C96CBECB}"/>
</file>

<file path=customXml/itemProps2.xml><?xml version="1.0" encoding="utf-8"?>
<ds:datastoreItem xmlns:ds="http://schemas.openxmlformats.org/officeDocument/2006/customXml" ds:itemID="{17DC66EF-DA05-4BBB-A170-31D3503A35B2}"/>
</file>

<file path=customXml/itemProps3.xml><?xml version="1.0" encoding="utf-8"?>
<ds:datastoreItem xmlns:ds="http://schemas.openxmlformats.org/officeDocument/2006/customXml" ds:itemID="{92648F5F-2993-4FE6-B64E-7D94A3DE3952}"/>
</file>

<file path=docProps/app.xml><?xml version="1.0" encoding="utf-8"?>
<Properties xmlns="http://schemas.openxmlformats.org/officeDocument/2006/extended-properties" xmlns:vt="http://schemas.openxmlformats.org/officeDocument/2006/docPropsVTypes">
  <Template>Office Theme</Template>
  <TotalTime>2430</TotalTime>
  <Words>10737</Words>
  <Application>Microsoft Office PowerPoint</Application>
  <PresentationFormat>On-screen Show (4:3)</PresentationFormat>
  <Paragraphs>1370</Paragraphs>
  <Slides>97</Slides>
  <Notes>4</Notes>
  <HiddenSlides>0</HiddenSlides>
  <MMClips>0</MMClips>
  <ScaleCrop>false</ScaleCrop>
  <HeadingPairs>
    <vt:vector size="4" baseType="variant">
      <vt:variant>
        <vt:lpstr>Theme</vt:lpstr>
      </vt:variant>
      <vt:variant>
        <vt:i4>1</vt:i4>
      </vt:variant>
      <vt:variant>
        <vt:lpstr>Slide Titles</vt:lpstr>
      </vt:variant>
      <vt:variant>
        <vt:i4>97</vt:i4>
      </vt:variant>
    </vt:vector>
  </HeadingPairs>
  <TitlesOfParts>
    <vt:vector size="98" baseType="lpstr">
      <vt:lpstr>Office Theme</vt:lpstr>
      <vt:lpstr>PowerPoint Presentation</vt:lpstr>
      <vt:lpstr>PowerPoint Presentation</vt:lpstr>
      <vt:lpstr> Presentation Outline </vt:lpstr>
      <vt:lpstr>Disaster risk reduction and women</vt:lpstr>
      <vt:lpstr>Disaster risk reduction and women</vt:lpstr>
      <vt:lpstr>Climate change and women</vt:lpstr>
      <vt:lpstr>Measures: Working for Water</vt:lpstr>
      <vt:lpstr>Women opportunities in Working for Water</vt:lpstr>
      <vt:lpstr>Measures: Working for Wetlands</vt:lpstr>
      <vt:lpstr>Women opportunities in Working for Wetlands</vt:lpstr>
      <vt:lpstr>Measures: Working on Fire</vt:lpstr>
      <vt:lpstr>Women opportunities in Working on Fire</vt:lpstr>
      <vt:lpstr>Climate Change Adaptation fund projects in South Africa</vt:lpstr>
      <vt:lpstr>Conclusion</vt:lpstr>
      <vt:lpstr>PowerPoint Presentation</vt:lpstr>
      <vt:lpstr>Article 11: Employment</vt:lpstr>
      <vt:lpstr>Article 11: Equal Pay for Work of Equal Value</vt:lpstr>
      <vt:lpstr>Article 11: Equal Pay for Work of Equal Value – M&amp;E and Inspection &amp; Enforcement</vt:lpstr>
      <vt:lpstr>Article 11: Employment – Domestic Workers</vt:lpstr>
      <vt:lpstr>Article 11: Employment – Domestic Workers</vt:lpstr>
      <vt:lpstr>Article 11: Employment – Domestic Workers</vt:lpstr>
      <vt:lpstr>Article 11: Employment – Domestic Workers</vt:lpstr>
      <vt:lpstr>Article 11: Employment – Domestic Workers</vt:lpstr>
      <vt:lpstr>Article 11: Employment – Farm Workers</vt:lpstr>
      <vt:lpstr>Article 11: Employment – Farm Workers</vt:lpstr>
      <vt:lpstr>Article 11: Employment – Farm Workers</vt:lpstr>
      <vt:lpstr>COVID19 – Employment Relief Scheme  (UIF TERS)</vt:lpstr>
      <vt:lpstr>PowerPoint Presentation</vt:lpstr>
      <vt:lpstr>Awareness Raising: Radio Shows</vt:lpstr>
      <vt:lpstr>Awareness Raising: Radio Shows</vt:lpstr>
      <vt:lpstr>Awareness Raising: Radio Shows</vt:lpstr>
      <vt:lpstr>PowerPoint Presentation</vt:lpstr>
      <vt:lpstr>Article 7-Political and Public life</vt:lpstr>
      <vt:lpstr>Article 7-Political and Public life-Representation of Women</vt:lpstr>
      <vt:lpstr>Nationality </vt:lpstr>
      <vt:lpstr>Nationality </vt:lpstr>
      <vt:lpstr>Nationality </vt:lpstr>
      <vt:lpstr>Article 16: Equality in marriage and family</vt:lpstr>
      <vt:lpstr>PowerPoint Presentation</vt:lpstr>
      <vt:lpstr>Table of Contents</vt:lpstr>
      <vt:lpstr>BACKGROUND</vt:lpstr>
      <vt:lpstr>FOCUS OF THE INTERVENTION</vt:lpstr>
      <vt:lpstr> PRIORITY COMMODITIES</vt:lpstr>
      <vt:lpstr> NATIONAL SUMMARY OF CDASF APPLICATIONS and BUDGET IMPLICATIONS </vt:lpstr>
      <vt:lpstr> NATIONAL SUMMARY (17 MAY 2020)</vt:lpstr>
      <vt:lpstr>SUMMARY OF APPROVED INTERVENTION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Article 1: Definition of discrimination against women</vt:lpstr>
      <vt:lpstr>Article 1: Definition of discrimination against women</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1: Definition of discrimination against women cont...</vt:lpstr>
      <vt:lpstr>Article 2: Access to Justice  </vt:lpstr>
      <vt:lpstr>Article 2: Access to Justice cont… </vt:lpstr>
      <vt:lpstr>Article 2: Access to Justice cont… </vt:lpstr>
      <vt:lpstr>Article 2: Access to Justice cont… </vt:lpstr>
      <vt:lpstr>Article 2: Access to Justice cont… </vt:lpstr>
      <vt:lpstr>Article 2: Access to Justice cont… </vt:lpstr>
      <vt:lpstr>Article 2: Access to Justice cont… </vt:lpstr>
      <vt:lpstr>Article 2: Access to Justice cont… </vt:lpstr>
      <vt:lpstr>Article 2: Access to Justice cont… </vt:lpstr>
      <vt:lpstr>Article 3:Guarantee of Human Rights and Fundamental Freedoms</vt:lpstr>
      <vt:lpstr>Article 5:</vt:lpstr>
      <vt:lpstr>Article 5:</vt:lpstr>
      <vt:lpstr>Article 6:</vt:lpstr>
      <vt:lpstr>Article 6:</vt:lpstr>
      <vt:lpstr>Article 6:</vt:lpstr>
      <vt:lpstr>Article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Nkosi, GS Ms : Multilateral  Trade Relations, DIRCO</cp:lastModifiedBy>
  <cp:revision>26</cp:revision>
  <dcterms:created xsi:type="dcterms:W3CDTF">2019-07-17T13:26:29Z</dcterms:created>
  <dcterms:modified xsi:type="dcterms:W3CDTF">2021-11-11T09:35:17Z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0x010100F397614B75B84E4C841CE911BA0CCB9D</vt:lpwstr>
  </property>
</Properties>
</file>