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diagrams/data1.xml" ContentType="application/vnd.openxmlformats-officedocument.drawingml.diagramData+xml"/>
  <Override PartName="/ppt/diagrams/data2.xml" ContentType="application/vnd.openxmlformats-officedocument.drawingml.diagramData+xml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3.xml" ContentType="application/vnd.openxmlformats-officedocument.presentationml.slide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s/slide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rawing2.xml" ContentType="application/vnd.ms-office.drawingml.diagramDrawing+xml"/>
  <Override PartName="/ppt/diagrams/colors2.xml" ContentType="application/vnd.openxmlformats-officedocument.drawingml.diagramColors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layout2.xml" ContentType="application/vnd.openxmlformats-officedocument.drawingml.diagramLayout+xml"/>
  <Override PartName="/ppt/theme/theme2.xml" ContentType="application/vnd.openxmlformats-officedocument.theme+xml"/>
  <Override PartName="/ppt/diagrams/quickStyle2.xml" ContentType="application/vnd.openxmlformats-officedocument.drawingml.diagramStyle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0"/>
  </p:notesMasterIdLst>
  <p:sldIdLst>
    <p:sldId id="258" r:id="rId2"/>
    <p:sldId id="298" r:id="rId3"/>
    <p:sldId id="299" r:id="rId4"/>
    <p:sldId id="300" r:id="rId5"/>
    <p:sldId id="301" r:id="rId6"/>
    <p:sldId id="302" r:id="rId7"/>
    <p:sldId id="303" r:id="rId8"/>
    <p:sldId id="304" r:id="rId9"/>
  </p:sldIdLst>
  <p:sldSz cx="9144000" cy="6858000" type="screen4x3"/>
  <p:notesSz cx="6858000" cy="9144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CC"/>
    <a:srgbClr val="B09B68"/>
    <a:srgbClr val="B4263A"/>
    <a:srgbClr val="EEECE1"/>
    <a:srgbClr val="FF6600"/>
    <a:srgbClr val="650000"/>
    <a:srgbClr val="FFCC00"/>
    <a:srgbClr val="FF99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62" autoAdjust="0"/>
    <p:restoredTop sz="94662" autoAdjust="0"/>
  </p:normalViewPr>
  <p:slideViewPr>
    <p:cSldViewPr>
      <p:cViewPr>
        <p:scale>
          <a:sx n="80" d="100"/>
          <a:sy n="80" d="100"/>
        </p:scale>
        <p:origin x="-1080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17" Type="http://schemas.openxmlformats.org/officeDocument/2006/relationships/customXml" Target="../customXml/item3.xml"/><Relationship Id="rId2" Type="http://schemas.openxmlformats.org/officeDocument/2006/relationships/slide" Target="slides/slide1.xml"/><Relationship Id="rId16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1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CE14804-5349-4ACC-B756-EEE406AB0950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1E501B7A-CD07-4A26-B2C7-64FCE90D8923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</a:rPr>
            <a:t>1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18651D69-116C-4A73-97BF-D2424068F1FC}" type="parTrans" cxnId="{338784DE-136B-4ED0-9400-712727A417B7}">
      <dgm:prSet/>
      <dgm:spPr/>
      <dgm:t>
        <a:bodyPr/>
        <a:lstStyle/>
        <a:p>
          <a:endParaRPr lang="es-MX"/>
        </a:p>
      </dgm:t>
    </dgm:pt>
    <dgm:pt modelId="{058B83CF-16D3-4A39-9A56-EB1BC9ABB0AE}" type="sibTrans" cxnId="{338784DE-136B-4ED0-9400-712727A417B7}">
      <dgm:prSet/>
      <dgm:spPr/>
      <dgm:t>
        <a:bodyPr/>
        <a:lstStyle/>
        <a:p>
          <a:endParaRPr lang="es-MX"/>
        </a:p>
      </dgm:t>
    </dgm:pt>
    <dgm:pt modelId="{F585CEB2-EAB2-4738-B1EB-31A78B368395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MX" sz="2000" dirty="0" smtClean="0">
              <a:latin typeface="Montserrat" panose="00000500000000000000" pitchFamily="2" charset="0"/>
            </a:rPr>
            <a:t>Unificación de la información de todas las áreas del Instituto para la búsqueda más eficaz y eficiente de información y datos de personas desaparecidas.</a:t>
          </a:r>
          <a:endParaRPr lang="es-MX" sz="2000" dirty="0">
            <a:latin typeface="Montserrat" panose="00000500000000000000" pitchFamily="2" charset="0"/>
          </a:endParaRPr>
        </a:p>
      </dgm:t>
    </dgm:pt>
    <dgm:pt modelId="{6A5A358A-6B00-4624-8D90-D8663412C718}" type="parTrans" cxnId="{E9A42E57-C67F-4E12-8094-69075B2EC94D}">
      <dgm:prSet/>
      <dgm:spPr/>
      <dgm:t>
        <a:bodyPr/>
        <a:lstStyle/>
        <a:p>
          <a:endParaRPr lang="es-MX"/>
        </a:p>
      </dgm:t>
    </dgm:pt>
    <dgm:pt modelId="{9EBB849F-67DB-4F40-BE2A-E631440F6874}" type="sibTrans" cxnId="{E9A42E57-C67F-4E12-8094-69075B2EC94D}">
      <dgm:prSet/>
      <dgm:spPr/>
      <dgm:t>
        <a:bodyPr/>
        <a:lstStyle/>
        <a:p>
          <a:endParaRPr lang="es-MX"/>
        </a:p>
      </dgm:t>
    </dgm:pt>
    <dgm:pt modelId="{431060CB-E82D-4050-A9ED-0C6BEEDE2E98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  <a:latin typeface="Montserrat" panose="00000500000000000000" pitchFamily="2" charset="0"/>
            </a:rPr>
            <a:t>2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3EB20923-DE61-4A5E-867E-ED28EF049F25}" type="parTrans" cxnId="{7E7C8532-4D81-4836-83C4-5BF3BA76ECA7}">
      <dgm:prSet/>
      <dgm:spPr/>
      <dgm:t>
        <a:bodyPr/>
        <a:lstStyle/>
        <a:p>
          <a:endParaRPr lang="es-MX"/>
        </a:p>
      </dgm:t>
    </dgm:pt>
    <dgm:pt modelId="{A8039997-CCED-44FA-AB2F-8FCC17CE8201}" type="sibTrans" cxnId="{7E7C8532-4D81-4836-83C4-5BF3BA76ECA7}">
      <dgm:prSet/>
      <dgm:spPr/>
      <dgm:t>
        <a:bodyPr/>
        <a:lstStyle/>
        <a:p>
          <a:endParaRPr lang="es-MX"/>
        </a:p>
      </dgm:t>
    </dgm:pt>
    <dgm:pt modelId="{6D7F9A6E-A9D5-46C4-9F56-8698DD41ACB2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MX" sz="2000" dirty="0" smtClean="0">
              <a:latin typeface="Montserrat" panose="00000500000000000000" pitchFamily="2" charset="0"/>
            </a:rPr>
            <a:t>Coordinar a las áreas del Instituto para integrar la información y responder a las Solicitudes de Información sobre personas desaparecidas.</a:t>
          </a:r>
          <a:endParaRPr lang="es-MX" sz="2000" dirty="0">
            <a:latin typeface="Montserrat" panose="00000500000000000000" pitchFamily="2" charset="0"/>
          </a:endParaRPr>
        </a:p>
      </dgm:t>
    </dgm:pt>
    <dgm:pt modelId="{8C52DCD7-3FA6-4D90-A01B-88886C713612}" type="parTrans" cxnId="{6EC2F894-9655-47E0-8F15-A511033088A3}">
      <dgm:prSet/>
      <dgm:spPr/>
      <dgm:t>
        <a:bodyPr/>
        <a:lstStyle/>
        <a:p>
          <a:endParaRPr lang="es-MX"/>
        </a:p>
      </dgm:t>
    </dgm:pt>
    <dgm:pt modelId="{5ADD54A5-782A-4EF9-AAC6-531C6DF8E578}" type="sibTrans" cxnId="{6EC2F894-9655-47E0-8F15-A511033088A3}">
      <dgm:prSet/>
      <dgm:spPr/>
      <dgm:t>
        <a:bodyPr/>
        <a:lstStyle/>
        <a:p>
          <a:endParaRPr lang="es-MX"/>
        </a:p>
      </dgm:t>
    </dgm:pt>
    <dgm:pt modelId="{E33C1A2D-DA21-4895-A086-1FB1434F5239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  <a:latin typeface="Montserrat" panose="00000500000000000000" pitchFamily="2" charset="0"/>
            </a:rPr>
            <a:t>3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C7F344ED-79E2-4E7E-9E28-0B34C84D502F}" type="parTrans" cxnId="{2DD1EB79-0070-4FCE-95D3-C7E8EC5416D7}">
      <dgm:prSet/>
      <dgm:spPr/>
      <dgm:t>
        <a:bodyPr/>
        <a:lstStyle/>
        <a:p>
          <a:endParaRPr lang="es-MX"/>
        </a:p>
      </dgm:t>
    </dgm:pt>
    <dgm:pt modelId="{E5BC8174-6AE2-412B-B814-ADA2F0425FB8}" type="sibTrans" cxnId="{2DD1EB79-0070-4FCE-95D3-C7E8EC5416D7}">
      <dgm:prSet/>
      <dgm:spPr/>
      <dgm:t>
        <a:bodyPr/>
        <a:lstStyle/>
        <a:p>
          <a:endParaRPr lang="es-MX"/>
        </a:p>
      </dgm:t>
    </dgm:pt>
    <dgm:pt modelId="{A71C4C89-5C73-4223-B11E-A2DAB285A50A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MX" sz="2000" dirty="0" smtClean="0">
              <a:latin typeface="Montserrat" panose="00000500000000000000" pitchFamily="2" charset="0"/>
            </a:rPr>
            <a:t>Implementar el punto 3.3.2 del Protocolo Homologado para la Búsqueda de Personas Desaparecidas y No localizadas con el fin de colaborar en el Mecanismo de Coordinación de Búsquedas del Sistema Nacional de Búsquedas.</a:t>
          </a:r>
          <a:endParaRPr lang="es-MX" sz="2000" dirty="0">
            <a:latin typeface="Montserrat" panose="00000500000000000000" pitchFamily="2" charset="0"/>
          </a:endParaRPr>
        </a:p>
      </dgm:t>
    </dgm:pt>
    <dgm:pt modelId="{2DD7EF44-1DB3-41BB-A5AC-CBACAFB0341A}" type="parTrans" cxnId="{B75F976F-A1F5-431E-9FC1-539761226D4C}">
      <dgm:prSet/>
      <dgm:spPr/>
      <dgm:t>
        <a:bodyPr/>
        <a:lstStyle/>
        <a:p>
          <a:endParaRPr lang="es-MX"/>
        </a:p>
      </dgm:t>
    </dgm:pt>
    <dgm:pt modelId="{AF8E73B3-B936-4580-972D-9CA3703F56DE}" type="sibTrans" cxnId="{B75F976F-A1F5-431E-9FC1-539761226D4C}">
      <dgm:prSet/>
      <dgm:spPr/>
      <dgm:t>
        <a:bodyPr/>
        <a:lstStyle/>
        <a:p>
          <a:endParaRPr lang="es-MX"/>
        </a:p>
      </dgm:t>
    </dgm:pt>
    <dgm:pt modelId="{34D954DA-69AB-4806-9A1F-C146E1B76320}" type="pres">
      <dgm:prSet presAssocID="{1CE14804-5349-4ACC-B756-EEE406AB09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EB7BC555-F318-47C6-B7F2-0803B0E243CE}" type="pres">
      <dgm:prSet presAssocID="{1E501B7A-CD07-4A26-B2C7-64FCE90D8923}" presName="composite" presStyleCnt="0"/>
      <dgm:spPr/>
    </dgm:pt>
    <dgm:pt modelId="{D64B69EE-E758-4780-9B25-2FFD034D2B0C}" type="pres">
      <dgm:prSet presAssocID="{1E501B7A-CD07-4A26-B2C7-64FCE90D8923}" presName="parentText" presStyleLbl="alignNode1" presStyleIdx="0" presStyleCnt="3" custLinFactNeighborX="0" custLinFactNeighborY="114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40C7DE9-E3FC-42B0-8190-B188C6C3E722}" type="pres">
      <dgm:prSet presAssocID="{1E501B7A-CD07-4A26-B2C7-64FCE90D89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C2FD1CA-42CE-41E8-A25E-B48AEEDD534D}" type="pres">
      <dgm:prSet presAssocID="{058B83CF-16D3-4A39-9A56-EB1BC9ABB0AE}" presName="sp" presStyleCnt="0"/>
      <dgm:spPr/>
    </dgm:pt>
    <dgm:pt modelId="{89E3E163-781C-4CDB-BC4F-8920106027A4}" type="pres">
      <dgm:prSet presAssocID="{431060CB-E82D-4050-A9ED-0C6BEEDE2E98}" presName="composite" presStyleCnt="0"/>
      <dgm:spPr/>
    </dgm:pt>
    <dgm:pt modelId="{154EDB41-C141-42B1-AB75-515598994F9B}" type="pres">
      <dgm:prSet presAssocID="{431060CB-E82D-4050-A9ED-0C6BEEDE2E9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1D9E93C-9E1B-48CE-AAF5-BB5B4CB3BB64}" type="pres">
      <dgm:prSet presAssocID="{431060CB-E82D-4050-A9ED-0C6BEEDE2E9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AC4FC9D-7E23-4D1D-B870-B9EAA981A171}" type="pres">
      <dgm:prSet presAssocID="{A8039997-CCED-44FA-AB2F-8FCC17CE8201}" presName="sp" presStyleCnt="0"/>
      <dgm:spPr/>
    </dgm:pt>
    <dgm:pt modelId="{7FFB6264-AD6E-4B00-91B4-2E0D0CF45579}" type="pres">
      <dgm:prSet presAssocID="{E33C1A2D-DA21-4895-A086-1FB1434F5239}" presName="composite" presStyleCnt="0"/>
      <dgm:spPr/>
    </dgm:pt>
    <dgm:pt modelId="{F21023F8-FDDC-40CA-A017-0B2057DBF255}" type="pres">
      <dgm:prSet presAssocID="{E33C1A2D-DA21-4895-A086-1FB1434F523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7F3433A-5633-4171-B401-A60FD9EA5E9E}" type="pres">
      <dgm:prSet presAssocID="{E33C1A2D-DA21-4895-A086-1FB1434F5239}" presName="descendantText" presStyleLbl="alignAcc1" presStyleIdx="2" presStyleCnt="3" custScaleY="116742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6EC2F894-9655-47E0-8F15-A511033088A3}" srcId="{431060CB-E82D-4050-A9ED-0C6BEEDE2E98}" destId="{6D7F9A6E-A9D5-46C4-9F56-8698DD41ACB2}" srcOrd="0" destOrd="0" parTransId="{8C52DCD7-3FA6-4D90-A01B-88886C713612}" sibTransId="{5ADD54A5-782A-4EF9-AAC6-531C6DF8E578}"/>
    <dgm:cxn modelId="{63A5CEC8-5838-4F6B-B576-60123AF020CA}" type="presOf" srcId="{6D7F9A6E-A9D5-46C4-9F56-8698DD41ACB2}" destId="{E1D9E93C-9E1B-48CE-AAF5-BB5B4CB3BB64}" srcOrd="0" destOrd="0" presId="urn:microsoft.com/office/officeart/2005/8/layout/chevron2"/>
    <dgm:cxn modelId="{31201C6F-F99E-4B3C-9D18-62F766AF18D0}" type="presOf" srcId="{E33C1A2D-DA21-4895-A086-1FB1434F5239}" destId="{F21023F8-FDDC-40CA-A017-0B2057DBF255}" srcOrd="0" destOrd="0" presId="urn:microsoft.com/office/officeart/2005/8/layout/chevron2"/>
    <dgm:cxn modelId="{BD4B004B-3B98-41E8-AD2C-E8DBC3624793}" type="presOf" srcId="{F585CEB2-EAB2-4738-B1EB-31A78B368395}" destId="{240C7DE9-E3FC-42B0-8190-B188C6C3E722}" srcOrd="0" destOrd="0" presId="urn:microsoft.com/office/officeart/2005/8/layout/chevron2"/>
    <dgm:cxn modelId="{82981CD4-4CC5-4367-B621-1A909940C87D}" type="presOf" srcId="{1CE14804-5349-4ACC-B756-EEE406AB0950}" destId="{34D954DA-69AB-4806-9A1F-C146E1B76320}" srcOrd="0" destOrd="0" presId="urn:microsoft.com/office/officeart/2005/8/layout/chevron2"/>
    <dgm:cxn modelId="{6A7BE7F9-4C97-45AE-B6F4-93142C79A8DE}" type="presOf" srcId="{431060CB-E82D-4050-A9ED-0C6BEEDE2E98}" destId="{154EDB41-C141-42B1-AB75-515598994F9B}" srcOrd="0" destOrd="0" presId="urn:microsoft.com/office/officeart/2005/8/layout/chevron2"/>
    <dgm:cxn modelId="{B75F976F-A1F5-431E-9FC1-539761226D4C}" srcId="{E33C1A2D-DA21-4895-A086-1FB1434F5239}" destId="{A71C4C89-5C73-4223-B11E-A2DAB285A50A}" srcOrd="0" destOrd="0" parTransId="{2DD7EF44-1DB3-41BB-A5AC-CBACAFB0341A}" sibTransId="{AF8E73B3-B936-4580-972D-9CA3703F56DE}"/>
    <dgm:cxn modelId="{9DE16083-6179-4B2E-B17D-FCF1D4206B14}" type="presOf" srcId="{1E501B7A-CD07-4A26-B2C7-64FCE90D8923}" destId="{D64B69EE-E758-4780-9B25-2FFD034D2B0C}" srcOrd="0" destOrd="0" presId="urn:microsoft.com/office/officeart/2005/8/layout/chevron2"/>
    <dgm:cxn modelId="{338784DE-136B-4ED0-9400-712727A417B7}" srcId="{1CE14804-5349-4ACC-B756-EEE406AB0950}" destId="{1E501B7A-CD07-4A26-B2C7-64FCE90D8923}" srcOrd="0" destOrd="0" parTransId="{18651D69-116C-4A73-97BF-D2424068F1FC}" sibTransId="{058B83CF-16D3-4A39-9A56-EB1BC9ABB0AE}"/>
    <dgm:cxn modelId="{E9A42E57-C67F-4E12-8094-69075B2EC94D}" srcId="{1E501B7A-CD07-4A26-B2C7-64FCE90D8923}" destId="{F585CEB2-EAB2-4738-B1EB-31A78B368395}" srcOrd="0" destOrd="0" parTransId="{6A5A358A-6B00-4624-8D90-D8663412C718}" sibTransId="{9EBB849F-67DB-4F40-BE2A-E631440F6874}"/>
    <dgm:cxn modelId="{7E7C8532-4D81-4836-83C4-5BF3BA76ECA7}" srcId="{1CE14804-5349-4ACC-B756-EEE406AB0950}" destId="{431060CB-E82D-4050-A9ED-0C6BEEDE2E98}" srcOrd="1" destOrd="0" parTransId="{3EB20923-DE61-4A5E-867E-ED28EF049F25}" sibTransId="{A8039997-CCED-44FA-AB2F-8FCC17CE8201}"/>
    <dgm:cxn modelId="{2ED52471-1433-41BA-8877-A70362CB5873}" type="presOf" srcId="{A71C4C89-5C73-4223-B11E-A2DAB285A50A}" destId="{A7F3433A-5633-4171-B401-A60FD9EA5E9E}" srcOrd="0" destOrd="0" presId="urn:microsoft.com/office/officeart/2005/8/layout/chevron2"/>
    <dgm:cxn modelId="{2DD1EB79-0070-4FCE-95D3-C7E8EC5416D7}" srcId="{1CE14804-5349-4ACC-B756-EEE406AB0950}" destId="{E33C1A2D-DA21-4895-A086-1FB1434F5239}" srcOrd="2" destOrd="0" parTransId="{C7F344ED-79E2-4E7E-9E28-0B34C84D502F}" sibTransId="{E5BC8174-6AE2-412B-B814-ADA2F0425FB8}"/>
    <dgm:cxn modelId="{907CD5D6-EF20-4B34-845D-D874B37B96F8}" type="presParOf" srcId="{34D954DA-69AB-4806-9A1F-C146E1B76320}" destId="{EB7BC555-F318-47C6-B7F2-0803B0E243CE}" srcOrd="0" destOrd="0" presId="urn:microsoft.com/office/officeart/2005/8/layout/chevron2"/>
    <dgm:cxn modelId="{D0ABD4B4-D371-4A25-A4B1-FE622BB543A9}" type="presParOf" srcId="{EB7BC555-F318-47C6-B7F2-0803B0E243CE}" destId="{D64B69EE-E758-4780-9B25-2FFD034D2B0C}" srcOrd="0" destOrd="0" presId="urn:microsoft.com/office/officeart/2005/8/layout/chevron2"/>
    <dgm:cxn modelId="{1FCCDA43-903A-4232-B713-D95FAB1C8188}" type="presParOf" srcId="{EB7BC555-F318-47C6-B7F2-0803B0E243CE}" destId="{240C7DE9-E3FC-42B0-8190-B188C6C3E722}" srcOrd="1" destOrd="0" presId="urn:microsoft.com/office/officeart/2005/8/layout/chevron2"/>
    <dgm:cxn modelId="{525868C7-F691-43C0-A899-018A6DA0222B}" type="presParOf" srcId="{34D954DA-69AB-4806-9A1F-C146E1B76320}" destId="{BC2FD1CA-42CE-41E8-A25E-B48AEEDD534D}" srcOrd="1" destOrd="0" presId="urn:microsoft.com/office/officeart/2005/8/layout/chevron2"/>
    <dgm:cxn modelId="{1E34D80F-35D4-4C74-8379-DDFE84F25469}" type="presParOf" srcId="{34D954DA-69AB-4806-9A1F-C146E1B76320}" destId="{89E3E163-781C-4CDB-BC4F-8920106027A4}" srcOrd="2" destOrd="0" presId="urn:microsoft.com/office/officeart/2005/8/layout/chevron2"/>
    <dgm:cxn modelId="{703AC277-0B54-4FDB-9655-D581B901F24B}" type="presParOf" srcId="{89E3E163-781C-4CDB-BC4F-8920106027A4}" destId="{154EDB41-C141-42B1-AB75-515598994F9B}" srcOrd="0" destOrd="0" presId="urn:microsoft.com/office/officeart/2005/8/layout/chevron2"/>
    <dgm:cxn modelId="{5B4C01D0-E702-44D0-AC4E-E3EC2B2456BC}" type="presParOf" srcId="{89E3E163-781C-4CDB-BC4F-8920106027A4}" destId="{E1D9E93C-9E1B-48CE-AAF5-BB5B4CB3BB64}" srcOrd="1" destOrd="0" presId="urn:microsoft.com/office/officeart/2005/8/layout/chevron2"/>
    <dgm:cxn modelId="{44D25089-9B1D-4D11-80F2-4CB0C98BA5C2}" type="presParOf" srcId="{34D954DA-69AB-4806-9A1F-C146E1B76320}" destId="{2AC4FC9D-7E23-4D1D-B870-B9EAA981A171}" srcOrd="3" destOrd="0" presId="urn:microsoft.com/office/officeart/2005/8/layout/chevron2"/>
    <dgm:cxn modelId="{CB51A94C-9709-45CB-96F1-BE4751A77928}" type="presParOf" srcId="{34D954DA-69AB-4806-9A1F-C146E1B76320}" destId="{7FFB6264-AD6E-4B00-91B4-2E0D0CF45579}" srcOrd="4" destOrd="0" presId="urn:microsoft.com/office/officeart/2005/8/layout/chevron2"/>
    <dgm:cxn modelId="{83F0028A-CDDD-4523-B069-D89187187473}" type="presParOf" srcId="{7FFB6264-AD6E-4B00-91B4-2E0D0CF45579}" destId="{F21023F8-FDDC-40CA-A017-0B2057DBF255}" srcOrd="0" destOrd="0" presId="urn:microsoft.com/office/officeart/2005/8/layout/chevron2"/>
    <dgm:cxn modelId="{026DFC0B-9F87-46CD-8F48-837DDBF3ABB8}" type="presParOf" srcId="{7FFB6264-AD6E-4B00-91B4-2E0D0CF45579}" destId="{A7F3433A-5633-4171-B401-A60FD9EA5E9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CE14804-5349-4ACC-B756-EEE406AB0950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MX"/>
        </a:p>
      </dgm:t>
    </dgm:pt>
    <dgm:pt modelId="{1E501B7A-CD07-4A26-B2C7-64FCE90D8923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  <a:latin typeface="Montserrat" panose="00000500000000000000" pitchFamily="2" charset="0"/>
            </a:rPr>
            <a:t>1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18651D69-116C-4A73-97BF-D2424068F1FC}" type="parTrans" cxnId="{338784DE-136B-4ED0-9400-712727A417B7}">
      <dgm:prSet/>
      <dgm:spPr/>
      <dgm:t>
        <a:bodyPr/>
        <a:lstStyle/>
        <a:p>
          <a:endParaRPr lang="es-MX"/>
        </a:p>
      </dgm:t>
    </dgm:pt>
    <dgm:pt modelId="{058B83CF-16D3-4A39-9A56-EB1BC9ABB0AE}" type="sibTrans" cxnId="{338784DE-136B-4ED0-9400-712727A417B7}">
      <dgm:prSet/>
      <dgm:spPr/>
      <dgm:t>
        <a:bodyPr/>
        <a:lstStyle/>
        <a:p>
          <a:endParaRPr lang="es-MX"/>
        </a:p>
      </dgm:t>
    </dgm:pt>
    <dgm:pt modelId="{F585CEB2-EAB2-4738-B1EB-31A78B368395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MX" sz="2000" dirty="0" smtClean="0">
              <a:latin typeface="Montserrat" panose="00000500000000000000" pitchFamily="2" charset="0"/>
            </a:rPr>
            <a:t>Diseño y desarrollo del Formato de registro de datos, para búsqueda de personas desaparecidas a fin de facilitar su búsqueda en las bases de datos.</a:t>
          </a:r>
          <a:endParaRPr lang="es-MX" sz="2000" dirty="0">
            <a:latin typeface="Montserrat" panose="00000500000000000000" pitchFamily="2" charset="0"/>
          </a:endParaRPr>
        </a:p>
      </dgm:t>
    </dgm:pt>
    <dgm:pt modelId="{6A5A358A-6B00-4624-8D90-D8663412C718}" type="parTrans" cxnId="{E9A42E57-C67F-4E12-8094-69075B2EC94D}">
      <dgm:prSet/>
      <dgm:spPr/>
      <dgm:t>
        <a:bodyPr/>
        <a:lstStyle/>
        <a:p>
          <a:endParaRPr lang="es-MX"/>
        </a:p>
      </dgm:t>
    </dgm:pt>
    <dgm:pt modelId="{9EBB849F-67DB-4F40-BE2A-E631440F6874}" type="sibTrans" cxnId="{E9A42E57-C67F-4E12-8094-69075B2EC94D}">
      <dgm:prSet/>
      <dgm:spPr/>
      <dgm:t>
        <a:bodyPr/>
        <a:lstStyle/>
        <a:p>
          <a:endParaRPr lang="es-MX"/>
        </a:p>
      </dgm:t>
    </dgm:pt>
    <dgm:pt modelId="{431060CB-E82D-4050-A9ED-0C6BEEDE2E98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  <a:latin typeface="Montserrat" panose="00000500000000000000" pitchFamily="2" charset="0"/>
            </a:rPr>
            <a:t>2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3EB20923-DE61-4A5E-867E-ED28EF049F25}" type="parTrans" cxnId="{7E7C8532-4D81-4836-83C4-5BF3BA76ECA7}">
      <dgm:prSet/>
      <dgm:spPr/>
      <dgm:t>
        <a:bodyPr/>
        <a:lstStyle/>
        <a:p>
          <a:endParaRPr lang="es-MX"/>
        </a:p>
      </dgm:t>
    </dgm:pt>
    <dgm:pt modelId="{A8039997-CCED-44FA-AB2F-8FCC17CE8201}" type="sibTrans" cxnId="{7E7C8532-4D81-4836-83C4-5BF3BA76ECA7}">
      <dgm:prSet/>
      <dgm:spPr/>
      <dgm:t>
        <a:bodyPr/>
        <a:lstStyle/>
        <a:p>
          <a:endParaRPr lang="es-MX"/>
        </a:p>
      </dgm:t>
    </dgm:pt>
    <dgm:pt modelId="{6D7F9A6E-A9D5-46C4-9F56-8698DD41ACB2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MX" sz="2000" dirty="0" smtClean="0">
              <a:latin typeface="Montserrat" panose="00000500000000000000" pitchFamily="2" charset="0"/>
            </a:rPr>
            <a:t>Reformas legislativas al Manual de Procedimientos de la Dirección de Derechos Humanos para realizar de manera ordenada y eficaz la búsqueda de personas desaparecidas.</a:t>
          </a:r>
          <a:endParaRPr lang="es-MX" sz="2000" dirty="0">
            <a:latin typeface="Montserrat" panose="00000500000000000000" pitchFamily="2" charset="0"/>
          </a:endParaRPr>
        </a:p>
      </dgm:t>
    </dgm:pt>
    <dgm:pt modelId="{8C52DCD7-3FA6-4D90-A01B-88886C713612}" type="parTrans" cxnId="{6EC2F894-9655-47E0-8F15-A511033088A3}">
      <dgm:prSet/>
      <dgm:spPr/>
      <dgm:t>
        <a:bodyPr/>
        <a:lstStyle/>
        <a:p>
          <a:endParaRPr lang="es-MX"/>
        </a:p>
      </dgm:t>
    </dgm:pt>
    <dgm:pt modelId="{5ADD54A5-782A-4EF9-AAC6-531C6DF8E578}" type="sibTrans" cxnId="{6EC2F894-9655-47E0-8F15-A511033088A3}">
      <dgm:prSet/>
      <dgm:spPr/>
      <dgm:t>
        <a:bodyPr/>
        <a:lstStyle/>
        <a:p>
          <a:endParaRPr lang="es-MX"/>
        </a:p>
      </dgm:t>
    </dgm:pt>
    <dgm:pt modelId="{E33C1A2D-DA21-4895-A086-1FB1434F5239}">
      <dgm:prSet phldrT="[Texto]"/>
      <dgm:spPr>
        <a:solidFill>
          <a:srgbClr val="BC945A"/>
        </a:solidFill>
        <a:ln>
          <a:noFill/>
        </a:ln>
      </dgm:spPr>
      <dgm:t>
        <a:bodyPr/>
        <a:lstStyle/>
        <a:p>
          <a:r>
            <a:rPr lang="es-MX" b="1" dirty="0" smtClean="0">
              <a:solidFill>
                <a:srgbClr val="6E152E"/>
              </a:solidFill>
              <a:latin typeface="Montserrat" panose="00000500000000000000" pitchFamily="2" charset="0"/>
            </a:rPr>
            <a:t>3</a:t>
          </a:r>
          <a:endParaRPr lang="es-MX" b="1" dirty="0">
            <a:solidFill>
              <a:srgbClr val="6E152E"/>
            </a:solidFill>
            <a:latin typeface="Montserrat" panose="00000500000000000000" pitchFamily="2" charset="0"/>
          </a:endParaRPr>
        </a:p>
      </dgm:t>
    </dgm:pt>
    <dgm:pt modelId="{C7F344ED-79E2-4E7E-9E28-0B34C84D502F}" type="parTrans" cxnId="{2DD1EB79-0070-4FCE-95D3-C7E8EC5416D7}">
      <dgm:prSet/>
      <dgm:spPr/>
      <dgm:t>
        <a:bodyPr/>
        <a:lstStyle/>
        <a:p>
          <a:endParaRPr lang="es-MX"/>
        </a:p>
      </dgm:t>
    </dgm:pt>
    <dgm:pt modelId="{E5BC8174-6AE2-412B-B814-ADA2F0425FB8}" type="sibTrans" cxnId="{2DD1EB79-0070-4FCE-95D3-C7E8EC5416D7}">
      <dgm:prSet/>
      <dgm:spPr/>
      <dgm:t>
        <a:bodyPr/>
        <a:lstStyle/>
        <a:p>
          <a:endParaRPr lang="es-MX"/>
        </a:p>
      </dgm:t>
    </dgm:pt>
    <dgm:pt modelId="{A71C4C89-5C73-4223-B11E-A2DAB285A50A}">
      <dgm:prSet phldrT="[Texto]" custT="1"/>
      <dgm:spPr>
        <a:noFill/>
        <a:ln w="25400">
          <a:solidFill>
            <a:srgbClr val="6E152E"/>
          </a:solidFill>
        </a:ln>
      </dgm:spPr>
      <dgm:t>
        <a:bodyPr/>
        <a:lstStyle/>
        <a:p>
          <a:pPr algn="just" rtl="0"/>
          <a:r>
            <a:rPr lang="es-ES" sz="2000" dirty="0" smtClean="0">
              <a:latin typeface="Montserrat" panose="00000500000000000000" pitchFamily="2" charset="0"/>
            </a:rPr>
            <a:t>Proyecto de Acuerdo de Coordinación de las áreas del Instituto Nacional de Migración para dar respuesta a las Solicitudes de Información de Personas Desaparecidas en situación de migración, sean mexicanas o extranjeras que hayan ingresado a forma regular o irregular a México. </a:t>
          </a:r>
          <a:endParaRPr lang="es-MX" sz="2000" dirty="0">
            <a:latin typeface="Montserrat" panose="00000500000000000000" pitchFamily="2" charset="0"/>
          </a:endParaRPr>
        </a:p>
      </dgm:t>
    </dgm:pt>
    <dgm:pt modelId="{2DD7EF44-1DB3-41BB-A5AC-CBACAFB0341A}" type="parTrans" cxnId="{B75F976F-A1F5-431E-9FC1-539761226D4C}">
      <dgm:prSet/>
      <dgm:spPr/>
      <dgm:t>
        <a:bodyPr/>
        <a:lstStyle/>
        <a:p>
          <a:endParaRPr lang="es-MX"/>
        </a:p>
      </dgm:t>
    </dgm:pt>
    <dgm:pt modelId="{AF8E73B3-B936-4580-972D-9CA3703F56DE}" type="sibTrans" cxnId="{B75F976F-A1F5-431E-9FC1-539761226D4C}">
      <dgm:prSet/>
      <dgm:spPr/>
      <dgm:t>
        <a:bodyPr/>
        <a:lstStyle/>
        <a:p>
          <a:endParaRPr lang="es-MX"/>
        </a:p>
      </dgm:t>
    </dgm:pt>
    <dgm:pt modelId="{34D954DA-69AB-4806-9A1F-C146E1B76320}" type="pres">
      <dgm:prSet presAssocID="{1CE14804-5349-4ACC-B756-EEE406AB095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MX"/>
        </a:p>
      </dgm:t>
    </dgm:pt>
    <dgm:pt modelId="{EB7BC555-F318-47C6-B7F2-0803B0E243CE}" type="pres">
      <dgm:prSet presAssocID="{1E501B7A-CD07-4A26-B2C7-64FCE90D8923}" presName="composite" presStyleCnt="0"/>
      <dgm:spPr/>
    </dgm:pt>
    <dgm:pt modelId="{D64B69EE-E758-4780-9B25-2FFD034D2B0C}" type="pres">
      <dgm:prSet presAssocID="{1E501B7A-CD07-4A26-B2C7-64FCE90D8923}" presName="parentText" presStyleLbl="alignNode1" presStyleIdx="0" presStyleCnt="3" custLinFactNeighborX="0" custLinFactNeighborY="114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40C7DE9-E3FC-42B0-8190-B188C6C3E722}" type="pres">
      <dgm:prSet presAssocID="{1E501B7A-CD07-4A26-B2C7-64FCE90D8923}" presName="descendantText" presStyleLbl="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BC2FD1CA-42CE-41E8-A25E-B48AEEDD534D}" type="pres">
      <dgm:prSet presAssocID="{058B83CF-16D3-4A39-9A56-EB1BC9ABB0AE}" presName="sp" presStyleCnt="0"/>
      <dgm:spPr/>
    </dgm:pt>
    <dgm:pt modelId="{89E3E163-781C-4CDB-BC4F-8920106027A4}" type="pres">
      <dgm:prSet presAssocID="{431060CB-E82D-4050-A9ED-0C6BEEDE2E98}" presName="composite" presStyleCnt="0"/>
      <dgm:spPr/>
    </dgm:pt>
    <dgm:pt modelId="{154EDB41-C141-42B1-AB75-515598994F9B}" type="pres">
      <dgm:prSet presAssocID="{431060CB-E82D-4050-A9ED-0C6BEEDE2E98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E1D9E93C-9E1B-48CE-AAF5-BB5B4CB3BB64}" type="pres">
      <dgm:prSet presAssocID="{431060CB-E82D-4050-A9ED-0C6BEEDE2E98}" presName="descendantText" presStyleLbl="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2AC4FC9D-7E23-4D1D-B870-B9EAA981A171}" type="pres">
      <dgm:prSet presAssocID="{A8039997-CCED-44FA-AB2F-8FCC17CE8201}" presName="sp" presStyleCnt="0"/>
      <dgm:spPr/>
    </dgm:pt>
    <dgm:pt modelId="{7FFB6264-AD6E-4B00-91B4-2E0D0CF45579}" type="pres">
      <dgm:prSet presAssocID="{E33C1A2D-DA21-4895-A086-1FB1434F5239}" presName="composite" presStyleCnt="0"/>
      <dgm:spPr/>
    </dgm:pt>
    <dgm:pt modelId="{F21023F8-FDDC-40CA-A017-0B2057DBF255}" type="pres">
      <dgm:prSet presAssocID="{E33C1A2D-DA21-4895-A086-1FB1434F5239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s-MX"/>
        </a:p>
      </dgm:t>
    </dgm:pt>
    <dgm:pt modelId="{A7F3433A-5633-4171-B401-A60FD9EA5E9E}" type="pres">
      <dgm:prSet presAssocID="{E33C1A2D-DA21-4895-A086-1FB1434F5239}" presName="descendantText" presStyleLbl="alignAcc1" presStyleIdx="2" presStyleCnt="3" custScaleY="170219">
        <dgm:presLayoutVars>
          <dgm:bulletEnabled val="1"/>
        </dgm:presLayoutVars>
      </dgm:prSet>
      <dgm:spPr/>
      <dgm:t>
        <a:bodyPr/>
        <a:lstStyle/>
        <a:p>
          <a:endParaRPr lang="es-MX"/>
        </a:p>
      </dgm:t>
    </dgm:pt>
  </dgm:ptLst>
  <dgm:cxnLst>
    <dgm:cxn modelId="{A69281A4-572D-4CC8-A2B9-320511C4EB49}" type="presOf" srcId="{1CE14804-5349-4ACC-B756-EEE406AB0950}" destId="{34D954DA-69AB-4806-9A1F-C146E1B76320}" srcOrd="0" destOrd="0" presId="urn:microsoft.com/office/officeart/2005/8/layout/chevron2"/>
    <dgm:cxn modelId="{6EC2F894-9655-47E0-8F15-A511033088A3}" srcId="{431060CB-E82D-4050-A9ED-0C6BEEDE2E98}" destId="{6D7F9A6E-A9D5-46C4-9F56-8698DD41ACB2}" srcOrd="0" destOrd="0" parTransId="{8C52DCD7-3FA6-4D90-A01B-88886C713612}" sibTransId="{5ADD54A5-782A-4EF9-AAC6-531C6DF8E578}"/>
    <dgm:cxn modelId="{3F74F823-CD7F-4577-8BED-A6969FC64269}" type="presOf" srcId="{431060CB-E82D-4050-A9ED-0C6BEEDE2E98}" destId="{154EDB41-C141-42B1-AB75-515598994F9B}" srcOrd="0" destOrd="0" presId="urn:microsoft.com/office/officeart/2005/8/layout/chevron2"/>
    <dgm:cxn modelId="{648C7702-72E4-437C-9AD5-EB2A962D12C7}" type="presOf" srcId="{E33C1A2D-DA21-4895-A086-1FB1434F5239}" destId="{F21023F8-FDDC-40CA-A017-0B2057DBF255}" srcOrd="0" destOrd="0" presId="urn:microsoft.com/office/officeart/2005/8/layout/chevron2"/>
    <dgm:cxn modelId="{82DF026D-50F0-40CE-AB50-4BC909144999}" type="presOf" srcId="{6D7F9A6E-A9D5-46C4-9F56-8698DD41ACB2}" destId="{E1D9E93C-9E1B-48CE-AAF5-BB5B4CB3BB64}" srcOrd="0" destOrd="0" presId="urn:microsoft.com/office/officeart/2005/8/layout/chevron2"/>
    <dgm:cxn modelId="{6AAD9832-66E5-4E38-BD8F-63BFA3FF9DCE}" type="presOf" srcId="{1E501B7A-CD07-4A26-B2C7-64FCE90D8923}" destId="{D64B69EE-E758-4780-9B25-2FFD034D2B0C}" srcOrd="0" destOrd="0" presId="urn:microsoft.com/office/officeart/2005/8/layout/chevron2"/>
    <dgm:cxn modelId="{B75F976F-A1F5-431E-9FC1-539761226D4C}" srcId="{E33C1A2D-DA21-4895-A086-1FB1434F5239}" destId="{A71C4C89-5C73-4223-B11E-A2DAB285A50A}" srcOrd="0" destOrd="0" parTransId="{2DD7EF44-1DB3-41BB-A5AC-CBACAFB0341A}" sibTransId="{AF8E73B3-B936-4580-972D-9CA3703F56DE}"/>
    <dgm:cxn modelId="{338784DE-136B-4ED0-9400-712727A417B7}" srcId="{1CE14804-5349-4ACC-B756-EEE406AB0950}" destId="{1E501B7A-CD07-4A26-B2C7-64FCE90D8923}" srcOrd="0" destOrd="0" parTransId="{18651D69-116C-4A73-97BF-D2424068F1FC}" sibTransId="{058B83CF-16D3-4A39-9A56-EB1BC9ABB0AE}"/>
    <dgm:cxn modelId="{E9A42E57-C67F-4E12-8094-69075B2EC94D}" srcId="{1E501B7A-CD07-4A26-B2C7-64FCE90D8923}" destId="{F585CEB2-EAB2-4738-B1EB-31A78B368395}" srcOrd="0" destOrd="0" parTransId="{6A5A358A-6B00-4624-8D90-D8663412C718}" sibTransId="{9EBB849F-67DB-4F40-BE2A-E631440F6874}"/>
    <dgm:cxn modelId="{7E7C8532-4D81-4836-83C4-5BF3BA76ECA7}" srcId="{1CE14804-5349-4ACC-B756-EEE406AB0950}" destId="{431060CB-E82D-4050-A9ED-0C6BEEDE2E98}" srcOrd="1" destOrd="0" parTransId="{3EB20923-DE61-4A5E-867E-ED28EF049F25}" sibTransId="{A8039997-CCED-44FA-AB2F-8FCC17CE8201}"/>
    <dgm:cxn modelId="{2DD1EB79-0070-4FCE-95D3-C7E8EC5416D7}" srcId="{1CE14804-5349-4ACC-B756-EEE406AB0950}" destId="{E33C1A2D-DA21-4895-A086-1FB1434F5239}" srcOrd="2" destOrd="0" parTransId="{C7F344ED-79E2-4E7E-9E28-0B34C84D502F}" sibTransId="{E5BC8174-6AE2-412B-B814-ADA2F0425FB8}"/>
    <dgm:cxn modelId="{0EA9E990-471D-4B21-AD2E-8F500D76908E}" type="presOf" srcId="{F585CEB2-EAB2-4738-B1EB-31A78B368395}" destId="{240C7DE9-E3FC-42B0-8190-B188C6C3E722}" srcOrd="0" destOrd="0" presId="urn:microsoft.com/office/officeart/2005/8/layout/chevron2"/>
    <dgm:cxn modelId="{2070405D-81A8-4E88-941C-55074BF6E548}" type="presOf" srcId="{A71C4C89-5C73-4223-B11E-A2DAB285A50A}" destId="{A7F3433A-5633-4171-B401-A60FD9EA5E9E}" srcOrd="0" destOrd="0" presId="urn:microsoft.com/office/officeart/2005/8/layout/chevron2"/>
    <dgm:cxn modelId="{68699FB6-633E-43A1-B7B4-FD5029420570}" type="presParOf" srcId="{34D954DA-69AB-4806-9A1F-C146E1B76320}" destId="{EB7BC555-F318-47C6-B7F2-0803B0E243CE}" srcOrd="0" destOrd="0" presId="urn:microsoft.com/office/officeart/2005/8/layout/chevron2"/>
    <dgm:cxn modelId="{3E2D9BB0-5986-4E9C-9E69-CD62491BEEC2}" type="presParOf" srcId="{EB7BC555-F318-47C6-B7F2-0803B0E243CE}" destId="{D64B69EE-E758-4780-9B25-2FFD034D2B0C}" srcOrd="0" destOrd="0" presId="urn:microsoft.com/office/officeart/2005/8/layout/chevron2"/>
    <dgm:cxn modelId="{D184DE7A-D443-4CF3-90F3-364FE826E246}" type="presParOf" srcId="{EB7BC555-F318-47C6-B7F2-0803B0E243CE}" destId="{240C7DE9-E3FC-42B0-8190-B188C6C3E722}" srcOrd="1" destOrd="0" presId="urn:microsoft.com/office/officeart/2005/8/layout/chevron2"/>
    <dgm:cxn modelId="{14C48D6E-B9C2-4C88-8D09-E6E8BD21EF54}" type="presParOf" srcId="{34D954DA-69AB-4806-9A1F-C146E1B76320}" destId="{BC2FD1CA-42CE-41E8-A25E-B48AEEDD534D}" srcOrd="1" destOrd="0" presId="urn:microsoft.com/office/officeart/2005/8/layout/chevron2"/>
    <dgm:cxn modelId="{F8ED83F0-4E7A-4B75-8B20-5937140AA580}" type="presParOf" srcId="{34D954DA-69AB-4806-9A1F-C146E1B76320}" destId="{89E3E163-781C-4CDB-BC4F-8920106027A4}" srcOrd="2" destOrd="0" presId="urn:microsoft.com/office/officeart/2005/8/layout/chevron2"/>
    <dgm:cxn modelId="{6A5ED8A0-F48D-4FA1-8A95-A19894B38AF8}" type="presParOf" srcId="{89E3E163-781C-4CDB-BC4F-8920106027A4}" destId="{154EDB41-C141-42B1-AB75-515598994F9B}" srcOrd="0" destOrd="0" presId="urn:microsoft.com/office/officeart/2005/8/layout/chevron2"/>
    <dgm:cxn modelId="{6277EC46-5C77-4C47-BE7E-071CE44DF8C2}" type="presParOf" srcId="{89E3E163-781C-4CDB-BC4F-8920106027A4}" destId="{E1D9E93C-9E1B-48CE-AAF5-BB5B4CB3BB64}" srcOrd="1" destOrd="0" presId="urn:microsoft.com/office/officeart/2005/8/layout/chevron2"/>
    <dgm:cxn modelId="{E7281B67-FEAA-4B2E-9033-05B559C090C5}" type="presParOf" srcId="{34D954DA-69AB-4806-9A1F-C146E1B76320}" destId="{2AC4FC9D-7E23-4D1D-B870-B9EAA981A171}" srcOrd="3" destOrd="0" presId="urn:microsoft.com/office/officeart/2005/8/layout/chevron2"/>
    <dgm:cxn modelId="{FF16924D-5EFC-4D94-BBE8-C28C02197A7C}" type="presParOf" srcId="{34D954DA-69AB-4806-9A1F-C146E1B76320}" destId="{7FFB6264-AD6E-4B00-91B4-2E0D0CF45579}" srcOrd="4" destOrd="0" presId="urn:microsoft.com/office/officeart/2005/8/layout/chevron2"/>
    <dgm:cxn modelId="{569C7505-9DD4-4976-AB45-B60E0A582E59}" type="presParOf" srcId="{7FFB6264-AD6E-4B00-91B4-2E0D0CF45579}" destId="{F21023F8-FDDC-40CA-A017-0B2057DBF255}" srcOrd="0" destOrd="0" presId="urn:microsoft.com/office/officeart/2005/8/layout/chevron2"/>
    <dgm:cxn modelId="{C6CA7957-D868-4EA8-8921-BAD2F54B5D3B}" type="presParOf" srcId="{7FFB6264-AD6E-4B00-91B4-2E0D0CF45579}" destId="{A7F3433A-5633-4171-B401-A60FD9EA5E9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B69EE-E758-4780-9B25-2FFD034D2B0C}">
      <dsp:nvSpPr>
        <dsp:cNvPr id="0" name=""/>
        <dsp:cNvSpPr/>
      </dsp:nvSpPr>
      <dsp:spPr>
        <a:xfrm rot="5400000">
          <a:off x="-275778" y="285724"/>
          <a:ext cx="1838520" cy="1286964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500" b="1" kern="1200" dirty="0" smtClean="0">
              <a:solidFill>
                <a:srgbClr val="6E152E"/>
              </a:solidFill>
            </a:rPr>
            <a:t>1</a:t>
          </a:r>
          <a:endParaRPr lang="es-MX" sz="35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653428"/>
        <a:ext cx="1286964" cy="551556"/>
      </dsp:txXfrm>
    </dsp:sp>
    <dsp:sp modelId="{240C7DE9-E3FC-42B0-8190-B188C6C3E722}">
      <dsp:nvSpPr>
        <dsp:cNvPr id="0" name=""/>
        <dsp:cNvSpPr/>
      </dsp:nvSpPr>
      <dsp:spPr>
        <a:xfrm rot="5400000">
          <a:off x="4150419" y="-2855604"/>
          <a:ext cx="1195038" cy="692194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>
              <a:latin typeface="Montserrat" panose="00000500000000000000" pitchFamily="2" charset="0"/>
            </a:rPr>
            <a:t>Unificación de la información de todas las áreas del Instituto para la búsqueda más eficaz y eficiente de información y datos de personas desaparecidas.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86965" y="66187"/>
        <a:ext cx="6863610" cy="1078364"/>
      </dsp:txXfrm>
    </dsp:sp>
    <dsp:sp modelId="{154EDB41-C141-42B1-AB75-515598994F9B}">
      <dsp:nvSpPr>
        <dsp:cNvPr id="0" name=""/>
        <dsp:cNvSpPr/>
      </dsp:nvSpPr>
      <dsp:spPr>
        <a:xfrm rot="5400000">
          <a:off x="-275778" y="1934791"/>
          <a:ext cx="1838520" cy="1286964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500" b="1" kern="1200" dirty="0" smtClean="0">
              <a:solidFill>
                <a:srgbClr val="6E152E"/>
              </a:solidFill>
              <a:latin typeface="Montserrat" panose="00000500000000000000" pitchFamily="2" charset="0"/>
            </a:rPr>
            <a:t>2</a:t>
          </a:r>
          <a:endParaRPr lang="es-MX" sz="35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2302495"/>
        <a:ext cx="1286964" cy="551556"/>
      </dsp:txXfrm>
    </dsp:sp>
    <dsp:sp modelId="{E1D9E93C-9E1B-48CE-AAF5-BB5B4CB3BB64}">
      <dsp:nvSpPr>
        <dsp:cNvPr id="0" name=""/>
        <dsp:cNvSpPr/>
      </dsp:nvSpPr>
      <dsp:spPr>
        <a:xfrm rot="5400000">
          <a:off x="4150419" y="-1204441"/>
          <a:ext cx="1195038" cy="692194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>
              <a:latin typeface="Montserrat" panose="00000500000000000000" pitchFamily="2" charset="0"/>
            </a:rPr>
            <a:t>Coordinar a las áreas del Instituto para integrar la información y responder a las Solicitudes de Información sobre personas desaparecidas.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86965" y="1717350"/>
        <a:ext cx="6863610" cy="1078364"/>
      </dsp:txXfrm>
    </dsp:sp>
    <dsp:sp modelId="{F21023F8-FDDC-40CA-A017-0B2057DBF255}">
      <dsp:nvSpPr>
        <dsp:cNvPr id="0" name=""/>
        <dsp:cNvSpPr/>
      </dsp:nvSpPr>
      <dsp:spPr>
        <a:xfrm rot="5400000">
          <a:off x="-275778" y="3685991"/>
          <a:ext cx="1838520" cy="1286964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500" b="1" kern="1200" dirty="0" smtClean="0">
              <a:solidFill>
                <a:srgbClr val="6E152E"/>
              </a:solidFill>
              <a:latin typeface="Montserrat" panose="00000500000000000000" pitchFamily="2" charset="0"/>
            </a:rPr>
            <a:t>3</a:t>
          </a:r>
          <a:endParaRPr lang="es-MX" sz="35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4053695"/>
        <a:ext cx="1286964" cy="551556"/>
      </dsp:txXfrm>
    </dsp:sp>
    <dsp:sp modelId="{A7F3433A-5633-4171-B401-A60FD9EA5E9E}">
      <dsp:nvSpPr>
        <dsp:cNvPr id="0" name=""/>
        <dsp:cNvSpPr/>
      </dsp:nvSpPr>
      <dsp:spPr>
        <a:xfrm rot="5400000">
          <a:off x="4050382" y="546758"/>
          <a:ext cx="1395111" cy="692194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>
              <a:latin typeface="Montserrat" panose="00000500000000000000" pitchFamily="2" charset="0"/>
            </a:rPr>
            <a:t>Implementar el punto 3.3.2 del Protocolo Homologado para la Búsqueda de Personas Desaparecidas y No localizadas con el fin de colaborar en el Mecanismo de Coordinación de Búsquedas del Sistema Nacional de Búsquedas.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86964" y="3378280"/>
        <a:ext cx="6853843" cy="125890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4B69EE-E758-4780-9B25-2FFD034D2B0C}">
      <dsp:nvSpPr>
        <dsp:cNvPr id="0" name=""/>
        <dsp:cNvSpPr/>
      </dsp:nvSpPr>
      <dsp:spPr>
        <a:xfrm rot="5400000">
          <a:off x="-259239" y="276026"/>
          <a:ext cx="1728260" cy="1209782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b="1" kern="1200" dirty="0" smtClean="0">
              <a:solidFill>
                <a:srgbClr val="6E152E"/>
              </a:solidFill>
              <a:latin typeface="Montserrat" panose="00000500000000000000" pitchFamily="2" charset="0"/>
            </a:rPr>
            <a:t>1</a:t>
          </a:r>
          <a:endParaRPr lang="es-MX" sz="34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621678"/>
        <a:ext cx="1209782" cy="518478"/>
      </dsp:txXfrm>
    </dsp:sp>
    <dsp:sp modelId="{240C7DE9-E3FC-42B0-8190-B188C6C3E722}">
      <dsp:nvSpPr>
        <dsp:cNvPr id="0" name=""/>
        <dsp:cNvSpPr/>
      </dsp:nvSpPr>
      <dsp:spPr>
        <a:xfrm rot="5400000">
          <a:off x="4273676" y="-3049076"/>
          <a:ext cx="1123369" cy="725115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>
              <a:latin typeface="Montserrat" panose="00000500000000000000" pitchFamily="2" charset="0"/>
            </a:rPr>
            <a:t>Diseño y desarrollo del Formato de registro de datos, para búsqueda de personas desaparecidas a fin de facilitar su búsqueda en las bases de datos.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09782" y="69656"/>
        <a:ext cx="7196319" cy="1013693"/>
      </dsp:txXfrm>
    </dsp:sp>
    <dsp:sp modelId="{154EDB41-C141-42B1-AB75-515598994F9B}">
      <dsp:nvSpPr>
        <dsp:cNvPr id="0" name=""/>
        <dsp:cNvSpPr/>
      </dsp:nvSpPr>
      <dsp:spPr>
        <a:xfrm rot="5400000">
          <a:off x="-259239" y="1826196"/>
          <a:ext cx="1728260" cy="1209782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b="1" kern="1200" dirty="0" smtClean="0">
              <a:solidFill>
                <a:srgbClr val="6E152E"/>
              </a:solidFill>
              <a:latin typeface="Montserrat" panose="00000500000000000000" pitchFamily="2" charset="0"/>
            </a:rPr>
            <a:t>2</a:t>
          </a:r>
          <a:endParaRPr lang="es-MX" sz="34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2171848"/>
        <a:ext cx="1209782" cy="518478"/>
      </dsp:txXfrm>
    </dsp:sp>
    <dsp:sp modelId="{E1D9E93C-9E1B-48CE-AAF5-BB5B4CB3BB64}">
      <dsp:nvSpPr>
        <dsp:cNvPr id="0" name=""/>
        <dsp:cNvSpPr/>
      </dsp:nvSpPr>
      <dsp:spPr>
        <a:xfrm rot="5400000">
          <a:off x="4273676" y="-1496937"/>
          <a:ext cx="1123369" cy="725115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>
              <a:latin typeface="Montserrat" panose="00000500000000000000" pitchFamily="2" charset="0"/>
            </a:rPr>
            <a:t>Reformas legislativas al Manual de Procedimientos de la Dirección de Derechos Humanos para realizar de manera ordenada y eficaz la búsqueda de personas desaparecidas.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09782" y="1621795"/>
        <a:ext cx="7196319" cy="1013693"/>
      </dsp:txXfrm>
    </dsp:sp>
    <dsp:sp modelId="{F21023F8-FDDC-40CA-A017-0B2057DBF255}">
      <dsp:nvSpPr>
        <dsp:cNvPr id="0" name=""/>
        <dsp:cNvSpPr/>
      </dsp:nvSpPr>
      <dsp:spPr>
        <a:xfrm rot="5400000">
          <a:off x="-259239" y="3772745"/>
          <a:ext cx="1728260" cy="1209782"/>
        </a:xfrm>
        <a:prstGeom prst="chevron">
          <a:avLst/>
        </a:prstGeom>
        <a:solidFill>
          <a:srgbClr val="BC945A"/>
        </a:solid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400" b="1" kern="1200" dirty="0" smtClean="0">
              <a:solidFill>
                <a:srgbClr val="6E152E"/>
              </a:solidFill>
              <a:latin typeface="Montserrat" panose="00000500000000000000" pitchFamily="2" charset="0"/>
            </a:rPr>
            <a:t>3</a:t>
          </a:r>
          <a:endParaRPr lang="es-MX" sz="3400" b="1" kern="1200" dirty="0">
            <a:solidFill>
              <a:srgbClr val="6E152E"/>
            </a:solidFill>
            <a:latin typeface="Montserrat" panose="00000500000000000000" pitchFamily="2" charset="0"/>
          </a:endParaRPr>
        </a:p>
      </dsp:txBody>
      <dsp:txXfrm rot="-5400000">
        <a:off x="0" y="4118397"/>
        <a:ext cx="1209782" cy="518478"/>
      </dsp:txXfrm>
    </dsp:sp>
    <dsp:sp modelId="{A7F3433A-5633-4171-B401-A60FD9EA5E9E}">
      <dsp:nvSpPr>
        <dsp:cNvPr id="0" name=""/>
        <dsp:cNvSpPr/>
      </dsp:nvSpPr>
      <dsp:spPr>
        <a:xfrm rot="5400000">
          <a:off x="3879267" y="449611"/>
          <a:ext cx="1912188" cy="7251157"/>
        </a:xfrm>
        <a:prstGeom prst="round2SameRect">
          <a:avLst/>
        </a:prstGeom>
        <a:noFill/>
        <a:ln w="25400" cap="flat" cmpd="sng" algn="ctr">
          <a:solidFill>
            <a:srgbClr val="6E152E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just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>
              <a:latin typeface="Montserrat" panose="00000500000000000000" pitchFamily="2" charset="0"/>
            </a:rPr>
            <a:t>Proyecto de Acuerdo de Coordinación de las áreas del Instituto Nacional de Migración para dar respuesta a las Solicitudes de Información de Personas Desaparecidas en situación de migración, sean mexicanas o extranjeras que hayan ingresado a forma regular o irregular a México. </a:t>
          </a:r>
          <a:endParaRPr lang="es-MX" sz="2000" kern="1200" dirty="0">
            <a:latin typeface="Montserrat" panose="00000500000000000000" pitchFamily="2" charset="0"/>
          </a:endParaRPr>
        </a:p>
      </dsp:txBody>
      <dsp:txXfrm rot="-5400000">
        <a:off x="1209783" y="3212441"/>
        <a:ext cx="7157812" cy="172549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16E6-9FE1-479D-93EB-94ADB2D8B2A4}" type="datetimeFigureOut">
              <a:rPr lang="es-MX" smtClean="0"/>
              <a:t>16/11/2021</a:t>
            </a:fld>
            <a:endParaRPr lang="es-MX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22C2464-D042-4DC9-880B-F817A8B3C16B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22630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87955F23-1D39-834E-A409-9AC17BD768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BC415F7B-CE6E-6D4A-B5AB-BDDDCD956C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CAEF8AF7-5DF2-EB49-AC54-6BEB41FC7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7" name="Straight Connector 6"/>
          <p:cNvCxnSpPr/>
          <p:nvPr userDrawn="1"/>
        </p:nvCxnSpPr>
        <p:spPr>
          <a:xfrm>
            <a:off x="2643355" y="3343609"/>
            <a:ext cx="3771900" cy="0"/>
          </a:xfrm>
          <a:prstGeom prst="line">
            <a:avLst/>
          </a:prstGeom>
          <a:ln w="19050">
            <a:solidFill>
              <a:srgbClr val="DEC9A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72727" y="5283953"/>
            <a:ext cx="2113155" cy="833012"/>
          </a:xfrm>
          <a:prstGeom prst="rect">
            <a:avLst/>
          </a:prstGeom>
        </p:spPr>
      </p:pic>
      <p:sp>
        <p:nvSpPr>
          <p:cNvPr id="14" name="Text Placeholder 13"/>
          <p:cNvSpPr>
            <a:spLocks noGrp="1"/>
          </p:cNvSpPr>
          <p:nvPr>
            <p:ph type="body" sz="quarter" idx="13" hasCustomPrompt="1"/>
          </p:nvPr>
        </p:nvSpPr>
        <p:spPr>
          <a:xfrm>
            <a:off x="1143000" y="2072066"/>
            <a:ext cx="6858000" cy="946813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4"/>
          </p:nvPr>
        </p:nvSpPr>
        <p:spPr>
          <a:xfrm>
            <a:off x="1089423" y="3606800"/>
            <a:ext cx="6911578" cy="1144588"/>
          </a:xfrm>
        </p:spPr>
        <p:txBody>
          <a:bodyPr/>
          <a:lstStyle>
            <a:lvl1pPr marL="0" indent="0" algn="ctr">
              <a:buNone/>
              <a:defRPr>
                <a:solidFill>
                  <a:srgbClr val="DEC9A2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6267756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29FCE891-2873-1849-A37C-A2CF6D30A71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algn="r">
              <a:defRPr b="0" i="0">
                <a:solidFill>
                  <a:srgbClr val="A42145"/>
                </a:solidFill>
                <a:latin typeface="Montserrat SemiBold" panose="00000700000000000000" pitchFamily="2" charset="0"/>
              </a:defRPr>
            </a:lvl1pPr>
          </a:lstStyle>
          <a:p>
            <a:r>
              <a:rPr lang="es-ES" dirty="0"/>
              <a:t>Lorem ipsum</a:t>
            </a:r>
            <a:br>
              <a:rPr lang="es-ES" dirty="0"/>
            </a:br>
            <a:r>
              <a:rPr lang="es-ES" dirty="0"/>
              <a:t>Lorem ipsum</a:t>
            </a: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2FA68CFE-9BDE-AC4E-8BE5-D2C5E6BBFBD0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628650" y="1825625"/>
            <a:ext cx="7886700" cy="4351338"/>
          </a:xfrm>
        </p:spPr>
        <p:txBody>
          <a:bodyPr>
            <a:normAutofit/>
          </a:bodyPr>
          <a:lstStyle>
            <a:lvl1pPr marL="0" indent="0" algn="r">
              <a:buNone/>
              <a:defRPr sz="2400" b="0" i="0">
                <a:solidFill>
                  <a:srgbClr val="404040"/>
                </a:solidFill>
                <a:latin typeface="Montserrat SemiBold" panose="00000700000000000000" pitchFamily="2" charset="0"/>
              </a:defRPr>
            </a:lvl1pPr>
          </a:lstStyle>
          <a:p>
            <a:r>
              <a:rPr lang="es-ES" dirty="0"/>
              <a:t>Lorem ipsum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0925D57-13C7-9F4C-8624-F76047773E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D234E0C4-F0C1-0847-AC2A-7AC9F10BD5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857F4766-DB6B-3D42-A920-905F1728E9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8616164" y="239784"/>
            <a:ext cx="193271" cy="1576243"/>
          </a:xfrm>
          <a:prstGeom prst="rect">
            <a:avLst/>
          </a:prstGeom>
          <a:solidFill>
            <a:srgbClr val="A421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b="1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833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A05634A7-9004-D440-86C3-4AB48AA77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784751"/>
            <a:ext cx="7886700" cy="2852737"/>
          </a:xfrm>
        </p:spPr>
        <p:txBody>
          <a:bodyPr anchor="b"/>
          <a:lstStyle>
            <a:lvl1pPr>
              <a:defRPr sz="6000" b="0" i="0">
                <a:latin typeface="Montserrat" pitchFamily="2" charset="77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013C5C9E-DB6F-504B-93BB-66CF3497AB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664476"/>
            <a:ext cx="7886700" cy="1500187"/>
          </a:xfrm>
        </p:spPr>
        <p:txBody>
          <a:bodyPr/>
          <a:lstStyle>
            <a:lvl1pPr marL="0" indent="0">
              <a:buNone/>
              <a:defRPr sz="2400" b="0" i="0">
                <a:solidFill>
                  <a:schemeClr val="tx1">
                    <a:tint val="75000"/>
                  </a:schemeClr>
                </a:solidFill>
                <a:latin typeface="Montserrat" pitchFamily="2" charset="77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Editar los estilos de texto del patrón
Segundo nivel
Tercer nivel
Cuarto nivel
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D52AFEB7-75D0-BE47-81B9-4E56BC16D8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7BF20D03-13BE-A948-A10F-E6525E78D1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4266C5EE-81CC-6D43-8FD4-29ED288621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12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s objetos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2BA57C4-7E93-7040-8A57-4BA7102B544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1" y="1825625"/>
            <a:ext cx="2734688" cy="4351338"/>
          </a:xfrm>
        </p:spPr>
        <p:txBody>
          <a:bodyPr/>
          <a:lstStyle>
            <a:lvl1pPr>
              <a:defRPr b="0" i="0">
                <a:latin typeface="Montserrat" pitchFamily="2" charset="77"/>
              </a:defRPr>
            </a:lvl1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B58E4C7A-699F-8B48-881A-B5DA4F772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3647872" y="1825625"/>
            <a:ext cx="4867478" cy="4351338"/>
          </a:xfrm>
        </p:spPr>
        <p:txBody>
          <a:bodyPr/>
          <a:lstStyle>
            <a:lvl1pPr>
              <a:defRPr b="0" i="0">
                <a:latin typeface="Montserrat" pitchFamily="2" charset="77"/>
              </a:defRPr>
            </a:lvl1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7643D9A1-AF1A-5C49-9963-CA564481E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b="0" i="0">
                <a:latin typeface="Montserrat" pitchFamily="2" charset="77"/>
              </a:defRPr>
            </a:lvl1pPr>
          </a:lstStyle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189B1503-FEA8-AE42-A3F9-8B406AE3D3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b="0" i="0">
                <a:latin typeface="Montserrat" pitchFamily="2" charset="77"/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B091CCD4-9468-2640-A697-0BC433441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b="0" i="0">
                <a:latin typeface="Montserrat" pitchFamily="2" charset="77"/>
              </a:defRPr>
            </a:lvl1pPr>
          </a:lstStyle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xmlns="" id="{29FCE891-2873-1849-A37C-A2CF6D30A712}"/>
              </a:ext>
            </a:extLst>
          </p:cNvPr>
          <p:cNvSpPr txBox="1">
            <a:spLocks/>
          </p:cNvSpPr>
          <p:nvPr userDrawn="1"/>
        </p:nvSpPr>
        <p:spPr>
          <a:xfrm>
            <a:off x="628650" y="1669822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0" i="0" kern="1200">
                <a:solidFill>
                  <a:srgbClr val="A42145"/>
                </a:solidFill>
                <a:latin typeface="Montserrat SemiBold" panose="00000700000000000000" pitchFamily="2" charset="0"/>
                <a:ea typeface="+mj-ea"/>
                <a:cs typeface="+mj-cs"/>
              </a:defRPr>
            </a:lvl1pPr>
          </a:lstStyle>
          <a:p>
            <a:endParaRPr lang="es-MX" dirty="0"/>
          </a:p>
        </p:txBody>
      </p:sp>
      <p:sp>
        <p:nvSpPr>
          <p:cNvPr id="14" name="Rectangle 13"/>
          <p:cNvSpPr/>
          <p:nvPr userDrawn="1"/>
        </p:nvSpPr>
        <p:spPr>
          <a:xfrm>
            <a:off x="23" y="366758"/>
            <a:ext cx="193271" cy="1576243"/>
          </a:xfrm>
          <a:prstGeom prst="rect">
            <a:avLst/>
          </a:prstGeom>
          <a:solidFill>
            <a:srgbClr val="A421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b="1">
              <a:solidFill>
                <a:prstClr val="white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28650" y="366715"/>
            <a:ext cx="7886700" cy="1303337"/>
          </a:xfrm>
        </p:spPr>
        <p:txBody>
          <a:bodyPr>
            <a:normAutofit/>
          </a:bodyPr>
          <a:lstStyle>
            <a:lvl1pPr marL="0" indent="0">
              <a:buNone/>
              <a:defRPr sz="3200">
                <a:solidFill>
                  <a:srgbClr val="A42145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69085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E0F6B79C-27DF-DA46-9B64-4E0256DA97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9"/>
            <a:ext cx="7886700" cy="1325563"/>
          </a:xfrm>
        </p:spPr>
        <p:txBody>
          <a:bodyPr/>
          <a:lstStyle>
            <a:lvl1pPr>
              <a:defRPr sz="4000" b="0" i="0">
                <a:latin typeface="Montserrat Medium" pitchFamily="2" charset="77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8BC9834F-FDDC-E444-AA42-F599DEF8A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>
            <a:noAutofit/>
          </a:bodyPr>
          <a:lstStyle>
            <a:lvl1pPr marL="0" indent="0">
              <a:buNone/>
              <a:defRPr sz="2000" b="0" i="0">
                <a:latin typeface="Montserrat Medium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xmlns="" id="{E804EBD2-6E8F-DD4D-A7F0-B009AC0DF7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>
            <a:normAutofit/>
          </a:bodyPr>
          <a:lstStyle>
            <a:lvl1pPr>
              <a:defRPr sz="2400" b="0" i="0">
                <a:latin typeface="Montserrat Medium" pitchFamily="2" charset="77"/>
              </a:defRPr>
            </a:lvl1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xmlns="" id="{0476336B-7889-A545-8051-B71747F39B6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2" y="1681163"/>
            <a:ext cx="3887391" cy="823912"/>
          </a:xfrm>
        </p:spPr>
        <p:txBody>
          <a:bodyPr anchor="b">
            <a:noAutofit/>
          </a:bodyPr>
          <a:lstStyle>
            <a:lvl1pPr marL="0" indent="0">
              <a:buNone/>
              <a:defRPr sz="2000" b="0" i="0">
                <a:latin typeface="Montserrat Medium" pitchFamily="2" charset="7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xmlns="" id="{975D9E89-2F81-8E4E-8F00-6E2A93AE2FB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2" y="2505075"/>
            <a:ext cx="3887391" cy="3684588"/>
          </a:xfrm>
        </p:spPr>
        <p:txBody>
          <a:bodyPr>
            <a:normAutofit/>
          </a:bodyPr>
          <a:lstStyle>
            <a:lvl1pPr>
              <a:defRPr sz="2400" b="0" i="0">
                <a:latin typeface="Montserrat Medium" pitchFamily="2" charset="77"/>
              </a:defRPr>
            </a:lvl1pPr>
          </a:lstStyle>
          <a:p>
            <a:r>
              <a:rPr lang="es-ES"/>
              <a:t>Editar los estilos de texto del patrón
Segundo nivel
Tercer nivel
Cuarto nivel
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xmlns="" id="{B5A9B9FE-8B4D-2C49-9079-B4D8CA369E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xmlns="" id="{8BB4BDA2-120C-E14E-8684-F8383129C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xmlns="" id="{918733FD-8434-2949-8A2A-43A2A44FCB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93551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olo el títul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fecha 2">
            <a:extLst>
              <a:ext uri="{FF2B5EF4-FFF2-40B4-BE49-F238E27FC236}">
                <a16:creationId xmlns:a16="http://schemas.microsoft.com/office/drawing/2014/main" xmlns="" id="{6683DC7C-0DFD-A146-96AA-922A0BD91A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xmlns="" id="{FF2200DE-3D26-A84D-8F5E-384E93FCF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xmlns="" id="{09D56C6E-3E4E-2E4E-A2D6-8B0B5AAE2D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3688336" y="2589564"/>
            <a:ext cx="5455664" cy="1006609"/>
          </a:xfrm>
          <a:prstGeom prst="rect">
            <a:avLst/>
          </a:prstGeom>
          <a:gradFill>
            <a:gsLst>
              <a:gs pos="0">
                <a:srgbClr val="6E152E">
                  <a:shade val="67500"/>
                  <a:satMod val="115000"/>
                  <a:alpha val="0"/>
                </a:srgbClr>
              </a:gs>
              <a:gs pos="100000">
                <a:srgbClr val="6E152E">
                  <a:shade val="100000"/>
                  <a:satMod val="11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123811" y="2811902"/>
            <a:ext cx="7595041" cy="561931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1902285" y="3876851"/>
            <a:ext cx="5339430" cy="658812"/>
          </a:xfrm>
        </p:spPr>
        <p:txBody>
          <a:bodyPr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Montserrat Medium" panose="00000600000000000000" pitchFamily="2" charset="0"/>
              </a:defRPr>
            </a:lvl1pPr>
            <a:lvl2pPr>
              <a:defRPr sz="2800">
                <a:solidFill>
                  <a:schemeClr val="bg1"/>
                </a:solidFill>
                <a:latin typeface="Montserrat Medium" panose="00000600000000000000" pitchFamily="2" charset="0"/>
              </a:defRPr>
            </a:lvl2pPr>
            <a:lvl3pPr>
              <a:defRPr sz="2400">
                <a:solidFill>
                  <a:schemeClr val="bg1"/>
                </a:solidFill>
                <a:latin typeface="Montserrat Medium" panose="00000600000000000000" pitchFamily="2" charset="0"/>
              </a:defRPr>
            </a:lvl3pPr>
            <a:lvl4pPr>
              <a:defRPr sz="2000">
                <a:solidFill>
                  <a:schemeClr val="bg1"/>
                </a:solidFill>
                <a:latin typeface="Montserrat Medium" panose="00000600000000000000" pitchFamily="2" charset="0"/>
              </a:defRPr>
            </a:lvl4pPr>
            <a:lvl5pPr>
              <a:defRPr sz="2000">
                <a:solidFill>
                  <a:schemeClr val="bg1"/>
                </a:solidFill>
                <a:latin typeface="Montserrat Medium" panose="00000600000000000000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6679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xmlns="" id="{902F6A71-34EE-B34B-AFA7-18487432D5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xmlns="" id="{7A14938F-592E-C442-8304-19C2B2DCC5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xmlns="" id="{47B6C953-D0A6-0944-AF6E-40BEA205D3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4 Imagen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859" y="-63246"/>
            <a:ext cx="2406757" cy="6634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467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ido con títul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xmlns="" id="{C2441508-0523-EB44-8782-98EE1226B0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70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2E5D9DB7-F1B2-3941-8B03-1576108DD8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6F695825-735B-B840-9E9D-D85D60F47F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57711505-64F3-3849-8F5B-1CE6842C2B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0" name="Marcador de texto 3">
            <a:extLst>
              <a:ext uri="{FF2B5EF4-FFF2-40B4-BE49-F238E27FC236}">
                <a16:creationId xmlns:a16="http://schemas.microsoft.com/office/drawing/2014/main" xmlns="" id="{7BABA1EB-E234-F844-997D-E59CC62EA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430" y="2727324"/>
            <a:ext cx="2949178" cy="2386936"/>
          </a:xfrm>
        </p:spPr>
        <p:txBody>
          <a:bodyPr/>
          <a:lstStyle>
            <a:lvl1pPr marL="0" indent="0">
              <a:buNone/>
              <a:defRPr sz="1600" b="0" i="0">
                <a:latin typeface="Montserrat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23" y="1076835"/>
            <a:ext cx="193271" cy="1576243"/>
          </a:xfrm>
          <a:prstGeom prst="rect">
            <a:avLst/>
          </a:prstGeom>
          <a:solidFill>
            <a:srgbClr val="A421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b="1">
              <a:solidFill>
                <a:prstClr val="white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446487" y="1076325"/>
            <a:ext cx="2949178" cy="1576388"/>
          </a:xfrm>
        </p:spPr>
        <p:txBody>
          <a:bodyPr/>
          <a:lstStyle>
            <a:lvl1pPr marL="0" indent="0">
              <a:buNone/>
              <a:defRPr>
                <a:solidFill>
                  <a:srgbClr val="A42145"/>
                </a:solidFill>
                <a:latin typeface="Montserrat SemiBold" panose="00000700000000000000" pitchFamily="2" charset="0"/>
              </a:defRPr>
            </a:lvl1pPr>
            <a:lvl2pPr marL="0" indent="0">
              <a:buNone/>
              <a:defRPr>
                <a:solidFill>
                  <a:srgbClr val="A42145"/>
                </a:solidFill>
                <a:latin typeface="Montserrat Medium" panose="00000600000000000000" pitchFamily="2" charset="0"/>
              </a:defRPr>
            </a:lvl2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665877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n con títul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xmlns="" id="{8FF210F0-7655-9348-979B-F10284E2F2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70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 dirty="0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xmlns="" id="{7BABA1EB-E234-F844-997D-E59CC62EAA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46430" y="3721764"/>
            <a:ext cx="2949178" cy="2386936"/>
          </a:xfrm>
        </p:spPr>
        <p:txBody>
          <a:bodyPr/>
          <a:lstStyle>
            <a:lvl1pPr marL="0" indent="0">
              <a:buNone/>
              <a:defRPr sz="1600" b="0" i="0">
                <a:latin typeface="Montserrat" pitchFamily="2" charset="77"/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xmlns="" id="{993BF44C-2FF4-B347-B721-2814E7461C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xmlns="" id="{3735DECE-B230-5F4B-97A7-EE46C22B89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xmlns="" id="{2E1DD807-9735-484F-B0A4-5F9D807F45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23" y="1076835"/>
            <a:ext cx="193271" cy="1576243"/>
          </a:xfrm>
          <a:prstGeom prst="rect">
            <a:avLst/>
          </a:prstGeom>
          <a:solidFill>
            <a:srgbClr val="A421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 b="1">
              <a:solidFill>
                <a:prstClr val="white"/>
              </a:solidFill>
            </a:endParaRP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>
          <a:xfrm>
            <a:off x="446507" y="1076325"/>
            <a:ext cx="3046609" cy="1576388"/>
          </a:xfrm>
        </p:spPr>
        <p:txBody>
          <a:bodyPr>
            <a:noAutofit/>
          </a:bodyPr>
          <a:lstStyle>
            <a:lvl1pPr marL="0" indent="0">
              <a:buNone/>
              <a:defRPr sz="4400">
                <a:solidFill>
                  <a:srgbClr val="A42145"/>
                </a:solidFill>
                <a:latin typeface="Montserrat SemiBold" panose="00000700000000000000" pitchFamily="2" charset="0"/>
              </a:defRPr>
            </a:lvl1pPr>
            <a:lvl2pPr marL="0" indent="0">
              <a:buNone/>
              <a:defRPr sz="4000">
                <a:solidFill>
                  <a:srgbClr val="A42145"/>
                </a:solidFill>
                <a:latin typeface="Montserrat Medium" panose="00000600000000000000" pitchFamily="2" charset="0"/>
              </a:defRPr>
            </a:lvl2pPr>
          </a:lstStyle>
          <a:p>
            <a:pPr lvl="0"/>
            <a:r>
              <a:rPr lang="en-US" dirty="0"/>
              <a:t>Click to edit 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42429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xmlns="" id="{B196B0B0-52A6-6C41-A530-1440610AF8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Montserrat Medium" panose="00000600000000000000" pitchFamily="2" charset="0"/>
              </a:defRPr>
            </a:lvl1pPr>
          </a:lstStyle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xmlns="" id="{F80BC0CB-2C47-194B-B1F8-75F083E3F6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1921653"/>
            <a:ext cx="7886700" cy="4255310"/>
          </a:xfrm>
        </p:spPr>
        <p:txBody>
          <a:bodyPr vert="eaVert"/>
          <a:lstStyle/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215AD14C-2138-6F4F-B03D-F9ED9A34D6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33128441-9A13-2B4D-81D4-40E3DD80F2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E2F6E4CD-0587-474C-88E0-76CAAC925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cxnSp>
        <p:nvCxnSpPr>
          <p:cNvPr id="8" name="Straight Connector 7"/>
          <p:cNvCxnSpPr/>
          <p:nvPr userDrawn="1"/>
        </p:nvCxnSpPr>
        <p:spPr>
          <a:xfrm>
            <a:off x="628650" y="1806170"/>
            <a:ext cx="7884000" cy="0"/>
          </a:xfrm>
          <a:prstGeom prst="line">
            <a:avLst/>
          </a:prstGeom>
          <a:ln w="19050">
            <a:solidFill>
              <a:srgbClr val="BC945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611588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ítulo vertical y texto">
    <p:bg>
      <p:bgPr>
        <a:blipFill dpi="0" rotWithShape="1">
          <a:blip r:embed="rId2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4FE01591-7198-0F4D-9D55-9B4123616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887B0F64-10CB-1B4E-A94E-BA986C03A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1C424527-C05A-DB4D-84EE-018127D9BB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38936" y="4272617"/>
            <a:ext cx="1519314" cy="2309736"/>
          </a:xfrm>
          <a:prstGeom prst="rect">
            <a:avLst/>
          </a:prstGeom>
        </p:spPr>
      </p:pic>
      <p:sp>
        <p:nvSpPr>
          <p:cNvPr id="8" name="Rectangle 7"/>
          <p:cNvSpPr/>
          <p:nvPr userDrawn="1"/>
        </p:nvSpPr>
        <p:spPr>
          <a:xfrm>
            <a:off x="3688336" y="2589564"/>
            <a:ext cx="5455664" cy="1006609"/>
          </a:xfrm>
          <a:prstGeom prst="rect">
            <a:avLst/>
          </a:prstGeom>
          <a:gradFill>
            <a:gsLst>
              <a:gs pos="0">
                <a:srgbClr val="6E152E">
                  <a:shade val="67500"/>
                  <a:satMod val="115000"/>
                  <a:alpha val="0"/>
                </a:srgbClr>
              </a:gs>
              <a:gs pos="100000">
                <a:srgbClr val="6E152E">
                  <a:shade val="100000"/>
                  <a:satMod val="11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MX">
              <a:solidFill>
                <a:prstClr val="white"/>
              </a:solidFill>
            </a:endParaRPr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3" hasCustomPrompt="1"/>
          </p:nvPr>
        </p:nvSpPr>
        <p:spPr>
          <a:xfrm>
            <a:off x="1123811" y="2811902"/>
            <a:ext cx="7595041" cy="561931"/>
          </a:xfrm>
        </p:spPr>
        <p:txBody>
          <a:bodyPr>
            <a:normAutofit/>
          </a:bodyPr>
          <a:lstStyle>
            <a:lvl1pPr marL="0" indent="0" algn="ctr">
              <a:buNone/>
              <a:defRPr sz="4000">
                <a:solidFill>
                  <a:schemeClr val="bg1"/>
                </a:solidFill>
                <a:latin typeface="Montserrat SemiBold" panose="00000700000000000000" pitchFamily="2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33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xmlns="" id="{F4499C0E-414B-4742-8F18-A0ECE14444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9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s-MX" dirty="0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xmlns="" id="{DA3AE6D4-0422-4248-B05D-55FE46C678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s-ES" dirty="0"/>
              <a:t>Editar los estilos de texto del patrón
Segundo nivel
Tercer nivel
Cuarto nivel
Quinto nivel</a:t>
            </a:r>
            <a:endParaRPr lang="es-MX" dirty="0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xmlns="" id="{1A6CB96C-1C06-3B44-8615-D726F4477E8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9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8DF0E-90BF-EC4E-8934-156187A1162F}" type="datetimeFigureOut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16/11/2021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xmlns="" id="{113D1A4B-ADA7-7043-82FA-F7032EB177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95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xmlns="" id="{6802CF53-648D-B74F-A473-B4CC8BB23A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9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9739B-ACC7-1A4E-906B-A9546BA1AB75}" type="slidenum">
              <a:rPr lang="es-MX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MX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796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EEEC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0 Imagen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484785"/>
            <a:ext cx="2502793" cy="2808312"/>
          </a:xfrm>
          <a:prstGeom prst="rect">
            <a:avLst/>
          </a:prstGeom>
        </p:spPr>
      </p:pic>
      <p:pic>
        <p:nvPicPr>
          <p:cNvPr id="33" name="WordPictureWatermark1" descr="MEMBRETADA 2021 CARTA_membreatda_carta_esquema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5" t="5847" r="35006" b="87632"/>
          <a:stretch/>
        </p:blipFill>
        <p:spPr bwMode="auto">
          <a:xfrm>
            <a:off x="1723211" y="404664"/>
            <a:ext cx="6593205" cy="84201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483768" y="4365104"/>
            <a:ext cx="6408712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2400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INFORME DEL INSTITUTO NACIONAL DE MIGRACIÓN </a:t>
            </a:r>
            <a:r>
              <a:rPr lang="es-MX" sz="2400" b="1" dirty="0" smtClean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PARA </a:t>
            </a:r>
            <a:r>
              <a:rPr lang="es-MX" sz="2400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REUNIÓN DE TRABAJO CON </a:t>
            </a:r>
            <a:r>
              <a:rPr lang="es-MX" sz="2400" b="1" dirty="0" smtClean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EL COMITÉ </a:t>
            </a:r>
            <a:r>
              <a:rPr lang="es-MX" sz="2400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DE NACIONES </a:t>
            </a:r>
            <a:r>
              <a:rPr lang="es-MX" sz="2400" b="1" dirty="0" smtClean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UNIDAS CONTRA </a:t>
            </a:r>
            <a:r>
              <a:rPr lang="es-MX" sz="2400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LA DESAPARICIÓN FORZADA</a:t>
            </a:r>
            <a:endParaRPr lang="es-MX" sz="2400" dirty="0"/>
          </a:p>
          <a:p>
            <a:pPr algn="r"/>
            <a:r>
              <a:rPr lang="es-MX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 </a:t>
            </a:r>
            <a:endParaRPr lang="es-MX" dirty="0"/>
          </a:p>
          <a:p>
            <a:pPr algn="r"/>
            <a:r>
              <a:rPr lang="es-MX" b="1" dirty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Noviembre del </a:t>
            </a:r>
            <a:r>
              <a:rPr lang="es-MX" b="1" dirty="0" smtClean="0">
                <a:effectLst>
                  <a:outerShdw blurRad="50800" dist="38100" dir="18900000" algn="bl">
                    <a:srgbClr val="000000">
                      <a:alpha val="40000"/>
                    </a:srgbClr>
                  </a:outerShdw>
                </a:effectLst>
              </a:rPr>
              <a:t>2021</a:t>
            </a:r>
            <a:endParaRPr lang="es-MX" dirty="0"/>
          </a:p>
        </p:txBody>
      </p: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5" t="3091" b="3321"/>
          <a:stretch/>
        </p:blipFill>
        <p:spPr bwMode="auto">
          <a:xfrm>
            <a:off x="-264695" y="0"/>
            <a:ext cx="2676455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21992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79512" y="620688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Montserrat" panose="00000500000000000000" pitchFamily="2" charset="0"/>
              </a:rPr>
              <a:t>1. Inclusión </a:t>
            </a:r>
            <a:r>
              <a:rPr lang="es-ES" sz="2400" b="1" dirty="0">
                <a:latin typeface="Montserrat" panose="00000500000000000000" pitchFamily="2" charset="0"/>
              </a:rPr>
              <a:t>del tema de la desaparición forzada dentro de la agenda del Instituto Nacional de Migración: Estrategias y Resultados conseguidos</a:t>
            </a:r>
            <a:endParaRPr lang="es-MX" sz="2400" b="1" dirty="0">
              <a:latin typeface="Montserrat" panose="00000500000000000000" pitchFamily="2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2688"/>
          <a:stretch/>
        </p:blipFill>
        <p:spPr bwMode="auto">
          <a:xfrm>
            <a:off x="383585" y="2085945"/>
            <a:ext cx="8364879" cy="766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2969478" y="3131676"/>
            <a:ext cx="3240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0"/>
              </a:rPr>
              <a:t>Objetivos estratégicos:</a:t>
            </a:r>
            <a:endParaRPr lang="es-MX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panose="00000500000000000000" pitchFamily="2" charset="0"/>
            </a:endParaRPr>
          </a:p>
        </p:txBody>
      </p:sp>
      <p:grpSp>
        <p:nvGrpSpPr>
          <p:cNvPr id="6" name="5 Grupo"/>
          <p:cNvGrpSpPr/>
          <p:nvPr/>
        </p:nvGrpSpPr>
        <p:grpSpPr>
          <a:xfrm>
            <a:off x="4427984" y="4005064"/>
            <a:ext cx="623302" cy="456048"/>
            <a:chOff x="-45645" y="971927"/>
            <a:chExt cx="1317539" cy="1749069"/>
          </a:xfrm>
        </p:grpSpPr>
        <p:sp>
          <p:nvSpPr>
            <p:cNvPr id="10" name="9 Cheurón"/>
            <p:cNvSpPr/>
            <p:nvPr/>
          </p:nvSpPr>
          <p:spPr>
            <a:xfrm rot="5400000">
              <a:off x="-287591" y="1465933"/>
              <a:ext cx="1749069" cy="761057"/>
            </a:xfrm>
            <a:prstGeom prst="chevron">
              <a:avLst>
                <a:gd name="adj" fmla="val 47580"/>
              </a:avLst>
            </a:prstGeom>
            <a:solidFill>
              <a:srgbClr val="BC945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Cheurón 4"/>
            <p:cNvSpPr/>
            <p:nvPr/>
          </p:nvSpPr>
          <p:spPr>
            <a:xfrm>
              <a:off x="-45645" y="1788119"/>
              <a:ext cx="1317539" cy="564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400" b="1" kern="1200" dirty="0" smtClean="0">
                  <a:solidFill>
                    <a:srgbClr val="6E152E"/>
                  </a:solidFill>
                </a:rPr>
                <a:t>3</a:t>
              </a:r>
              <a:endParaRPr lang="es-MX" sz="2400" b="1" kern="1200" dirty="0">
                <a:solidFill>
                  <a:srgbClr val="6E152E"/>
                </a:solidFill>
              </a:endParaRPr>
            </a:p>
          </p:txBody>
        </p:sp>
      </p:grpSp>
      <p:sp>
        <p:nvSpPr>
          <p:cNvPr id="8" name="7 Redondear rectángulo de esquina del mismo lado"/>
          <p:cNvSpPr/>
          <p:nvPr/>
        </p:nvSpPr>
        <p:spPr>
          <a:xfrm rot="5400000">
            <a:off x="6395820" y="2444508"/>
            <a:ext cx="1008110" cy="3697178"/>
          </a:xfrm>
          <a:prstGeom prst="round2SameRect">
            <a:avLst/>
          </a:prstGeom>
          <a:noFill/>
          <a:ln w="25400">
            <a:solidFill>
              <a:srgbClr val="6E152E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2" name="11 Grupo"/>
          <p:cNvGrpSpPr/>
          <p:nvPr/>
        </p:nvGrpSpPr>
        <p:grpSpPr>
          <a:xfrm>
            <a:off x="323528" y="3933057"/>
            <a:ext cx="623302" cy="456048"/>
            <a:chOff x="-45645" y="787807"/>
            <a:chExt cx="1317539" cy="1749070"/>
          </a:xfrm>
        </p:grpSpPr>
        <p:sp>
          <p:nvSpPr>
            <p:cNvPr id="13" name="12 Cheurón"/>
            <p:cNvSpPr/>
            <p:nvPr/>
          </p:nvSpPr>
          <p:spPr>
            <a:xfrm rot="5400000">
              <a:off x="-287592" y="1281813"/>
              <a:ext cx="1749070" cy="761057"/>
            </a:xfrm>
            <a:prstGeom prst="chevron">
              <a:avLst>
                <a:gd name="adj" fmla="val 47580"/>
              </a:avLst>
            </a:prstGeom>
            <a:solidFill>
              <a:srgbClr val="BC945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Cheurón 4"/>
            <p:cNvSpPr/>
            <p:nvPr/>
          </p:nvSpPr>
          <p:spPr>
            <a:xfrm>
              <a:off x="-45645" y="1603996"/>
              <a:ext cx="1317539" cy="564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MX" sz="2400" b="1" kern="1200" dirty="0" smtClean="0">
                  <a:solidFill>
                    <a:srgbClr val="6E152E"/>
                  </a:solidFill>
                </a:rPr>
                <a:t>1</a:t>
              </a:r>
              <a:endParaRPr lang="es-MX" sz="2400" b="1" kern="1200" dirty="0">
                <a:solidFill>
                  <a:srgbClr val="6E152E"/>
                </a:solidFill>
              </a:endParaRPr>
            </a:p>
          </p:txBody>
        </p:sp>
      </p:grpSp>
      <p:sp>
        <p:nvSpPr>
          <p:cNvPr id="15" name="14 Redondear rectángulo de esquina del mismo lado"/>
          <p:cNvSpPr/>
          <p:nvPr/>
        </p:nvSpPr>
        <p:spPr>
          <a:xfrm rot="5400000">
            <a:off x="2259328" y="2404535"/>
            <a:ext cx="856158" cy="3481154"/>
          </a:xfrm>
          <a:prstGeom prst="round2SameRect">
            <a:avLst/>
          </a:prstGeom>
          <a:noFill/>
          <a:ln w="25400">
            <a:solidFill>
              <a:srgbClr val="6E152E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6" name="15 Grupo"/>
          <p:cNvGrpSpPr/>
          <p:nvPr/>
        </p:nvGrpSpPr>
        <p:grpSpPr>
          <a:xfrm>
            <a:off x="348298" y="5277208"/>
            <a:ext cx="623302" cy="456048"/>
            <a:chOff x="-45645" y="143412"/>
            <a:chExt cx="1317539" cy="1749071"/>
          </a:xfrm>
        </p:grpSpPr>
        <p:sp>
          <p:nvSpPr>
            <p:cNvPr id="17" name="16 Cheurón"/>
            <p:cNvSpPr/>
            <p:nvPr/>
          </p:nvSpPr>
          <p:spPr>
            <a:xfrm rot="5400000">
              <a:off x="-287593" y="637420"/>
              <a:ext cx="1749071" cy="761056"/>
            </a:xfrm>
            <a:prstGeom prst="chevron">
              <a:avLst>
                <a:gd name="adj" fmla="val 47580"/>
              </a:avLst>
            </a:prstGeom>
            <a:solidFill>
              <a:srgbClr val="BC945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Cheurón 4"/>
            <p:cNvSpPr/>
            <p:nvPr/>
          </p:nvSpPr>
          <p:spPr>
            <a:xfrm>
              <a:off x="-45645" y="885232"/>
              <a:ext cx="1317539" cy="564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400" b="1" kern="1200" dirty="0" smtClean="0">
                  <a:solidFill>
                    <a:srgbClr val="6E152E"/>
                  </a:solidFill>
                </a:rPr>
                <a:t>2</a:t>
              </a:r>
              <a:endParaRPr lang="es-MX" sz="2400" b="1" kern="1200" dirty="0">
                <a:solidFill>
                  <a:srgbClr val="6E152E"/>
                </a:solidFill>
              </a:endParaRPr>
            </a:p>
          </p:txBody>
        </p:sp>
      </p:grpSp>
      <p:sp>
        <p:nvSpPr>
          <p:cNvPr id="19" name="18 Redondear rectángulo de esquina del mismo lado"/>
          <p:cNvSpPr/>
          <p:nvPr/>
        </p:nvSpPr>
        <p:spPr>
          <a:xfrm rot="5400000">
            <a:off x="2171153" y="3789621"/>
            <a:ext cx="913261" cy="3456385"/>
          </a:xfrm>
          <a:prstGeom prst="round2SameRect">
            <a:avLst/>
          </a:prstGeom>
          <a:noFill/>
          <a:ln w="25400">
            <a:solidFill>
              <a:srgbClr val="6E152E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4" name="23 Grupo"/>
          <p:cNvGrpSpPr/>
          <p:nvPr/>
        </p:nvGrpSpPr>
        <p:grpSpPr>
          <a:xfrm>
            <a:off x="4427984" y="5013176"/>
            <a:ext cx="623302" cy="456048"/>
            <a:chOff x="-45645" y="143412"/>
            <a:chExt cx="1317539" cy="1749071"/>
          </a:xfrm>
        </p:grpSpPr>
        <p:sp>
          <p:nvSpPr>
            <p:cNvPr id="25" name="24 Cheurón"/>
            <p:cNvSpPr/>
            <p:nvPr/>
          </p:nvSpPr>
          <p:spPr>
            <a:xfrm rot="5400000">
              <a:off x="-287593" y="637420"/>
              <a:ext cx="1749071" cy="761056"/>
            </a:xfrm>
            <a:prstGeom prst="chevron">
              <a:avLst>
                <a:gd name="adj" fmla="val 47580"/>
              </a:avLst>
            </a:prstGeom>
            <a:solidFill>
              <a:srgbClr val="BC945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Cheurón 4"/>
            <p:cNvSpPr/>
            <p:nvPr/>
          </p:nvSpPr>
          <p:spPr>
            <a:xfrm>
              <a:off x="-45645" y="885232"/>
              <a:ext cx="1317539" cy="564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400" b="1" dirty="0">
                  <a:solidFill>
                    <a:srgbClr val="6E152E"/>
                  </a:solidFill>
                </a:rPr>
                <a:t>4</a:t>
              </a:r>
              <a:endParaRPr lang="es-MX" sz="2400" b="1" kern="1200" dirty="0">
                <a:solidFill>
                  <a:srgbClr val="6E152E"/>
                </a:solidFill>
              </a:endParaRPr>
            </a:p>
          </p:txBody>
        </p:sp>
      </p:grpSp>
      <p:sp>
        <p:nvSpPr>
          <p:cNvPr id="27" name="26 Redondear rectángulo de esquina del mismo lado"/>
          <p:cNvSpPr/>
          <p:nvPr/>
        </p:nvSpPr>
        <p:spPr>
          <a:xfrm rot="5400000">
            <a:off x="6560931" y="3503529"/>
            <a:ext cx="720081" cy="3739376"/>
          </a:xfrm>
          <a:prstGeom prst="round2SameRect">
            <a:avLst/>
          </a:prstGeom>
          <a:noFill/>
          <a:ln w="25400">
            <a:solidFill>
              <a:srgbClr val="6E152E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32" name="31 Grupo"/>
          <p:cNvGrpSpPr/>
          <p:nvPr/>
        </p:nvGrpSpPr>
        <p:grpSpPr>
          <a:xfrm>
            <a:off x="4470414" y="5925280"/>
            <a:ext cx="623302" cy="456048"/>
            <a:chOff x="-45645" y="-40710"/>
            <a:chExt cx="1317539" cy="1749071"/>
          </a:xfrm>
        </p:grpSpPr>
        <p:sp>
          <p:nvSpPr>
            <p:cNvPr id="33" name="32 Cheurón"/>
            <p:cNvSpPr/>
            <p:nvPr/>
          </p:nvSpPr>
          <p:spPr>
            <a:xfrm rot="5400000">
              <a:off x="-287593" y="453297"/>
              <a:ext cx="1749071" cy="761057"/>
            </a:xfrm>
            <a:prstGeom prst="chevron">
              <a:avLst>
                <a:gd name="adj" fmla="val 47580"/>
              </a:avLst>
            </a:prstGeom>
            <a:solidFill>
              <a:srgbClr val="BC945A"/>
            </a:solidFill>
            <a:ln>
              <a:noFill/>
            </a:ln>
          </p:spPr>
          <p:style>
            <a:lnRef idx="2">
              <a:scrgbClr r="0" g="0" b="0"/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Cheurón 4"/>
            <p:cNvSpPr/>
            <p:nvPr/>
          </p:nvSpPr>
          <p:spPr>
            <a:xfrm>
              <a:off x="-45645" y="787798"/>
              <a:ext cx="1317539" cy="5646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3495" tIns="23495" rIns="23495" bIns="23495" numCol="1" spcCol="1270" anchor="ctr" anchorCtr="0">
              <a:noAutofit/>
            </a:bodyPr>
            <a:lstStyle/>
            <a:p>
              <a:pPr lvl="0" algn="ctr" defTabSz="16446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ES" sz="2400" b="1" kern="1200" dirty="0" smtClean="0">
                  <a:solidFill>
                    <a:srgbClr val="6E152E"/>
                  </a:solidFill>
                </a:rPr>
                <a:t>5</a:t>
              </a:r>
              <a:endParaRPr lang="es-MX" sz="2400" b="1" kern="1200" dirty="0">
                <a:solidFill>
                  <a:srgbClr val="6E152E"/>
                </a:solidFill>
              </a:endParaRPr>
            </a:p>
          </p:txBody>
        </p:sp>
      </p:grpSp>
      <p:sp>
        <p:nvSpPr>
          <p:cNvPr id="35" name="34 Redondear rectángulo de esquina del mismo lado"/>
          <p:cNvSpPr/>
          <p:nvPr/>
        </p:nvSpPr>
        <p:spPr>
          <a:xfrm rot="5400000">
            <a:off x="6599842" y="4376722"/>
            <a:ext cx="600065" cy="3697178"/>
          </a:xfrm>
          <a:prstGeom prst="round2SameRect">
            <a:avLst/>
          </a:prstGeom>
          <a:noFill/>
          <a:ln w="25400">
            <a:solidFill>
              <a:srgbClr val="6E152E"/>
            </a:solidFill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lt1">
              <a:alpha val="9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5" name="4 Rectángulo"/>
          <p:cNvSpPr/>
          <p:nvPr/>
        </p:nvSpPr>
        <p:spPr>
          <a:xfrm>
            <a:off x="919247" y="3790201"/>
            <a:ext cx="350873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latin typeface="Montserrat" panose="00000500000000000000" pitchFamily="2" charset="0"/>
              </a:rPr>
              <a:t>Fortalecer los Mecanismos de Simplificación y Facilitación de los Flujos Migratorios </a:t>
            </a:r>
            <a:r>
              <a:rPr lang="es-MX" sz="1600" dirty="0" smtClean="0">
                <a:latin typeface="Montserrat" panose="00000500000000000000" pitchFamily="2" charset="0"/>
              </a:rPr>
              <a:t>Regulares</a:t>
            </a:r>
            <a:endParaRPr lang="es-MX" sz="2800" dirty="0">
              <a:latin typeface="Montserrat" panose="00000500000000000000" pitchFamily="2" charset="0"/>
            </a:endParaRPr>
          </a:p>
        </p:txBody>
      </p:sp>
      <p:sp>
        <p:nvSpPr>
          <p:cNvPr id="37" name="36 Rectángulo"/>
          <p:cNvSpPr/>
          <p:nvPr/>
        </p:nvSpPr>
        <p:spPr>
          <a:xfrm>
            <a:off x="943849" y="5098891"/>
            <a:ext cx="34121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latin typeface="Montserrat" panose="00000500000000000000" pitchFamily="2" charset="0"/>
              </a:rPr>
              <a:t>Robustecer las Acciones de Control y Verificación de los Flujos Migratorios Irregulares</a:t>
            </a:r>
          </a:p>
        </p:txBody>
      </p:sp>
      <p:sp>
        <p:nvSpPr>
          <p:cNvPr id="39" name="38 Rectángulo"/>
          <p:cNvSpPr/>
          <p:nvPr/>
        </p:nvSpPr>
        <p:spPr>
          <a:xfrm>
            <a:off x="5004048" y="3789040"/>
            <a:ext cx="378661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latin typeface="Montserrat" panose="00000500000000000000" pitchFamily="2" charset="0"/>
              </a:rPr>
              <a:t>Atender a las Personas  Mexicanas y Extranjeras Migrantes con Énfasis en el Respeto de los Derechos Humanos</a:t>
            </a:r>
          </a:p>
        </p:txBody>
      </p:sp>
      <p:sp>
        <p:nvSpPr>
          <p:cNvPr id="41" name="40 Rectángulo"/>
          <p:cNvSpPr/>
          <p:nvPr/>
        </p:nvSpPr>
        <p:spPr>
          <a:xfrm>
            <a:off x="4932040" y="5076473"/>
            <a:ext cx="398521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latin typeface="Montserrat" panose="00000500000000000000" pitchFamily="2" charset="0"/>
              </a:rPr>
              <a:t>Fomentar la Modernización y Mejora del Desempeño Institucional</a:t>
            </a:r>
          </a:p>
        </p:txBody>
      </p:sp>
      <p:sp>
        <p:nvSpPr>
          <p:cNvPr id="43" name="42 Rectángulo"/>
          <p:cNvSpPr/>
          <p:nvPr/>
        </p:nvSpPr>
        <p:spPr>
          <a:xfrm>
            <a:off x="5040053" y="5940569"/>
            <a:ext cx="356439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s-MX" sz="1600" dirty="0">
                <a:latin typeface="Montserrat" panose="00000500000000000000" pitchFamily="2" charset="0"/>
              </a:rPr>
              <a:t>Profesionalización de los Servidores Públicos</a:t>
            </a:r>
          </a:p>
        </p:txBody>
      </p:sp>
    </p:spTree>
    <p:extLst>
      <p:ext uri="{BB962C8B-B14F-4D97-AF65-F5344CB8AC3E}">
        <p14:creationId xmlns:p14="http://schemas.microsoft.com/office/powerpoint/2010/main" val="3387284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5516" y="692696"/>
            <a:ext cx="87129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Montserrat" panose="00000500000000000000" pitchFamily="2" charset="0"/>
              </a:rPr>
              <a:t>1.1 Solicitudes </a:t>
            </a:r>
            <a:r>
              <a:rPr lang="es-ES" b="1" dirty="0">
                <a:latin typeface="Montserrat" panose="00000500000000000000" pitchFamily="2" charset="0"/>
              </a:rPr>
              <a:t>de Búsqueda de Personas Desaparecidas de la Primera Visitaduría General de la Comisión de los Derechos Humanos, (CNDH</a:t>
            </a:r>
            <a:r>
              <a:rPr lang="es-ES" b="1" dirty="0" smtClean="0">
                <a:latin typeface="Montserrat" panose="00000500000000000000" pitchFamily="2" charset="0"/>
              </a:rPr>
              <a:t>)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35496" y="3790781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Montserrat" panose="00000500000000000000" pitchFamily="2" charset="0"/>
              </a:rPr>
              <a:t>1.2 Búsqueda por parte </a:t>
            </a:r>
            <a:r>
              <a:rPr lang="es-ES" b="1" dirty="0">
                <a:latin typeface="Montserrat" panose="00000500000000000000" pitchFamily="2" charset="0"/>
              </a:rPr>
              <a:t>de programa Grupos de Protección a </a:t>
            </a:r>
            <a:r>
              <a:rPr lang="es-ES" b="1" dirty="0" smtClean="0">
                <a:latin typeface="Montserrat" panose="00000500000000000000" pitchFamily="2" charset="0"/>
              </a:rPr>
              <a:t>Migrantes </a:t>
            </a:r>
            <a:r>
              <a:rPr lang="es-ES" b="1" dirty="0">
                <a:latin typeface="Montserrat" panose="00000500000000000000" pitchFamily="2" charset="0"/>
              </a:rPr>
              <a:t>“GRUPO BETA</a:t>
            </a:r>
            <a:r>
              <a:rPr lang="es-ES" b="1" dirty="0" smtClean="0">
                <a:latin typeface="Montserrat" panose="00000500000000000000" pitchFamily="2" charset="0"/>
              </a:rPr>
              <a:t>” 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5" name="object 4"/>
          <p:cNvSpPr txBox="1"/>
          <p:nvPr/>
        </p:nvSpPr>
        <p:spPr>
          <a:xfrm>
            <a:off x="1403648" y="2228863"/>
            <a:ext cx="6192688" cy="1416161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93 solicitudes de información de la CNDH del 1° de enero del 2019 al 10 de noviembre del 2021 sobre 6809 personas Desaparecidas, sólo se localizaron 41 registros </a:t>
            </a:r>
          </a:p>
          <a:p>
            <a:r>
              <a:rPr lang="es-MX" sz="1400" dirty="0" smtClean="0"/>
              <a:t>Del </a:t>
            </a:r>
            <a:r>
              <a:rPr lang="es-MX" sz="1400" dirty="0"/>
              <a:t>total de solicitudes en enero del 2020, la CNDH solicitó de 2011 (1542), de 2012 (504), de 2013 (623), de 2014 (623), de 2015 (437) y de 2016 (401), un total de 4130 personas desaparecidas)</a:t>
            </a:r>
            <a:endParaRPr lang="es-ES" sz="1400" dirty="0">
              <a:solidFill>
                <a:srgbClr val="B4263A"/>
              </a:solidFill>
              <a:latin typeface="Montserrat" panose="00000500000000000000" pitchFamily="2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6" name="object 5"/>
          <p:cNvSpPr txBox="1"/>
          <p:nvPr/>
        </p:nvSpPr>
        <p:spPr>
          <a:xfrm>
            <a:off x="1393967" y="1556792"/>
            <a:ext cx="6211612" cy="672072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 smtClean="0">
                <a:latin typeface="Montserrat" panose="00000500000000000000" pitchFamily="2" charset="0"/>
              </a:rPr>
              <a:t>Solicitud de Registro de Ingreso/Salida de Personas Desaparecidas </a:t>
            </a:r>
            <a:endParaRPr lang="es-MX" dirty="0">
              <a:latin typeface="Montserrat" panose="00000500000000000000" pitchFamily="2" charset="0"/>
            </a:endParaRPr>
          </a:p>
        </p:txBody>
      </p:sp>
      <p:sp>
        <p:nvSpPr>
          <p:cNvPr id="9" name="object 4"/>
          <p:cNvSpPr txBox="1"/>
          <p:nvPr/>
        </p:nvSpPr>
        <p:spPr>
          <a:xfrm>
            <a:off x="403970" y="4956859"/>
            <a:ext cx="4011691" cy="1424469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Del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01 de enero al 08 de noviembre de 2021 se orientó a 144,215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personas nacionales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y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extranjeras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sobre los derechos que les asisten en México</a:t>
            </a:r>
          </a:p>
        </p:txBody>
      </p:sp>
      <p:sp>
        <p:nvSpPr>
          <p:cNvPr id="10" name="object 5"/>
          <p:cNvSpPr txBox="1"/>
          <p:nvPr/>
        </p:nvSpPr>
        <p:spPr>
          <a:xfrm>
            <a:off x="403970" y="4437112"/>
            <a:ext cx="4024014" cy="606868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 smtClean="0">
                <a:latin typeface="Montserrat" panose="00000500000000000000" pitchFamily="2" charset="0"/>
              </a:rPr>
              <a:t>Orientación</a:t>
            </a:r>
            <a:endParaRPr lang="es-MX" dirty="0">
              <a:latin typeface="Montserrat" panose="00000500000000000000" pitchFamily="2" charset="0"/>
            </a:endParaRPr>
          </a:p>
        </p:txBody>
      </p:sp>
      <p:sp>
        <p:nvSpPr>
          <p:cNvPr id="11" name="object 4"/>
          <p:cNvSpPr txBox="1"/>
          <p:nvPr/>
        </p:nvSpPr>
        <p:spPr>
          <a:xfrm>
            <a:off x="4724450" y="4956859"/>
            <a:ext cx="4011691" cy="1424469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Se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logró localizar a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09 personas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migrantes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reportadas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como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extraviadas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directamente por sus familiares en las oficinas de los Grupos Beta</a:t>
            </a:r>
          </a:p>
        </p:txBody>
      </p:sp>
      <p:sp>
        <p:nvSpPr>
          <p:cNvPr id="12" name="object 5"/>
          <p:cNvSpPr txBox="1"/>
          <p:nvPr/>
        </p:nvSpPr>
        <p:spPr>
          <a:xfrm>
            <a:off x="4724450" y="4437112"/>
            <a:ext cx="4024014" cy="606868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 smtClean="0">
                <a:latin typeface="Montserrat" panose="00000500000000000000" pitchFamily="2" charset="0"/>
              </a:rPr>
              <a:t>Búsqueda</a:t>
            </a:r>
            <a:endParaRPr lang="es-MX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85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53938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Montserrat" panose="00000500000000000000" pitchFamily="2" charset="0"/>
              </a:rPr>
              <a:t>1.3 Búsqueda por parte </a:t>
            </a:r>
            <a:r>
              <a:rPr lang="es-ES" b="1" dirty="0">
                <a:latin typeface="Montserrat" panose="00000500000000000000" pitchFamily="2" charset="0"/>
              </a:rPr>
              <a:t>del Programa de Repatriación Humana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61" name="object 4"/>
          <p:cNvSpPr txBox="1"/>
          <p:nvPr/>
        </p:nvSpPr>
        <p:spPr>
          <a:xfrm>
            <a:off x="477555" y="1919202"/>
            <a:ext cx="2726293" cy="1869838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endParaRPr lang="es-ES" sz="1600" dirty="0" smtClean="0">
              <a:solidFill>
                <a:srgbClr val="B4263A"/>
              </a:solidFill>
              <a:latin typeface="Montserrat" panose="00000500000000000000" pitchFamily="2" charset="0"/>
              <a:ea typeface="Calibri"/>
              <a:cs typeface="Arial" panose="020B0604020202020204" pitchFamily="34" charset="0"/>
            </a:endParaRPr>
          </a:p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En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2021 se realizaron un total de 29 búsquedas de mexicanos, de los cuales 5 han sido positivas</a:t>
            </a:r>
          </a:p>
        </p:txBody>
      </p:sp>
      <p:sp>
        <p:nvSpPr>
          <p:cNvPr id="62" name="object 5"/>
          <p:cNvSpPr txBox="1"/>
          <p:nvPr/>
        </p:nvSpPr>
        <p:spPr>
          <a:xfrm>
            <a:off x="467546" y="1268759"/>
            <a:ext cx="2734668" cy="1080119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>
                <a:latin typeface="Montserrat" panose="00000500000000000000" pitchFamily="2" charset="0"/>
              </a:rPr>
              <a:t>Búsqueda en el Sistema Integral de Operación </a:t>
            </a:r>
            <a:r>
              <a:rPr lang="es-ES" dirty="0" smtClean="0">
                <a:latin typeface="Montserrat" panose="00000500000000000000" pitchFamily="2" charset="0"/>
              </a:rPr>
              <a:t>Migratoria (SIOM)</a:t>
            </a:r>
            <a:endParaRPr lang="es-ES" dirty="0">
              <a:latin typeface="Montserrat" panose="00000500000000000000" pitchFamily="2" charset="0"/>
            </a:endParaRPr>
          </a:p>
          <a:p>
            <a:r>
              <a:rPr lang="es-ES" dirty="0">
                <a:latin typeface="Montserrat" panose="00000500000000000000" pitchFamily="2" charset="0"/>
              </a:rPr>
              <a:t> Módulo </a:t>
            </a:r>
            <a:r>
              <a:rPr lang="es-ES" dirty="0" smtClean="0">
                <a:latin typeface="Montserrat" panose="00000500000000000000" pitchFamily="2" charset="0"/>
              </a:rPr>
              <a:t>repatriados</a:t>
            </a:r>
            <a:endParaRPr lang="es-MX" dirty="0">
              <a:latin typeface="Montserrat" panose="00000500000000000000" pitchFamily="2" charset="0"/>
            </a:endParaRPr>
          </a:p>
        </p:txBody>
      </p:sp>
      <p:sp>
        <p:nvSpPr>
          <p:cNvPr id="63" name="62 Rectángulo"/>
          <p:cNvSpPr/>
          <p:nvPr/>
        </p:nvSpPr>
        <p:spPr>
          <a:xfrm>
            <a:off x="125288" y="3933056"/>
            <a:ext cx="878497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latin typeface="Montserrat" panose="00000500000000000000" pitchFamily="2" charset="0"/>
              </a:rPr>
              <a:t>1.4 La Direcciones Generales de Regulación y Archivo Migratorio y de Tecnologías de la Información y Comunicaciones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64" name="object 4"/>
          <p:cNvSpPr txBox="1"/>
          <p:nvPr/>
        </p:nvSpPr>
        <p:spPr>
          <a:xfrm>
            <a:off x="477555" y="5085184"/>
            <a:ext cx="8332905" cy="1512168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El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20 de octubre del presente año, sostuvieron una reunión con Maria Elizondo Guajardo, Asesora Jurídica en el Comité Internacional de la Cruz Roja, y en cuya reunión se abordaron temas referentes a realizar las acciones necesarias para el intercambio de bases de datos, particularmente, datos biométricos, enfocado a un programa de personas desaparecidas</a:t>
            </a:r>
          </a:p>
        </p:txBody>
      </p:sp>
      <p:sp>
        <p:nvSpPr>
          <p:cNvPr id="65" name="object 5"/>
          <p:cNvSpPr txBox="1"/>
          <p:nvPr/>
        </p:nvSpPr>
        <p:spPr>
          <a:xfrm>
            <a:off x="461971" y="4725144"/>
            <a:ext cx="8358502" cy="521540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 smtClean="0">
                <a:latin typeface="Montserrat" panose="00000500000000000000" pitchFamily="2" charset="0"/>
              </a:rPr>
              <a:t>Reunión</a:t>
            </a:r>
            <a:endParaRPr lang="es-MX" dirty="0">
              <a:latin typeface="Montserrat" panose="00000500000000000000" pitchFamily="2" charset="0"/>
            </a:endParaRPr>
          </a:p>
        </p:txBody>
      </p:sp>
      <p:pic>
        <p:nvPicPr>
          <p:cNvPr id="4098" name="Picture 2" descr="/cms/uploads/image/file/534245/MAPA_REP-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55903" y="764703"/>
            <a:ext cx="5654361" cy="316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729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5288" y="620688"/>
            <a:ext cx="87849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Montserrat" panose="00000500000000000000" pitchFamily="2" charset="0"/>
              </a:rPr>
              <a:t>1.5 Sistemas de Información del Instituto Nacional de Migración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3" name="object 4"/>
          <p:cNvSpPr txBox="1"/>
          <p:nvPr/>
        </p:nvSpPr>
        <p:spPr>
          <a:xfrm>
            <a:off x="403970" y="1716499"/>
            <a:ext cx="4011691" cy="1928525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Este sistema tiene como propósito registrar, concentrar y comprobar el ingreso y la salida de las personas nacionales y extranjeras a territorio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nacional</a:t>
            </a:r>
            <a:endParaRPr lang="es-ES" sz="1600" dirty="0">
              <a:solidFill>
                <a:srgbClr val="B4263A"/>
              </a:solidFill>
              <a:latin typeface="Montserrat" panose="00000500000000000000" pitchFamily="2" charset="0"/>
              <a:ea typeface="Calibri"/>
              <a:cs typeface="Arial" panose="020B0604020202020204" pitchFamily="34" charset="0"/>
            </a:endParaRPr>
          </a:p>
        </p:txBody>
      </p:sp>
      <p:sp>
        <p:nvSpPr>
          <p:cNvPr id="4" name="object 5"/>
          <p:cNvSpPr txBox="1"/>
          <p:nvPr/>
        </p:nvSpPr>
        <p:spPr>
          <a:xfrm>
            <a:off x="403970" y="1052736"/>
            <a:ext cx="4024014" cy="750884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>
                <a:latin typeface="Montserrat" panose="00000500000000000000" pitchFamily="2" charset="0"/>
              </a:rPr>
              <a:t>Sistema Integral de Operaciones </a:t>
            </a:r>
            <a:r>
              <a:rPr lang="es-ES" dirty="0" smtClean="0">
                <a:latin typeface="Montserrat" panose="00000500000000000000" pitchFamily="2" charset="0"/>
              </a:rPr>
              <a:t>Migratorias (SIOM)</a:t>
            </a:r>
            <a:endParaRPr lang="es-MX" dirty="0">
              <a:latin typeface="Montserrat" panose="00000500000000000000" pitchFamily="2" charset="0"/>
            </a:endParaRPr>
          </a:p>
        </p:txBody>
      </p:sp>
      <p:sp>
        <p:nvSpPr>
          <p:cNvPr id="5" name="object 4"/>
          <p:cNvSpPr txBox="1"/>
          <p:nvPr/>
        </p:nvSpPr>
        <p:spPr>
          <a:xfrm>
            <a:off x="4724450" y="1716499"/>
            <a:ext cx="4185814" cy="1928525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Este sistema registra la información de las personas extranjeras que son rescatadas y presentadas por no acreditar su regular estancia o internación al territorio nacional en las estaciones migratorias y estancias provisionales de este Instituto</a:t>
            </a:r>
          </a:p>
        </p:txBody>
      </p:sp>
      <p:sp>
        <p:nvSpPr>
          <p:cNvPr id="6" name="object 5"/>
          <p:cNvSpPr txBox="1"/>
          <p:nvPr/>
        </p:nvSpPr>
        <p:spPr>
          <a:xfrm>
            <a:off x="4724450" y="1052736"/>
            <a:ext cx="4185814" cy="750884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>
                <a:latin typeface="Montserrat" panose="00000500000000000000" pitchFamily="2" charset="0"/>
              </a:rPr>
              <a:t>Sistema de Aseguramientos y Traslados en Estaciones </a:t>
            </a:r>
            <a:r>
              <a:rPr lang="es-ES" dirty="0" smtClean="0">
                <a:latin typeface="Montserrat" panose="00000500000000000000" pitchFamily="2" charset="0"/>
              </a:rPr>
              <a:t>Migratorias (SICATEM)</a:t>
            </a:r>
            <a:endParaRPr lang="es-MX" dirty="0">
              <a:latin typeface="Montserrat" panose="00000500000000000000" pitchFamily="2" charset="0"/>
            </a:endParaRPr>
          </a:p>
        </p:txBody>
      </p:sp>
      <p:pic>
        <p:nvPicPr>
          <p:cNvPr id="5122" name="Picture 2" descr="Boletín No. 414/20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149080"/>
            <a:ext cx="3600400" cy="206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ject 4"/>
          <p:cNvSpPr txBox="1"/>
          <p:nvPr/>
        </p:nvSpPr>
        <p:spPr>
          <a:xfrm>
            <a:off x="467544" y="4668827"/>
            <a:ext cx="4011691" cy="1496477"/>
          </a:xfrm>
          <a:prstGeom prst="rect">
            <a:avLst/>
          </a:prstGeom>
          <a:solidFill>
            <a:schemeClr val="bg1"/>
          </a:solidFill>
          <a:ln w="28575">
            <a:solidFill>
              <a:srgbClr val="9E3A26"/>
            </a:solidFill>
          </a:ln>
        </p:spPr>
        <p:txBody>
          <a:bodyPr vert="horz" wrap="square" lIns="0" tIns="4445" rIns="0" bIns="0" rtlCol="0" anchor="ctr">
            <a:noAutofit/>
          </a:bodyPr>
          <a:lstStyle>
            <a:defPPr>
              <a:defRPr lang="es-MX"/>
            </a:defPPr>
            <a:lvl1pPr marL="91440" marR="84455" algn="ctr">
              <a:lnSpc>
                <a:spcPct val="100000"/>
              </a:lnSpc>
              <a:tabLst>
                <a:tab pos="497840" algn="l"/>
              </a:tabLst>
              <a:defRPr b="1" spc="-5">
                <a:solidFill>
                  <a:srgbClr val="996600"/>
                </a:solidFill>
                <a:latin typeface="Arial"/>
                <a:cs typeface="Arial"/>
              </a:defRPr>
            </a:lvl1pPr>
          </a:lstStyle>
          <a:p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Mecanismo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de registro y seguimiento </a:t>
            </a:r>
            <a:r>
              <a:rPr lang="es-ES" sz="1600" dirty="0" smtClean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de </a:t>
            </a:r>
            <a:r>
              <a:rPr lang="es-ES" sz="1600" dirty="0">
                <a:solidFill>
                  <a:srgbClr val="B4263A"/>
                </a:solidFill>
                <a:latin typeface="Montserrat" panose="00000500000000000000" pitchFamily="2" charset="0"/>
                <a:ea typeface="Calibri"/>
                <a:cs typeface="Arial" panose="020B0604020202020204" pitchFamily="34" charset="0"/>
              </a:rPr>
              <a:t>trámites migratorios</a:t>
            </a:r>
          </a:p>
        </p:txBody>
      </p:sp>
      <p:sp>
        <p:nvSpPr>
          <p:cNvPr id="9" name="object 5"/>
          <p:cNvSpPr txBox="1"/>
          <p:nvPr/>
        </p:nvSpPr>
        <p:spPr>
          <a:xfrm>
            <a:off x="467544" y="4149080"/>
            <a:ext cx="4024014" cy="606868"/>
          </a:xfrm>
          <a:prstGeom prst="rect">
            <a:avLst/>
          </a:prstGeom>
          <a:solidFill>
            <a:srgbClr val="CC9900"/>
          </a:solidFill>
        </p:spPr>
        <p:txBody>
          <a:bodyPr vert="horz" wrap="square" lIns="0" tIns="83818" rIns="0" bIns="0" rtlCol="0" anchor="ctr">
            <a:noAutofit/>
          </a:bodyPr>
          <a:lstStyle>
            <a:defPPr>
              <a:defRPr lang="es-MX"/>
            </a:defPPr>
            <a:lvl1pPr marR="19526" algn="ctr">
              <a:defRPr sz="1600" b="1" spc="-4">
                <a:solidFill>
                  <a:srgbClr val="FFFFFF"/>
                </a:solidFill>
                <a:latin typeface="Arial"/>
                <a:cs typeface="Arial"/>
              </a:defRPr>
            </a:lvl1pPr>
          </a:lstStyle>
          <a:p>
            <a:r>
              <a:rPr lang="es-ES" dirty="0">
                <a:latin typeface="Montserrat" panose="00000500000000000000" pitchFamily="2" charset="0"/>
              </a:rPr>
              <a:t>Sistema </a:t>
            </a:r>
            <a:r>
              <a:rPr lang="es-ES" dirty="0" smtClean="0">
                <a:latin typeface="Montserrat" panose="00000500000000000000" pitchFamily="2" charset="0"/>
              </a:rPr>
              <a:t>Electrónico de Trámites Migratorios (SETRAM)</a:t>
            </a:r>
            <a:endParaRPr lang="es-MX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057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9" y="2060849"/>
            <a:ext cx="2520280" cy="2520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AutoShape 6" descr="Instituto Nacional de Migración - Home | Faceboo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MX"/>
          </a:p>
        </p:txBody>
      </p:sp>
      <p:pic>
        <p:nvPicPr>
          <p:cNvPr id="6151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2060848"/>
            <a:ext cx="2376264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79512" y="716503"/>
            <a:ext cx="878497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Montserrat" panose="00000500000000000000" pitchFamily="2" charset="0"/>
              </a:rPr>
              <a:t>El Instituto Nacional de </a:t>
            </a:r>
            <a:r>
              <a:rPr lang="es-ES" b="1" dirty="0">
                <a:latin typeface="Montserrat" panose="00000500000000000000" pitchFamily="2" charset="0"/>
              </a:rPr>
              <a:t>Migración </a:t>
            </a:r>
            <a:r>
              <a:rPr lang="es-ES" b="1" dirty="0" smtClean="0">
                <a:latin typeface="Montserrat" panose="00000500000000000000" pitchFamily="2" charset="0"/>
              </a:rPr>
              <a:t>ha colaborado con la Comisión Nacional de Búsqueda en los </a:t>
            </a:r>
            <a:r>
              <a:rPr lang="es-ES" b="1" dirty="0">
                <a:latin typeface="Montserrat" panose="00000500000000000000" pitchFamily="2" charset="0"/>
              </a:rPr>
              <a:t>Lineamientos del Grupo de Trabajo </a:t>
            </a:r>
            <a:r>
              <a:rPr lang="es-ES" b="1" dirty="0" smtClean="0">
                <a:latin typeface="Montserrat" panose="00000500000000000000" pitchFamily="2" charset="0"/>
              </a:rPr>
              <a:t>Interinstitucional </a:t>
            </a:r>
            <a:r>
              <a:rPr lang="es-ES" b="1" dirty="0">
                <a:latin typeface="Montserrat" panose="00000500000000000000" pitchFamily="2" charset="0"/>
              </a:rPr>
              <a:t>para la </a:t>
            </a:r>
            <a:r>
              <a:rPr lang="es-ES" b="1" dirty="0" smtClean="0">
                <a:latin typeface="Montserrat" panose="00000500000000000000" pitchFamily="2" charset="0"/>
              </a:rPr>
              <a:t>Búsqueda </a:t>
            </a:r>
            <a:r>
              <a:rPr lang="es-ES" b="1" dirty="0">
                <a:latin typeface="Montserrat" panose="00000500000000000000" pitchFamily="2" charset="0"/>
              </a:rPr>
              <a:t>de </a:t>
            </a:r>
            <a:r>
              <a:rPr lang="es-ES" b="1" dirty="0" smtClean="0">
                <a:latin typeface="Montserrat" panose="00000500000000000000" pitchFamily="2" charset="0"/>
              </a:rPr>
              <a:t>Personas Migrantes </a:t>
            </a:r>
            <a:r>
              <a:rPr lang="es-ES" b="1" dirty="0">
                <a:latin typeface="Montserrat" panose="00000500000000000000" pitchFamily="2" charset="0"/>
              </a:rPr>
              <a:t>del Mecanismo de Coordinación para la Búsqueda de Migrantes</a:t>
            </a:r>
            <a:endParaRPr lang="es-MX" b="1" dirty="0">
              <a:latin typeface="Montserrat" panose="00000500000000000000" pitchFamily="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538461" y="4653136"/>
            <a:ext cx="81440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smtClean="0">
                <a:latin typeface="Montserrat" panose="00000500000000000000" pitchFamily="2" charset="0"/>
              </a:rPr>
              <a:t>El</a:t>
            </a:r>
            <a:r>
              <a:rPr lang="es-ES" b="1" smtClean="0">
                <a:latin typeface="Montserrat" panose="00000500000000000000" pitchFamily="2" charset="0"/>
              </a:rPr>
              <a:t> </a:t>
            </a:r>
            <a:r>
              <a:rPr lang="es-ES" b="1" dirty="0">
                <a:latin typeface="Montserrat" panose="00000500000000000000" pitchFamily="2" charset="0"/>
              </a:rPr>
              <a:t>Instituto requirió generar </a:t>
            </a:r>
            <a:r>
              <a:rPr lang="es-ES" b="1" dirty="0" smtClean="0">
                <a:latin typeface="Montserrat" panose="00000500000000000000" pitchFamily="2" charset="0"/>
              </a:rPr>
              <a:t>un </a:t>
            </a:r>
            <a:r>
              <a:rPr lang="es-ES" b="1" dirty="0">
                <a:latin typeface="Montserrat" panose="00000500000000000000" pitchFamily="2" charset="0"/>
              </a:rPr>
              <a:t>ACUERDO DE COORDINACIÓN DE LAS AREAS DEL INM PARA DAR RESPUESTA A LAS SOLICITUDES DE INFORMACIÓN DE BÚSQUEDA DE PERSONAS DESAPARECIDAS EN SITUACIÓN DE MIGRACIÓN, MEXICANAS O EXTRANJERAS QUE HAYAN INGRESADO DE FORMA REGULAR O IRREGULAR A MEXICO</a:t>
            </a:r>
            <a:endParaRPr lang="es-MX" b="1" dirty="0">
              <a:latin typeface="Montserrat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160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620688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Montserrat" panose="00000500000000000000" pitchFamily="2" charset="0"/>
              </a:rPr>
              <a:t>2. </a:t>
            </a:r>
            <a:r>
              <a:rPr lang="es-ES" sz="2400" b="1" dirty="0">
                <a:latin typeface="Montserrat" panose="00000500000000000000" pitchFamily="2" charset="0"/>
              </a:rPr>
              <a:t>Retos encontrados</a:t>
            </a:r>
            <a:endParaRPr lang="es-MX" sz="2400" b="1" dirty="0">
              <a:latin typeface="Montserrat" panose="00000500000000000000" pitchFamily="2" charset="0"/>
            </a:endParaRPr>
          </a:p>
        </p:txBody>
      </p:sp>
      <p:graphicFrame>
        <p:nvGraphicFramePr>
          <p:cNvPr id="8" name="7 Diagrama"/>
          <p:cNvGraphicFramePr/>
          <p:nvPr>
            <p:extLst>
              <p:ext uri="{D42A27DB-BD31-4B8C-83A1-F6EECF244321}">
                <p14:modId xmlns:p14="http://schemas.microsoft.com/office/powerpoint/2010/main" val="1267871584"/>
              </p:ext>
            </p:extLst>
          </p:nvPr>
        </p:nvGraphicFramePr>
        <p:xfrm>
          <a:off x="431540" y="1268760"/>
          <a:ext cx="8208912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92475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9512" y="620688"/>
            <a:ext cx="87129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Montserrat" panose="00000500000000000000" pitchFamily="2" charset="0"/>
              </a:rPr>
              <a:t>3. Proyectos </a:t>
            </a:r>
            <a:r>
              <a:rPr lang="es-ES" sz="2400" b="1" dirty="0">
                <a:latin typeface="Montserrat" panose="00000500000000000000" pitchFamily="2" charset="0"/>
              </a:rPr>
              <a:t>en la materia</a:t>
            </a:r>
            <a:endParaRPr lang="es-MX" sz="2400" b="1" dirty="0">
              <a:latin typeface="Montserrat" panose="00000500000000000000" pitchFamily="2" charset="0"/>
            </a:endParaRPr>
          </a:p>
        </p:txBody>
      </p:sp>
      <p:graphicFrame>
        <p:nvGraphicFramePr>
          <p:cNvPr id="3" name="2 Diagrama"/>
          <p:cNvGraphicFramePr/>
          <p:nvPr>
            <p:extLst>
              <p:ext uri="{D42A27DB-BD31-4B8C-83A1-F6EECF244321}">
                <p14:modId xmlns:p14="http://schemas.microsoft.com/office/powerpoint/2010/main" val="3921376815"/>
              </p:ext>
            </p:extLst>
          </p:nvPr>
        </p:nvGraphicFramePr>
        <p:xfrm>
          <a:off x="251520" y="1268760"/>
          <a:ext cx="8460940" cy="52565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710028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8E76F2209421842A1575431D230AEB4" ma:contentTypeVersion="0" ma:contentTypeDescription="Create a new document." ma:contentTypeScope="" ma:versionID="7c5c3bbcefacea7b362fddce4151d4e4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b05d82d297216baf5b26c55225140df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1D96751-33D1-4954-A14C-1F5DB4EAEC0E}"/>
</file>

<file path=customXml/itemProps2.xml><?xml version="1.0" encoding="utf-8"?>
<ds:datastoreItem xmlns:ds="http://schemas.openxmlformats.org/officeDocument/2006/customXml" ds:itemID="{78518443-D471-49BD-9AAD-AE826E2726C5}"/>
</file>

<file path=customXml/itemProps3.xml><?xml version="1.0" encoding="utf-8"?>
<ds:datastoreItem xmlns:ds="http://schemas.openxmlformats.org/officeDocument/2006/customXml" ds:itemID="{18F50CE3-CB8D-4094-8C75-FCAC6071BAB3}"/>
</file>

<file path=docProps/app.xml><?xml version="1.0" encoding="utf-8"?>
<Properties xmlns="http://schemas.openxmlformats.org/officeDocument/2006/extended-properties" xmlns:vt="http://schemas.openxmlformats.org/officeDocument/2006/docPropsVTypes">
  <TotalTime>1892</TotalTime>
  <Words>775</Words>
  <Application>Microsoft Office PowerPoint</Application>
  <PresentationFormat>Presentación en pantalla (4:3)</PresentationFormat>
  <Paragraphs>55</Paragraphs>
  <Slides>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9" baseType="lpstr"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Ramos Lechuga,  Raúl Francisco</dc:creator>
  <cp:lastModifiedBy>Cruz Santiago,  Claudia Lilia</cp:lastModifiedBy>
  <cp:revision>76</cp:revision>
  <dcterms:created xsi:type="dcterms:W3CDTF">2021-02-05T20:47:44Z</dcterms:created>
  <dcterms:modified xsi:type="dcterms:W3CDTF">2021-11-17T00:25:35Z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0x01010018E76F2209421842A1575431D230AEB4</vt:lpwstr>
  </property>
</Properties>
</file>