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7" r:id="rId5"/>
  </p:sldIdLst>
  <p:sldSz cx="12192000" cy="6858000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66"/>
    <a:srgbClr val="954ECA"/>
    <a:srgbClr val="49959F"/>
    <a:srgbClr val="4731A5"/>
    <a:srgbClr val="893BC3"/>
    <a:srgbClr val="F9D9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368" autoAdjust="0"/>
    <p:restoredTop sz="93154" autoAdjust="0"/>
  </p:normalViewPr>
  <p:slideViewPr>
    <p:cSldViewPr snapToGrid="0">
      <p:cViewPr>
        <p:scale>
          <a:sx n="100" d="100"/>
          <a:sy n="100" d="100"/>
        </p:scale>
        <p:origin x="48" y="-9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432" cy="47975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062" y="0"/>
            <a:ext cx="3170432" cy="47975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BDD51C-6AA7-4050-BD91-2B28E0F4EDD6}" type="datetimeFigureOut">
              <a:rPr lang="en-US" smtClean="0"/>
              <a:pPr/>
              <a:t>10/21/2020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57200" y="720725"/>
            <a:ext cx="6402388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2033" y="4559957"/>
            <a:ext cx="5851135" cy="43208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914"/>
            <a:ext cx="3170432" cy="4797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062" y="9119914"/>
            <a:ext cx="3170432" cy="4797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3D7617-CC61-47F8-9D0C-D38A558CC76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D7617-CC61-47F8-9D0C-D38A558CC767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4F0BB-9F6B-41D1-AA89-DB7E8E8C14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208C00-F6FC-49BC-BFF3-23C48D032D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64E21F-A519-448C-A9BD-0026C93D6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0F48D-B807-49FC-A1F7-A7882812FDA2}" type="datetimeFigureOut">
              <a:rPr lang="en-US" smtClean="0"/>
              <a:pPr/>
              <a:t>10/21/2020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FBC25B-13E5-4C06-B385-4B85B1240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32A213-2823-4BA7-981D-842F70F44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B00DB-E985-4730-8984-2D63FFEFD9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6050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EF4D29-AA0C-44DB-9C9B-E4EF46FB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AD2733-5B45-4372-83D8-1A5763FF22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3D62D2-5FDA-433C-9930-14947BEA2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0F48D-B807-49FC-A1F7-A7882812FDA2}" type="datetimeFigureOut">
              <a:rPr lang="en-US" smtClean="0"/>
              <a:pPr/>
              <a:t>10/21/2020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67F2AF-B5E1-4607-95DC-A7D9589895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E11C5C-214B-4183-8FB6-4706D3E8D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B00DB-E985-4730-8984-2D63FFEFD9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229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A0A208-EE03-4568-9904-7BDF9AF84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636551-B2DE-4738-A82C-C7D2204973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9211C-133B-4490-9083-927968973A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0F48D-B807-49FC-A1F7-A7882812FDA2}" type="datetimeFigureOut">
              <a:rPr lang="en-US" smtClean="0"/>
              <a:pPr/>
              <a:t>10/21/2020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EBBDED-CB7C-4235-9A02-58553B685A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2467F4-8AD9-4796-AB0B-E7FF1CCAD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B00DB-E985-4730-8984-2D63FFEFD9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419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B4418D-521A-45E7-A522-652D109F5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F5AA6A-8B25-4E42-98CB-CF6308F219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7B67C2-8601-4D67-B151-8E22CA47AF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63FBBD-A688-491C-9A78-DFFD6CC38D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0F48D-B807-49FC-A1F7-A7882812FDA2}" type="datetimeFigureOut">
              <a:rPr lang="en-US" smtClean="0"/>
              <a:pPr/>
              <a:t>10/21/2020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182274-D915-4D83-91DE-29E7C8729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83E8A0-DF43-4120-980E-C9D0BFC3D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B00DB-E985-4730-8984-2D63FFEFD9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95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BF17C-68D2-442C-85F5-4DAFCF25E2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1CBEE7-BAE1-4337-80E7-72C291BC0B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48853A-CFFA-45D8-80AD-E36D94A9CF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91BD12-875F-410E-B180-9379CD1804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97C7A0-671A-475F-AF3C-8D52726865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E7E445-8DBB-424D-9802-25DD45C158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0F48D-B807-49FC-A1F7-A7882812FDA2}" type="datetimeFigureOut">
              <a:rPr lang="en-US" smtClean="0"/>
              <a:pPr/>
              <a:t>10/21/2020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679405-E71B-4522-AD89-F54394961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B6AB33-C29F-43FC-A884-8956CFEB0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B00DB-E985-4730-8984-2D63FFEFD9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602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4198B-522D-404A-ACBF-6DF568246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22E57D-2C2B-4FBB-88A3-EEC02313D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0F48D-B807-49FC-A1F7-A7882812FDA2}" type="datetimeFigureOut">
              <a:rPr lang="en-US" smtClean="0"/>
              <a:pPr/>
              <a:t>10/21/2020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F59ED6-D487-4EC4-ABBC-789BAC3A4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8DACC5-C1BD-4110-9AF5-8FC17C5CC5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B00DB-E985-4730-8984-2D63FFEFD9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375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FF2579C-3100-4F25-A676-B9B0A09BCF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0F48D-B807-49FC-A1F7-A7882812FDA2}" type="datetimeFigureOut">
              <a:rPr lang="en-US" smtClean="0"/>
              <a:pPr/>
              <a:t>10/21/2020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7B3516A-F1DF-4D42-B1E8-0C8FF0F2F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17AE86-C0AB-41DE-AB57-3D95C3FBAB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B00DB-E985-4730-8984-2D63FFEFD9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6013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45FB6D-AD81-4827-804E-5703A094E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ACF2EA-0220-46FA-B5AF-09FBE8B67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FE469F-128A-4B5F-A1B1-10793B7049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37BDFE-4133-4684-AC8B-E338A1D0F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0F48D-B807-49FC-A1F7-A7882812FDA2}" type="datetimeFigureOut">
              <a:rPr lang="en-US" smtClean="0"/>
              <a:pPr/>
              <a:t>10/21/2020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178254-D26B-4201-8DF7-8B313B16A0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069372-D663-42A6-836C-0DC8B03815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B00DB-E985-4730-8984-2D63FFEFD9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332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38F98-788C-4096-AE6F-D74DA51C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F36420-9BA3-444A-BE72-E1BFE7B601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8E16CD-6B42-49BF-8EB4-B8F51C49CD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38D95C-F961-4426-8F4B-521309078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0F48D-B807-49FC-A1F7-A7882812FDA2}" type="datetimeFigureOut">
              <a:rPr lang="en-US" smtClean="0"/>
              <a:pPr/>
              <a:t>10/21/2020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6704C5-96EF-4341-B487-23600F46E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460EE0-F39D-45CC-9693-68A076433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B00DB-E985-4730-8984-2D63FFEFD9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345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2FEAC5-09A8-4437-B194-BD193FF62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319C0B-515B-4C25-BC63-C0FF5BDA00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28FF2-66A2-45F9-B5E7-061A006B7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0F48D-B807-49FC-A1F7-A7882812FDA2}" type="datetimeFigureOut">
              <a:rPr lang="en-US" smtClean="0"/>
              <a:pPr/>
              <a:t>10/21/2020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C0EEA3-3240-4CA3-98CF-6C34574C2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0D9566-1A1A-4692-892A-A6EB21E2C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B00DB-E985-4730-8984-2D63FFEFD9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97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AA97AE-AA1C-4EBC-B8D0-BFE3092F39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F0EA4D-4166-4202-A1FB-17EA6BFC03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5F2F45-53AB-479F-8283-C28358E35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0F48D-B807-49FC-A1F7-A7882812FDA2}" type="datetimeFigureOut">
              <a:rPr lang="en-US" smtClean="0"/>
              <a:pPr/>
              <a:t>10/21/2020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F478D-0786-4EFF-9B2E-D61CEAF57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8821F4-AA75-4705-93AB-A4BD44680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B00DB-E985-4730-8984-2D63FFEFD9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041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AA9FA32-E9D7-4AA3-ABE9-E28A550D5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FCA5EF-72DE-4967-A1E1-477A30AC32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CC6A2B-4D40-4C78-B4FB-269388BE6F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F0F48D-B807-49FC-A1F7-A7882812FDA2}" type="datetimeFigureOut">
              <a:rPr lang="en-US" smtClean="0"/>
              <a:pPr/>
              <a:t>10/21/2020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336F55-4BCD-4F0D-AD9B-3EB42F383B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96036D-5C1B-42BF-9D96-E44EED2793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B00DB-E985-4730-8984-2D63FFEFD9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4462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D9660F4-4E6A-4E4D-8D8F-29C0BD480AD4}"/>
              </a:ext>
            </a:extLst>
          </p:cNvPr>
          <p:cNvSpPr/>
          <p:nvPr/>
        </p:nvSpPr>
        <p:spPr>
          <a:xfrm>
            <a:off x="1818238" y="1308756"/>
            <a:ext cx="1289303" cy="6400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chemeClr val="tx1"/>
                </a:solidFill>
              </a:rPr>
              <a:t>Social Affairs </a:t>
            </a:r>
            <a:r>
              <a:rPr lang="en-US" sz="900" dirty="0" err="1" smtClean="0">
                <a:solidFill>
                  <a:schemeClr val="tx1"/>
                </a:solidFill>
              </a:rPr>
              <a:t>Dept</a:t>
            </a:r>
            <a:r>
              <a:rPr lang="en-US" sz="900" dirty="0" smtClean="0">
                <a:solidFill>
                  <a:schemeClr val="tx1"/>
                </a:solidFill>
              </a:rPr>
              <a:t>: Large-scale campaign SCP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7E376D1-8B50-4131-BF58-1F312FDF22D3}"/>
              </a:ext>
            </a:extLst>
          </p:cNvPr>
          <p:cNvSpPr/>
          <p:nvPr/>
        </p:nvSpPr>
        <p:spPr>
          <a:xfrm>
            <a:off x="1809918" y="2107047"/>
            <a:ext cx="1289304" cy="6400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chemeClr val="tx1"/>
                </a:solidFill>
              </a:rPr>
              <a:t>Committee on parenting: implement policy plan across 4 sectors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5DAD294-8FE4-45C0-8475-85E17AC604C7}"/>
              </a:ext>
            </a:extLst>
          </p:cNvPr>
          <p:cNvSpPr/>
          <p:nvPr/>
        </p:nvSpPr>
        <p:spPr>
          <a:xfrm>
            <a:off x="9295759" y="6028786"/>
            <a:ext cx="1289304" cy="365760"/>
          </a:xfrm>
          <a:prstGeom prst="rect">
            <a:avLst/>
          </a:prstGeom>
          <a:solidFill>
            <a:srgbClr val="49959F"/>
          </a:solidFill>
          <a:ln>
            <a:solidFill>
              <a:srgbClr val="4995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chemeClr val="tx1"/>
                </a:solidFill>
              </a:rPr>
              <a:t>Truancy office: </a:t>
            </a:r>
            <a:r>
              <a:rPr lang="en-US" sz="900" dirty="0" err="1" smtClean="0">
                <a:solidFill>
                  <a:schemeClr val="tx1"/>
                </a:solidFill>
              </a:rPr>
              <a:t>computerisation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57261EA-F3BD-420D-B18A-A7570632BCBD}"/>
              </a:ext>
            </a:extLst>
          </p:cNvPr>
          <p:cNvSpPr/>
          <p:nvPr/>
        </p:nvSpPr>
        <p:spPr>
          <a:xfrm>
            <a:off x="9189446" y="1690714"/>
            <a:ext cx="1289304" cy="4783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>
                <a:solidFill>
                  <a:schemeClr val="tx1"/>
                </a:solidFill>
              </a:rPr>
              <a:t>Signs of </a:t>
            </a:r>
            <a:r>
              <a:rPr lang="en-US" sz="900" dirty="0" smtClean="0">
                <a:solidFill>
                  <a:schemeClr val="tx1"/>
                </a:solidFill>
              </a:rPr>
              <a:t>Safety: training sessions on using Sign of Safety method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8B4D8C-974D-4623-9FCE-D51D748D9CAB}"/>
              </a:ext>
            </a:extLst>
          </p:cNvPr>
          <p:cNvSpPr/>
          <p:nvPr/>
        </p:nvSpPr>
        <p:spPr>
          <a:xfrm>
            <a:off x="4813516" y="5986130"/>
            <a:ext cx="1289304" cy="34024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900" dirty="0" smtClean="0">
                <a:solidFill>
                  <a:schemeClr val="tx1"/>
                </a:solidFill>
              </a:rPr>
              <a:t>White </a:t>
            </a:r>
            <a:r>
              <a:rPr lang="nl-NL" sz="900" dirty="0" err="1" smtClean="0">
                <a:solidFill>
                  <a:schemeClr val="tx1"/>
                </a:solidFill>
              </a:rPr>
              <a:t>and</a:t>
            </a:r>
            <a:r>
              <a:rPr lang="nl-NL" sz="900" dirty="0" smtClean="0">
                <a:solidFill>
                  <a:schemeClr val="tx1"/>
                </a:solidFill>
              </a:rPr>
              <a:t> </a:t>
            </a:r>
            <a:r>
              <a:rPr lang="nl-NL" sz="900" dirty="0" err="1" smtClean="0">
                <a:solidFill>
                  <a:schemeClr val="tx1"/>
                </a:solidFill>
              </a:rPr>
              <a:t>Yellow</a:t>
            </a:r>
            <a:r>
              <a:rPr lang="nl-NL" sz="900" dirty="0" smtClean="0">
                <a:solidFill>
                  <a:schemeClr val="tx1"/>
                </a:solidFill>
              </a:rPr>
              <a:t> Cross – Solid </a:t>
            </a:r>
            <a:r>
              <a:rPr lang="nl-NL" sz="900" dirty="0" err="1" smtClean="0">
                <a:solidFill>
                  <a:schemeClr val="tx1"/>
                </a:solidFill>
              </a:rPr>
              <a:t>Parenting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4" name="Rectangle: Top Corners Rounded 3">
            <a:extLst>
              <a:ext uri="{FF2B5EF4-FFF2-40B4-BE49-F238E27FC236}">
                <a16:creationId xmlns:a16="http://schemas.microsoft.com/office/drawing/2014/main" id="{1B183462-87DA-4A0A-9BDF-D379B99243C0}"/>
              </a:ext>
            </a:extLst>
          </p:cNvPr>
          <p:cNvSpPr/>
          <p:nvPr/>
        </p:nvSpPr>
        <p:spPr>
          <a:xfrm>
            <a:off x="95404" y="597211"/>
            <a:ext cx="1290854" cy="627239"/>
          </a:xfrm>
          <a:prstGeom prst="round2Same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000" b="1" dirty="0"/>
              <a:t>IMPLEMENTATION</a:t>
            </a:r>
            <a:r>
              <a:rPr lang="en-US" sz="1000" b="1" baseline="0" dirty="0"/>
              <a:t> AND ENFORCEMENT OF LAWS</a:t>
            </a:r>
            <a:endParaRPr lang="en-US" sz="1000" b="1" dirty="0"/>
          </a:p>
        </p:txBody>
      </p:sp>
      <p:sp>
        <p:nvSpPr>
          <p:cNvPr id="5" name="Rectangle: Top Corners Rounded 4">
            <a:extLst>
              <a:ext uri="{FF2B5EF4-FFF2-40B4-BE49-F238E27FC236}">
                <a16:creationId xmlns:a16="http://schemas.microsoft.com/office/drawing/2014/main" id="{1B183462-87DA-4A0A-9BDF-D379B99243C0}"/>
              </a:ext>
            </a:extLst>
          </p:cNvPr>
          <p:cNvSpPr/>
          <p:nvPr/>
        </p:nvSpPr>
        <p:spPr>
          <a:xfrm>
            <a:off x="1809918" y="590255"/>
            <a:ext cx="1289304" cy="641150"/>
          </a:xfrm>
          <a:prstGeom prst="round2Same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000" b="1" dirty="0"/>
              <a:t>NORMS AND VALUES</a:t>
            </a:r>
          </a:p>
        </p:txBody>
      </p:sp>
      <p:sp>
        <p:nvSpPr>
          <p:cNvPr id="6" name="Rectangle: Top Corners Rounded 5">
            <a:extLst>
              <a:ext uri="{FF2B5EF4-FFF2-40B4-BE49-F238E27FC236}">
                <a16:creationId xmlns:a16="http://schemas.microsoft.com/office/drawing/2014/main" id="{1B183462-87DA-4A0A-9BDF-D379B99243C0}"/>
              </a:ext>
            </a:extLst>
          </p:cNvPr>
          <p:cNvSpPr/>
          <p:nvPr/>
        </p:nvSpPr>
        <p:spPr>
          <a:xfrm>
            <a:off x="3311827" y="590255"/>
            <a:ext cx="1289304" cy="638470"/>
          </a:xfrm>
          <a:prstGeom prst="round2Same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000" b="1" dirty="0"/>
              <a:t>SAFE ENVIRONMENT</a:t>
            </a:r>
          </a:p>
        </p:txBody>
      </p:sp>
      <p:sp>
        <p:nvSpPr>
          <p:cNvPr id="7" name="Rectangle: Top Corners Rounded 6">
            <a:extLst>
              <a:ext uri="{FF2B5EF4-FFF2-40B4-BE49-F238E27FC236}">
                <a16:creationId xmlns:a16="http://schemas.microsoft.com/office/drawing/2014/main" id="{A3C9F5E1-E593-4299-9682-F44F9C2D5084}"/>
              </a:ext>
            </a:extLst>
          </p:cNvPr>
          <p:cNvSpPr/>
          <p:nvPr/>
        </p:nvSpPr>
        <p:spPr>
          <a:xfrm>
            <a:off x="4813736" y="597211"/>
            <a:ext cx="1289304" cy="633268"/>
          </a:xfrm>
          <a:prstGeom prst="round2Same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000" b="1" dirty="0"/>
              <a:t>PARENT AND CAREGIVER SUPPORT</a:t>
            </a:r>
          </a:p>
        </p:txBody>
      </p:sp>
      <p:sp>
        <p:nvSpPr>
          <p:cNvPr id="8" name="Rectangle: Top Corners Rounded 7">
            <a:extLst>
              <a:ext uri="{FF2B5EF4-FFF2-40B4-BE49-F238E27FC236}">
                <a16:creationId xmlns:a16="http://schemas.microsoft.com/office/drawing/2014/main" id="{D7EE8E2F-AF68-492E-B614-133BF9CE08AD}"/>
              </a:ext>
            </a:extLst>
          </p:cNvPr>
          <p:cNvSpPr/>
          <p:nvPr/>
        </p:nvSpPr>
        <p:spPr>
          <a:xfrm>
            <a:off x="6315645" y="597211"/>
            <a:ext cx="1289304" cy="624027"/>
          </a:xfrm>
          <a:prstGeom prst="round2Same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000" b="1" dirty="0"/>
              <a:t>INCOME AND ECONOMIC STRENGTHENING</a:t>
            </a:r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DF9886E7-43F9-49F0-A744-09EA1B1A13B1}"/>
              </a:ext>
            </a:extLst>
          </p:cNvPr>
          <p:cNvSpPr/>
          <p:nvPr/>
        </p:nvSpPr>
        <p:spPr>
          <a:xfrm>
            <a:off x="7817554" y="590255"/>
            <a:ext cx="2651743" cy="637438"/>
          </a:xfrm>
          <a:prstGeom prst="round2Same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000" b="1" dirty="0"/>
              <a:t>RESPONSE AND SUPPORT</a:t>
            </a:r>
            <a:r>
              <a:rPr lang="en-US" sz="1000" b="1" baseline="0" dirty="0"/>
              <a:t> SERVICES</a:t>
            </a:r>
            <a:endParaRPr lang="en-US" sz="1000" b="1" dirty="0"/>
          </a:p>
        </p:txBody>
      </p:sp>
      <p:sp>
        <p:nvSpPr>
          <p:cNvPr id="20" name="Rectangle: Top Corners Rounded 19">
            <a:extLst>
              <a:ext uri="{FF2B5EF4-FFF2-40B4-BE49-F238E27FC236}">
                <a16:creationId xmlns:a16="http://schemas.microsoft.com/office/drawing/2014/main" id="{C313C592-88FB-46F9-A374-124BF919A930}"/>
              </a:ext>
            </a:extLst>
          </p:cNvPr>
          <p:cNvSpPr/>
          <p:nvPr/>
        </p:nvSpPr>
        <p:spPr>
          <a:xfrm>
            <a:off x="10681904" y="590255"/>
            <a:ext cx="1289304" cy="630153"/>
          </a:xfrm>
          <a:prstGeom prst="round2Same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000" b="1" dirty="0"/>
              <a:t>EDUCATION AND LIFE SKILLS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966BDEF-72B4-45B4-8073-4FCBA32A1C64}"/>
              </a:ext>
            </a:extLst>
          </p:cNvPr>
          <p:cNvSpPr/>
          <p:nvPr/>
        </p:nvSpPr>
        <p:spPr>
          <a:xfrm>
            <a:off x="9189446" y="2222204"/>
            <a:ext cx="1289304" cy="3508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chemeClr val="tx1"/>
                </a:solidFill>
              </a:rPr>
              <a:t>Central registration of high-risk youths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45EA4BE-13E9-4037-AA19-6D5C9DF8D46E}"/>
              </a:ext>
            </a:extLst>
          </p:cNvPr>
          <p:cNvSpPr/>
          <p:nvPr/>
        </p:nvSpPr>
        <p:spPr>
          <a:xfrm>
            <a:off x="9194084" y="3221664"/>
            <a:ext cx="1289304" cy="361507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chemeClr val="tx1"/>
                </a:solidFill>
              </a:rPr>
              <a:t>Guardianship Council: </a:t>
            </a:r>
            <a:r>
              <a:rPr lang="en-US" sz="900" dirty="0" err="1" smtClean="0">
                <a:solidFill>
                  <a:schemeClr val="tx1"/>
                </a:solidFill>
              </a:rPr>
              <a:t>optimising</a:t>
            </a:r>
            <a:r>
              <a:rPr lang="en-US" sz="900" dirty="0" smtClean="0">
                <a:solidFill>
                  <a:schemeClr val="tx1"/>
                </a:solidFill>
              </a:rPr>
              <a:t> services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1FBEDA7-26D0-4121-B220-7E7EA324CA12}"/>
              </a:ext>
            </a:extLst>
          </p:cNvPr>
          <p:cNvSpPr/>
          <p:nvPr/>
        </p:nvSpPr>
        <p:spPr>
          <a:xfrm>
            <a:off x="7843423" y="3832385"/>
            <a:ext cx="1289304" cy="64008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900" dirty="0">
                <a:solidFill>
                  <a:schemeClr val="tx1"/>
                </a:solidFill>
              </a:rPr>
              <a:t>Stichting </a:t>
            </a:r>
            <a:r>
              <a:rPr lang="nl-NL" sz="900" dirty="0" smtClean="0">
                <a:solidFill>
                  <a:schemeClr val="tx1"/>
                </a:solidFill>
              </a:rPr>
              <a:t>Reclassering: setting up a </a:t>
            </a:r>
            <a:r>
              <a:rPr lang="nl-NL" sz="900" dirty="0" err="1" smtClean="0">
                <a:solidFill>
                  <a:schemeClr val="tx1"/>
                </a:solidFill>
              </a:rPr>
              <a:t>youth</a:t>
            </a:r>
            <a:r>
              <a:rPr lang="nl-NL" sz="900" dirty="0" smtClean="0">
                <a:solidFill>
                  <a:schemeClr val="tx1"/>
                </a:solidFill>
              </a:rPr>
              <a:t> </a:t>
            </a:r>
            <a:r>
              <a:rPr lang="nl-NL" sz="900" dirty="0" err="1" smtClean="0">
                <a:solidFill>
                  <a:schemeClr val="tx1"/>
                </a:solidFill>
              </a:rPr>
              <a:t>probation</a:t>
            </a:r>
            <a:r>
              <a:rPr lang="nl-NL" sz="900" dirty="0" smtClean="0">
                <a:solidFill>
                  <a:schemeClr val="tx1"/>
                </a:solidFill>
              </a:rPr>
              <a:t> service 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AB90C55-14AA-4F04-994C-D7BBE420852E}"/>
              </a:ext>
            </a:extLst>
          </p:cNvPr>
          <p:cNvSpPr/>
          <p:nvPr/>
        </p:nvSpPr>
        <p:spPr>
          <a:xfrm>
            <a:off x="7832790" y="4550733"/>
            <a:ext cx="1289304" cy="363243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err="1">
                <a:solidFill>
                  <a:schemeClr val="tx1"/>
                </a:solidFill>
              </a:rPr>
              <a:t>Fundacion</a:t>
            </a:r>
            <a:r>
              <a:rPr lang="en-US" sz="900" dirty="0">
                <a:solidFill>
                  <a:schemeClr val="tx1"/>
                </a:solidFill>
              </a:rPr>
              <a:t> </a:t>
            </a:r>
            <a:r>
              <a:rPr lang="en-US" sz="900" dirty="0" err="1">
                <a:solidFill>
                  <a:schemeClr val="tx1"/>
                </a:solidFill>
              </a:rPr>
              <a:t>Guia</a:t>
            </a:r>
            <a:r>
              <a:rPr lang="en-US" sz="900" dirty="0">
                <a:solidFill>
                  <a:schemeClr val="tx1"/>
                </a:solidFill>
              </a:rPr>
              <a:t> Mi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6BCCD0F-909A-4EE5-A6FD-3CEE83838927}"/>
              </a:ext>
            </a:extLst>
          </p:cNvPr>
          <p:cNvSpPr/>
          <p:nvPr/>
        </p:nvSpPr>
        <p:spPr>
          <a:xfrm>
            <a:off x="9179993" y="1263036"/>
            <a:ext cx="1289304" cy="3657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err="1">
                <a:solidFill>
                  <a:schemeClr val="tx1"/>
                </a:solidFill>
              </a:rPr>
              <a:t>Stichting</a:t>
            </a:r>
            <a:r>
              <a:rPr lang="en-US" sz="900" dirty="0">
                <a:solidFill>
                  <a:schemeClr val="tx1"/>
                </a:solidFill>
              </a:rPr>
              <a:t> </a:t>
            </a:r>
            <a:r>
              <a:rPr lang="en-US" sz="900" dirty="0" err="1">
                <a:solidFill>
                  <a:schemeClr val="tx1"/>
                </a:solidFill>
              </a:rPr>
              <a:t>Kinderhuis</a:t>
            </a:r>
            <a:r>
              <a:rPr lang="en-US" sz="900" dirty="0">
                <a:solidFill>
                  <a:schemeClr val="tx1"/>
                </a:solidFill>
              </a:rPr>
              <a:t> Imelda Hof (6-14)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60EB6C1-19F3-495E-80C8-4C88B9EDA95B}"/>
              </a:ext>
            </a:extLst>
          </p:cNvPr>
          <p:cNvSpPr/>
          <p:nvPr/>
        </p:nvSpPr>
        <p:spPr>
          <a:xfrm>
            <a:off x="7800892" y="5092994"/>
            <a:ext cx="1289304" cy="480267"/>
          </a:xfrm>
          <a:prstGeom prst="rect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900" dirty="0" smtClean="0">
                <a:solidFill>
                  <a:schemeClr val="tx1"/>
                </a:solidFill>
              </a:rPr>
              <a:t>Public Health Dept: </a:t>
            </a:r>
            <a:r>
              <a:rPr lang="nl-NL" sz="900" dirty="0" err="1" smtClean="0">
                <a:solidFill>
                  <a:schemeClr val="tx1"/>
                </a:solidFill>
              </a:rPr>
              <a:t>Flexible</a:t>
            </a:r>
            <a:r>
              <a:rPr lang="nl-NL" sz="900" dirty="0" smtClean="0">
                <a:solidFill>
                  <a:schemeClr val="tx1"/>
                </a:solidFill>
              </a:rPr>
              <a:t> </a:t>
            </a:r>
            <a:r>
              <a:rPr lang="nl-NL" sz="900" dirty="0" err="1" smtClean="0">
                <a:solidFill>
                  <a:schemeClr val="tx1"/>
                </a:solidFill>
              </a:rPr>
              <a:t>Assertive</a:t>
            </a:r>
            <a:r>
              <a:rPr lang="nl-NL" sz="900" dirty="0" smtClean="0">
                <a:solidFill>
                  <a:schemeClr val="tx1"/>
                </a:solidFill>
              </a:rPr>
              <a:t> Community Treatment </a:t>
            </a:r>
            <a:r>
              <a:rPr lang="nl-NL" sz="900" dirty="0" err="1" smtClean="0">
                <a:solidFill>
                  <a:schemeClr val="tx1"/>
                </a:solidFill>
              </a:rPr>
              <a:t>for</a:t>
            </a:r>
            <a:r>
              <a:rPr lang="nl-NL" sz="900" dirty="0" smtClean="0">
                <a:solidFill>
                  <a:schemeClr val="tx1"/>
                </a:solidFill>
              </a:rPr>
              <a:t> </a:t>
            </a:r>
            <a:r>
              <a:rPr lang="nl-NL" sz="900" dirty="0" err="1" smtClean="0">
                <a:solidFill>
                  <a:schemeClr val="tx1"/>
                </a:solidFill>
              </a:rPr>
              <a:t>children</a:t>
            </a:r>
            <a:r>
              <a:rPr lang="nl-NL" sz="900" dirty="0" smtClean="0">
                <a:solidFill>
                  <a:schemeClr val="tx1"/>
                </a:solidFill>
              </a:rPr>
              <a:t> </a:t>
            </a:r>
            <a:r>
              <a:rPr lang="nl-NL" sz="900" dirty="0" err="1" smtClean="0">
                <a:solidFill>
                  <a:schemeClr val="tx1"/>
                </a:solidFill>
              </a:rPr>
              <a:t>and</a:t>
            </a:r>
            <a:r>
              <a:rPr lang="nl-NL" sz="900" dirty="0" smtClean="0">
                <a:solidFill>
                  <a:schemeClr val="tx1"/>
                </a:solidFill>
              </a:rPr>
              <a:t> </a:t>
            </a:r>
            <a:r>
              <a:rPr lang="nl-NL" sz="900" dirty="0" err="1" smtClean="0">
                <a:solidFill>
                  <a:schemeClr val="tx1"/>
                </a:solidFill>
              </a:rPr>
              <a:t>youths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BD5EF99-7EB2-4800-9165-1909F3D6B149}"/>
              </a:ext>
            </a:extLst>
          </p:cNvPr>
          <p:cNvSpPr/>
          <p:nvPr/>
        </p:nvSpPr>
        <p:spPr>
          <a:xfrm>
            <a:off x="9262663" y="3678863"/>
            <a:ext cx="1289304" cy="37214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chemeClr val="tx1"/>
                </a:solidFill>
              </a:rPr>
              <a:t>Centre for special education: </a:t>
            </a:r>
            <a:r>
              <a:rPr lang="en-US" sz="900" dirty="0" err="1" smtClean="0">
                <a:solidFill>
                  <a:schemeClr val="tx1"/>
                </a:solidFill>
              </a:rPr>
              <a:t>optimising</a:t>
            </a:r>
            <a:r>
              <a:rPr lang="en-US" sz="900" dirty="0" smtClean="0">
                <a:solidFill>
                  <a:schemeClr val="tx1"/>
                </a:solidFill>
              </a:rPr>
              <a:t> unused capacity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D71EC07-564B-41D4-82DD-E41E3172BECE}"/>
              </a:ext>
            </a:extLst>
          </p:cNvPr>
          <p:cNvSpPr/>
          <p:nvPr/>
        </p:nvSpPr>
        <p:spPr>
          <a:xfrm>
            <a:off x="9194085" y="2615221"/>
            <a:ext cx="1289304" cy="510749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>
                <a:solidFill>
                  <a:schemeClr val="tx1"/>
                </a:solidFill>
              </a:rPr>
              <a:t>Bureau </a:t>
            </a:r>
            <a:r>
              <a:rPr lang="en-US" sz="900" dirty="0" err="1" smtClean="0">
                <a:solidFill>
                  <a:schemeClr val="tx1"/>
                </a:solidFill>
              </a:rPr>
              <a:t>Sostenemi</a:t>
            </a:r>
            <a:r>
              <a:rPr lang="en-US" sz="900" dirty="0" smtClean="0">
                <a:solidFill>
                  <a:schemeClr val="tx1"/>
                </a:solidFill>
              </a:rPr>
              <a:t> (child abuse reporting </a:t>
            </a:r>
            <a:r>
              <a:rPr lang="en-US" sz="900" dirty="0" err="1" smtClean="0">
                <a:solidFill>
                  <a:schemeClr val="tx1"/>
                </a:solidFill>
              </a:rPr>
              <a:t>centre</a:t>
            </a:r>
            <a:r>
              <a:rPr lang="en-US" sz="900" dirty="0" smtClean="0">
                <a:solidFill>
                  <a:schemeClr val="tx1"/>
                </a:solidFill>
              </a:rPr>
              <a:t>): expanding capacity and </a:t>
            </a:r>
            <a:r>
              <a:rPr lang="en-US" sz="900" dirty="0" err="1" smtClean="0">
                <a:solidFill>
                  <a:schemeClr val="tx1"/>
                </a:solidFill>
              </a:rPr>
              <a:t>optimising</a:t>
            </a:r>
            <a:r>
              <a:rPr lang="en-US" sz="900" dirty="0" smtClean="0">
                <a:solidFill>
                  <a:schemeClr val="tx1"/>
                </a:solidFill>
              </a:rPr>
              <a:t> standard of services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16A1CCD-C09F-4541-9F5C-873B5C5C41D9}"/>
              </a:ext>
            </a:extLst>
          </p:cNvPr>
          <p:cNvSpPr/>
          <p:nvPr/>
        </p:nvSpPr>
        <p:spPr>
          <a:xfrm>
            <a:off x="7843424" y="2052082"/>
            <a:ext cx="1289304" cy="43593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>
                <a:solidFill>
                  <a:schemeClr val="tx1"/>
                </a:solidFill>
              </a:rPr>
              <a:t> Casa Cuna </a:t>
            </a:r>
            <a:r>
              <a:rPr lang="en-US" sz="900" dirty="0" err="1">
                <a:solidFill>
                  <a:schemeClr val="tx1"/>
                </a:solidFill>
              </a:rPr>
              <a:t>Progreso</a:t>
            </a:r>
            <a:r>
              <a:rPr lang="en-US" sz="900" dirty="0">
                <a:solidFill>
                  <a:schemeClr val="tx1"/>
                </a:solidFill>
              </a:rPr>
              <a:t> </a:t>
            </a:r>
            <a:r>
              <a:rPr lang="en-US" sz="900" dirty="0" smtClean="0">
                <a:solidFill>
                  <a:schemeClr val="tx1"/>
                </a:solidFill>
              </a:rPr>
              <a:t>Teenage mother project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70B0383-08DF-4D3A-8825-008B87F6F97C}"/>
              </a:ext>
            </a:extLst>
          </p:cNvPr>
          <p:cNvSpPr/>
          <p:nvPr/>
        </p:nvSpPr>
        <p:spPr>
          <a:xfrm>
            <a:off x="7843423" y="1286540"/>
            <a:ext cx="1289304" cy="6592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>
                <a:solidFill>
                  <a:schemeClr val="tx1"/>
                </a:solidFill>
              </a:rPr>
              <a:t> </a:t>
            </a:r>
            <a:r>
              <a:rPr lang="en-US" sz="900" dirty="0" err="1">
                <a:solidFill>
                  <a:schemeClr val="tx1"/>
                </a:solidFill>
              </a:rPr>
              <a:t>Stichting</a:t>
            </a:r>
            <a:r>
              <a:rPr lang="en-US" sz="900" dirty="0">
                <a:solidFill>
                  <a:schemeClr val="tx1"/>
                </a:solidFill>
              </a:rPr>
              <a:t> </a:t>
            </a:r>
            <a:r>
              <a:rPr lang="en-US" sz="900" dirty="0" err="1">
                <a:solidFill>
                  <a:schemeClr val="tx1"/>
                </a:solidFill>
              </a:rPr>
              <a:t>Ambiente</a:t>
            </a:r>
            <a:r>
              <a:rPr lang="en-US" sz="900" dirty="0">
                <a:solidFill>
                  <a:schemeClr val="tx1"/>
                </a:solidFill>
              </a:rPr>
              <a:t> </a:t>
            </a:r>
            <a:r>
              <a:rPr lang="en-US" sz="900" dirty="0" err="1" smtClean="0">
                <a:solidFill>
                  <a:schemeClr val="tx1"/>
                </a:solidFill>
              </a:rPr>
              <a:t>Nobo</a:t>
            </a:r>
            <a:r>
              <a:rPr lang="en-US" sz="900" dirty="0" smtClean="0">
                <a:solidFill>
                  <a:schemeClr val="tx1"/>
                </a:solidFill>
              </a:rPr>
              <a:t>: increase places in daily activity groups for intellectually disabled children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E5F1B477-6268-4C0D-81A8-2D36832958F2}"/>
              </a:ext>
            </a:extLst>
          </p:cNvPr>
          <p:cNvSpPr/>
          <p:nvPr/>
        </p:nvSpPr>
        <p:spPr>
          <a:xfrm>
            <a:off x="4834782" y="2041451"/>
            <a:ext cx="1289304" cy="58479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900" dirty="0" err="1" smtClean="0">
                <a:solidFill>
                  <a:schemeClr val="tx1"/>
                </a:solidFill>
              </a:rPr>
              <a:t>Social</a:t>
            </a:r>
            <a:r>
              <a:rPr lang="nl-NL" sz="900" dirty="0" smtClean="0">
                <a:solidFill>
                  <a:schemeClr val="tx1"/>
                </a:solidFill>
              </a:rPr>
              <a:t> </a:t>
            </a:r>
            <a:r>
              <a:rPr lang="nl-NL" sz="900" dirty="0" err="1" smtClean="0">
                <a:solidFill>
                  <a:schemeClr val="tx1"/>
                </a:solidFill>
              </a:rPr>
              <a:t>Affairs</a:t>
            </a:r>
            <a:r>
              <a:rPr lang="nl-NL" sz="900" dirty="0" smtClean="0">
                <a:solidFill>
                  <a:schemeClr val="tx1"/>
                </a:solidFill>
              </a:rPr>
              <a:t> Dept: </a:t>
            </a:r>
            <a:r>
              <a:rPr lang="nl-NL" sz="900" dirty="0" err="1" smtClean="0">
                <a:solidFill>
                  <a:schemeClr val="tx1"/>
                </a:solidFill>
              </a:rPr>
              <a:t>Youth</a:t>
            </a:r>
            <a:r>
              <a:rPr lang="nl-NL" sz="900" dirty="0" smtClean="0">
                <a:solidFill>
                  <a:schemeClr val="tx1"/>
                </a:solidFill>
              </a:rPr>
              <a:t> </a:t>
            </a:r>
            <a:r>
              <a:rPr lang="nl-NL" sz="900" dirty="0" err="1" smtClean="0">
                <a:solidFill>
                  <a:schemeClr val="tx1"/>
                </a:solidFill>
              </a:rPr>
              <a:t>and</a:t>
            </a:r>
            <a:r>
              <a:rPr lang="nl-NL" sz="900" dirty="0" smtClean="0">
                <a:solidFill>
                  <a:schemeClr val="tx1"/>
                </a:solidFill>
              </a:rPr>
              <a:t> Family Centre </a:t>
            </a:r>
            <a:r>
              <a:rPr lang="nl-NL" sz="900" dirty="0" err="1" smtClean="0">
                <a:solidFill>
                  <a:schemeClr val="tx1"/>
                </a:solidFill>
              </a:rPr>
              <a:t>parenting</a:t>
            </a:r>
            <a:r>
              <a:rPr lang="nl-NL" sz="900" dirty="0" smtClean="0">
                <a:solidFill>
                  <a:schemeClr val="tx1"/>
                </a:solidFill>
              </a:rPr>
              <a:t> support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634E276-A29F-4DC4-8140-BF39BD2F724C}"/>
              </a:ext>
            </a:extLst>
          </p:cNvPr>
          <p:cNvSpPr/>
          <p:nvPr/>
        </p:nvSpPr>
        <p:spPr>
          <a:xfrm>
            <a:off x="7843423" y="3114025"/>
            <a:ext cx="1289304" cy="6400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900" dirty="0">
                <a:solidFill>
                  <a:schemeClr val="tx1"/>
                </a:solidFill>
              </a:rPr>
              <a:t>Stichting </a:t>
            </a:r>
            <a:r>
              <a:rPr lang="nl-NL" sz="900" dirty="0" err="1">
                <a:solidFill>
                  <a:schemeClr val="tx1"/>
                </a:solidFill>
              </a:rPr>
              <a:t>Ambiente</a:t>
            </a:r>
            <a:r>
              <a:rPr lang="nl-NL" sz="900" dirty="0">
                <a:solidFill>
                  <a:schemeClr val="tx1"/>
                </a:solidFill>
              </a:rPr>
              <a:t> </a:t>
            </a:r>
            <a:r>
              <a:rPr lang="nl-NL" sz="900" dirty="0" err="1" smtClean="0">
                <a:solidFill>
                  <a:schemeClr val="tx1"/>
                </a:solidFill>
              </a:rPr>
              <a:t>Feliz</a:t>
            </a:r>
            <a:r>
              <a:rPr lang="nl-NL" sz="900" dirty="0" smtClean="0">
                <a:solidFill>
                  <a:schemeClr val="tx1"/>
                </a:solidFill>
              </a:rPr>
              <a:t>: </a:t>
            </a:r>
            <a:r>
              <a:rPr lang="nl-NL" sz="900" dirty="0">
                <a:solidFill>
                  <a:schemeClr val="tx1"/>
                </a:solidFill>
              </a:rPr>
              <a:t>24 </a:t>
            </a:r>
            <a:r>
              <a:rPr lang="nl-NL" sz="900" dirty="0" err="1" smtClean="0">
                <a:solidFill>
                  <a:schemeClr val="tx1"/>
                </a:solidFill>
              </a:rPr>
              <a:t>hour</a:t>
            </a:r>
            <a:r>
              <a:rPr lang="nl-NL" sz="900" dirty="0" smtClean="0">
                <a:solidFill>
                  <a:schemeClr val="tx1"/>
                </a:solidFill>
              </a:rPr>
              <a:t> care </a:t>
            </a:r>
            <a:r>
              <a:rPr lang="nl-NL" sz="900" dirty="0" err="1" smtClean="0">
                <a:solidFill>
                  <a:schemeClr val="tx1"/>
                </a:solidFill>
              </a:rPr>
              <a:t>for</a:t>
            </a:r>
            <a:r>
              <a:rPr lang="nl-NL" sz="900" dirty="0" smtClean="0">
                <a:solidFill>
                  <a:schemeClr val="tx1"/>
                </a:solidFill>
              </a:rPr>
              <a:t> </a:t>
            </a:r>
            <a:r>
              <a:rPr lang="nl-NL" sz="900" dirty="0" err="1" smtClean="0">
                <a:solidFill>
                  <a:schemeClr val="tx1"/>
                </a:solidFill>
              </a:rPr>
              <a:t>children</a:t>
            </a:r>
            <a:r>
              <a:rPr lang="nl-NL" sz="900" dirty="0" smtClean="0">
                <a:solidFill>
                  <a:schemeClr val="tx1"/>
                </a:solidFill>
              </a:rPr>
              <a:t> </a:t>
            </a:r>
            <a:r>
              <a:rPr lang="nl-NL" sz="900" dirty="0" err="1" smtClean="0">
                <a:solidFill>
                  <a:schemeClr val="tx1"/>
                </a:solidFill>
              </a:rPr>
              <a:t>and</a:t>
            </a:r>
            <a:r>
              <a:rPr lang="nl-NL" sz="900" dirty="0" smtClean="0">
                <a:solidFill>
                  <a:schemeClr val="tx1"/>
                </a:solidFill>
              </a:rPr>
              <a:t> teenagers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67126B2F-B033-41E6-A55A-B8A600359D5E}"/>
              </a:ext>
            </a:extLst>
          </p:cNvPr>
          <p:cNvSpPr/>
          <p:nvPr/>
        </p:nvSpPr>
        <p:spPr>
          <a:xfrm>
            <a:off x="7854056" y="2544520"/>
            <a:ext cx="1289304" cy="52828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900" dirty="0" smtClean="0">
                <a:solidFill>
                  <a:schemeClr val="tx1"/>
                </a:solidFill>
              </a:rPr>
              <a:t>SVGA (</a:t>
            </a:r>
            <a:r>
              <a:rPr lang="nl-NL" sz="900" dirty="0" err="1" smtClean="0">
                <a:solidFill>
                  <a:schemeClr val="tx1"/>
                </a:solidFill>
              </a:rPr>
              <a:t>intellectual</a:t>
            </a:r>
            <a:r>
              <a:rPr lang="nl-NL" sz="900" dirty="0" smtClean="0">
                <a:solidFill>
                  <a:schemeClr val="tx1"/>
                </a:solidFill>
              </a:rPr>
              <a:t> </a:t>
            </a:r>
            <a:r>
              <a:rPr lang="nl-NL" sz="900" dirty="0" err="1" smtClean="0">
                <a:solidFill>
                  <a:schemeClr val="tx1"/>
                </a:solidFill>
              </a:rPr>
              <a:t>disability</a:t>
            </a:r>
            <a:r>
              <a:rPr lang="nl-NL" sz="900" dirty="0" smtClean="0">
                <a:solidFill>
                  <a:schemeClr val="tx1"/>
                </a:solidFill>
              </a:rPr>
              <a:t> foundation): </a:t>
            </a:r>
            <a:r>
              <a:rPr lang="nl-NL" sz="900" dirty="0" smtClean="0">
                <a:solidFill>
                  <a:schemeClr val="tx1"/>
                </a:solidFill>
              </a:rPr>
              <a:t>setting up </a:t>
            </a:r>
            <a:r>
              <a:rPr lang="nl-NL" sz="900" dirty="0" err="1" smtClean="0">
                <a:solidFill>
                  <a:schemeClr val="tx1"/>
                </a:solidFill>
              </a:rPr>
              <a:t>surrogate</a:t>
            </a:r>
            <a:r>
              <a:rPr lang="nl-NL" sz="900" dirty="0" smtClean="0">
                <a:solidFill>
                  <a:schemeClr val="tx1"/>
                </a:solidFill>
              </a:rPr>
              <a:t> homes </a:t>
            </a:r>
            <a:r>
              <a:rPr lang="nl-NL" sz="900" dirty="0" err="1" smtClean="0">
                <a:solidFill>
                  <a:schemeClr val="tx1"/>
                </a:solidFill>
              </a:rPr>
              <a:t>for</a:t>
            </a:r>
            <a:r>
              <a:rPr lang="nl-NL" sz="900" dirty="0" smtClean="0">
                <a:solidFill>
                  <a:schemeClr val="tx1"/>
                </a:solidFill>
              </a:rPr>
              <a:t> </a:t>
            </a:r>
            <a:r>
              <a:rPr lang="nl-NL" sz="900" dirty="0" err="1" smtClean="0">
                <a:solidFill>
                  <a:schemeClr val="tx1"/>
                </a:solidFill>
              </a:rPr>
              <a:t>children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1FC88A3B-FE6E-45B3-B4D9-FFDCF87F3622}"/>
              </a:ext>
            </a:extLst>
          </p:cNvPr>
          <p:cNvSpPr/>
          <p:nvPr/>
        </p:nvSpPr>
        <p:spPr>
          <a:xfrm>
            <a:off x="9285127" y="5699050"/>
            <a:ext cx="1289304" cy="287665"/>
          </a:xfrm>
          <a:prstGeom prst="rect">
            <a:avLst/>
          </a:prstGeom>
          <a:solidFill>
            <a:srgbClr val="954ECA"/>
          </a:solidFill>
          <a:ln>
            <a:solidFill>
              <a:srgbClr val="954E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err="1" smtClean="0">
                <a:solidFill>
                  <a:schemeClr val="tx1"/>
                </a:solidFill>
              </a:rPr>
              <a:t>Computerisation</a:t>
            </a:r>
            <a:r>
              <a:rPr lang="en-US" sz="900" dirty="0" smtClean="0">
                <a:solidFill>
                  <a:schemeClr val="tx1"/>
                </a:solidFill>
              </a:rPr>
              <a:t> in youth healthcare system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452F0AE2-3298-40AD-8D36-832EAA1D1A59}"/>
              </a:ext>
            </a:extLst>
          </p:cNvPr>
          <p:cNvSpPr/>
          <p:nvPr/>
        </p:nvSpPr>
        <p:spPr>
          <a:xfrm>
            <a:off x="10650006" y="2636874"/>
            <a:ext cx="1289304" cy="46783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>
                <a:solidFill>
                  <a:schemeClr val="tx1"/>
                </a:solidFill>
              </a:rPr>
              <a:t>Heart Centered Leadership Foundation </a:t>
            </a:r>
            <a:r>
              <a:rPr lang="en-US" sz="900" dirty="0" smtClean="0">
                <a:solidFill>
                  <a:schemeClr val="tx1"/>
                </a:solidFill>
              </a:rPr>
              <a:t>‘Sustainable me’ training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C8E09326-A183-4914-8100-C3ACD33DBE69}"/>
              </a:ext>
            </a:extLst>
          </p:cNvPr>
          <p:cNvSpPr/>
          <p:nvPr/>
        </p:nvSpPr>
        <p:spPr>
          <a:xfrm>
            <a:off x="10682460" y="5188689"/>
            <a:ext cx="1289304" cy="361506"/>
          </a:xfrm>
          <a:prstGeom prst="rect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chemeClr val="tx1"/>
                </a:solidFill>
              </a:rPr>
              <a:t>FADA: study into drug and alcohol abuse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6F4863FC-2407-4766-A08C-F3C94F4D5BEB}"/>
              </a:ext>
            </a:extLst>
          </p:cNvPr>
          <p:cNvSpPr/>
          <p:nvPr/>
        </p:nvSpPr>
        <p:spPr>
          <a:xfrm>
            <a:off x="9285127" y="4710223"/>
            <a:ext cx="1289304" cy="414670"/>
          </a:xfrm>
          <a:prstGeom prst="rect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chemeClr val="tx1"/>
                </a:solidFill>
              </a:rPr>
              <a:t>FADA: </a:t>
            </a:r>
            <a:r>
              <a:rPr lang="en-US" sz="900" dirty="0" smtClean="0">
                <a:solidFill>
                  <a:schemeClr val="tx1"/>
                </a:solidFill>
              </a:rPr>
              <a:t>study into drug and alcohol abuse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22B28289-94E3-45C7-BD61-FE4B686BD74E}"/>
              </a:ext>
            </a:extLst>
          </p:cNvPr>
          <p:cNvSpPr/>
          <p:nvPr/>
        </p:nvSpPr>
        <p:spPr>
          <a:xfrm>
            <a:off x="9262663" y="5176014"/>
            <a:ext cx="1289304" cy="469874"/>
          </a:xfrm>
          <a:prstGeom prst="rect">
            <a:avLst/>
          </a:prstGeom>
          <a:solidFill>
            <a:srgbClr val="954ECA"/>
          </a:solidFill>
          <a:ln>
            <a:solidFill>
              <a:srgbClr val="954E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chemeClr val="tx1"/>
                </a:solidFill>
              </a:rPr>
              <a:t>Formal training for qualification as public health nurse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B70717D-A23F-419A-8868-5630C1B8900F}"/>
              </a:ext>
            </a:extLst>
          </p:cNvPr>
          <p:cNvSpPr/>
          <p:nvPr/>
        </p:nvSpPr>
        <p:spPr>
          <a:xfrm>
            <a:off x="4834782" y="5029199"/>
            <a:ext cx="1289304" cy="861237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>
                <a:solidFill>
                  <a:schemeClr val="tx1"/>
                </a:solidFill>
              </a:rPr>
              <a:t>Collaborative </a:t>
            </a:r>
            <a:r>
              <a:rPr lang="en-US" sz="900" dirty="0" smtClean="0">
                <a:solidFill>
                  <a:schemeClr val="tx1"/>
                </a:solidFill>
              </a:rPr>
              <a:t>partnerships DSZ: social support to vulnerable families, identified through schools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C894586C-9A66-403F-8CB9-B280F70273A4}"/>
              </a:ext>
            </a:extLst>
          </p:cNvPr>
          <p:cNvSpPr/>
          <p:nvPr/>
        </p:nvSpPr>
        <p:spPr>
          <a:xfrm>
            <a:off x="10671270" y="3827720"/>
            <a:ext cx="1289304" cy="520997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>
                <a:solidFill>
                  <a:schemeClr val="tx1"/>
                </a:solidFill>
              </a:rPr>
              <a:t>KIA - Life Coach </a:t>
            </a:r>
            <a:r>
              <a:rPr lang="en-US" sz="900" dirty="0" smtClean="0">
                <a:solidFill>
                  <a:schemeClr val="tx1"/>
                </a:solidFill>
              </a:rPr>
              <a:t>Centrum: aftercare </a:t>
            </a:r>
            <a:r>
              <a:rPr lang="en-US" sz="900" dirty="0" err="1" smtClean="0">
                <a:solidFill>
                  <a:schemeClr val="tx1"/>
                </a:solidFill>
              </a:rPr>
              <a:t>centre</a:t>
            </a:r>
            <a:r>
              <a:rPr lang="en-US" sz="900" dirty="0" smtClean="0">
                <a:solidFill>
                  <a:schemeClr val="tx1"/>
                </a:solidFill>
              </a:rPr>
              <a:t> for former youth detainees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F8E60458-6703-4E33-98DB-E70A6063DF5F}"/>
              </a:ext>
            </a:extLst>
          </p:cNvPr>
          <p:cNvSpPr/>
          <p:nvPr/>
        </p:nvSpPr>
        <p:spPr>
          <a:xfrm>
            <a:off x="7780000" y="6198781"/>
            <a:ext cx="1289304" cy="531628"/>
          </a:xfrm>
          <a:prstGeom prst="rect">
            <a:avLst/>
          </a:prstGeom>
          <a:solidFill>
            <a:srgbClr val="49959F"/>
          </a:solidFill>
          <a:ln>
            <a:solidFill>
              <a:srgbClr val="4995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>
                <a:solidFill>
                  <a:schemeClr val="tx1"/>
                </a:solidFill>
              </a:rPr>
              <a:t> </a:t>
            </a:r>
            <a:r>
              <a:rPr lang="en-US" sz="900" dirty="0" smtClean="0">
                <a:solidFill>
                  <a:schemeClr val="tx1"/>
                </a:solidFill>
              </a:rPr>
              <a:t>Out-of-school care: in-service training for staff and public information campaign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F59618F1-4816-4104-BEA8-A02CBC95EAD5}"/>
              </a:ext>
            </a:extLst>
          </p:cNvPr>
          <p:cNvSpPr/>
          <p:nvPr/>
        </p:nvSpPr>
        <p:spPr>
          <a:xfrm>
            <a:off x="9262663" y="6432698"/>
            <a:ext cx="1289304" cy="425302"/>
          </a:xfrm>
          <a:prstGeom prst="rect">
            <a:avLst/>
          </a:prstGeom>
          <a:solidFill>
            <a:srgbClr val="49959F"/>
          </a:solidFill>
          <a:ln>
            <a:solidFill>
              <a:srgbClr val="4995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err="1">
                <a:solidFill>
                  <a:schemeClr val="tx1"/>
                </a:solidFill>
              </a:rPr>
              <a:t>Dept</a:t>
            </a:r>
            <a:r>
              <a:rPr lang="en-US" sz="900" dirty="0">
                <a:solidFill>
                  <a:schemeClr val="tx1"/>
                </a:solidFill>
              </a:rPr>
              <a:t> of Education:  </a:t>
            </a:r>
            <a:r>
              <a:rPr lang="en-US" sz="900" dirty="0" err="1">
                <a:solidFill>
                  <a:schemeClr val="tx1"/>
                </a:solidFill>
              </a:rPr>
              <a:t>o</a:t>
            </a:r>
            <a:r>
              <a:rPr lang="en-US" sz="900" dirty="0" err="1" smtClean="0">
                <a:solidFill>
                  <a:schemeClr val="tx1"/>
                </a:solidFill>
              </a:rPr>
              <a:t>ptimising</a:t>
            </a:r>
            <a:r>
              <a:rPr lang="en-US" sz="900" dirty="0" smtClean="0">
                <a:solidFill>
                  <a:schemeClr val="tx1"/>
                </a:solidFill>
              </a:rPr>
              <a:t> </a:t>
            </a:r>
            <a:r>
              <a:rPr lang="en-US" sz="900" dirty="0">
                <a:solidFill>
                  <a:schemeClr val="tx1"/>
                </a:solidFill>
              </a:rPr>
              <a:t>care teams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F35300FF-1578-4919-A718-94FE79A87446}"/>
              </a:ext>
            </a:extLst>
          </p:cNvPr>
          <p:cNvSpPr/>
          <p:nvPr/>
        </p:nvSpPr>
        <p:spPr>
          <a:xfrm>
            <a:off x="10681904" y="1275907"/>
            <a:ext cx="1289304" cy="5103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chemeClr val="tx1"/>
                </a:solidFill>
              </a:rPr>
              <a:t>Youth helpdesk: helping unemployed young people find work</a:t>
            </a:r>
          </a:p>
          <a:p>
            <a:pPr algn="ctr"/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325CFF84-680E-41C0-916E-7806EA82B94B}"/>
              </a:ext>
            </a:extLst>
          </p:cNvPr>
          <p:cNvSpPr/>
          <p:nvPr/>
        </p:nvSpPr>
        <p:spPr>
          <a:xfrm>
            <a:off x="9285127" y="4146697"/>
            <a:ext cx="1289304" cy="510363"/>
          </a:xfrm>
          <a:prstGeom prst="rect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err="1">
                <a:solidFill>
                  <a:schemeClr val="tx1"/>
                </a:solidFill>
              </a:rPr>
              <a:t>Stichting</a:t>
            </a:r>
            <a:r>
              <a:rPr lang="en-US" sz="900" dirty="0">
                <a:solidFill>
                  <a:schemeClr val="tx1"/>
                </a:solidFill>
              </a:rPr>
              <a:t> </a:t>
            </a:r>
            <a:r>
              <a:rPr lang="en-US" sz="900" dirty="0" err="1" smtClean="0">
                <a:solidFill>
                  <a:schemeClr val="tx1"/>
                </a:solidFill>
              </a:rPr>
              <a:t>Respaldo</a:t>
            </a:r>
            <a:r>
              <a:rPr lang="en-US" sz="900" dirty="0" smtClean="0">
                <a:solidFill>
                  <a:schemeClr val="tx1"/>
                </a:solidFill>
              </a:rPr>
              <a:t>: improving access and in-service training for professionals </a:t>
            </a:r>
            <a:endParaRPr lang="en-US" sz="900" dirty="0">
              <a:solidFill>
                <a:schemeClr val="tx1"/>
              </a:solidFill>
            </a:endParaRPr>
          </a:p>
        </p:txBody>
      </p:sp>
      <p:graphicFrame>
        <p:nvGraphicFramePr>
          <p:cNvPr id="62" name="Table 61">
            <a:extLst>
              <a:ext uri="{FF2B5EF4-FFF2-40B4-BE49-F238E27FC236}">
                <a16:creationId xmlns:a16="http://schemas.microsoft.com/office/drawing/2014/main" id="{ED299A6E-C79E-4BAA-8A6C-D58F8200BA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3851511"/>
              </p:ext>
            </p:extLst>
          </p:nvPr>
        </p:nvGraphicFramePr>
        <p:xfrm>
          <a:off x="267090" y="4120595"/>
          <a:ext cx="1806602" cy="2255831"/>
        </p:xfrm>
        <a:graphic>
          <a:graphicData uri="http://schemas.openxmlformats.org/drawingml/2006/table">
            <a:tbl>
              <a:tblPr firstRow="1" bandRow="1"/>
              <a:tblGrid>
                <a:gridCol w="635171">
                  <a:extLst>
                    <a:ext uri="{9D8B030D-6E8A-4147-A177-3AD203B41FA5}">
                      <a16:colId xmlns:a16="http://schemas.microsoft.com/office/drawing/2014/main" val="632983628"/>
                    </a:ext>
                  </a:extLst>
                </a:gridCol>
                <a:gridCol w="1171431">
                  <a:extLst>
                    <a:ext uri="{9D8B030D-6E8A-4147-A177-3AD203B41FA5}">
                      <a16:colId xmlns:a16="http://schemas.microsoft.com/office/drawing/2014/main" val="3652336187"/>
                    </a:ext>
                  </a:extLst>
                </a:gridCol>
              </a:tblGrid>
              <a:tr h="297696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Key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Colour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566549"/>
                  </a:ext>
                </a:extLst>
              </a:tr>
              <a:tr h="297696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Social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8988193"/>
                  </a:ext>
                </a:extLst>
              </a:tr>
              <a:tr h="297696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Judicial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1681098"/>
                  </a:ext>
                </a:extLst>
              </a:tr>
              <a:tr h="297696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Public</a:t>
                      </a:r>
                      <a:r>
                        <a:rPr lang="en-US" sz="9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health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149951"/>
                  </a:ext>
                </a:extLst>
              </a:tr>
              <a:tr h="297696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Public</a:t>
                      </a:r>
                      <a:r>
                        <a:rPr lang="en-US" sz="9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Health </a:t>
                      </a:r>
                      <a:r>
                        <a:rPr lang="en-US" sz="9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Dept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4E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2320824"/>
                  </a:ext>
                </a:extLst>
              </a:tr>
              <a:tr h="297696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Social</a:t>
                      </a:r>
                      <a:r>
                        <a:rPr lang="en-US" sz="9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Affairs </a:t>
                      </a:r>
                      <a:r>
                        <a:rPr lang="en-US" sz="9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Dept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5182264"/>
                  </a:ext>
                </a:extLst>
              </a:tr>
              <a:tr h="18581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Education</a:t>
                      </a:r>
                      <a:r>
                        <a:rPr lang="en-US" sz="9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9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Dept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49959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8753101"/>
                  </a:ext>
                </a:extLst>
              </a:tr>
              <a:tr h="18581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Public</a:t>
                      </a:r>
                      <a:r>
                        <a:rPr lang="en-US" sz="9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health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2096241"/>
                  </a:ext>
                </a:extLst>
              </a:tr>
            </a:tbl>
          </a:graphicData>
        </a:graphic>
      </p:graphicFrame>
      <p:sp>
        <p:nvSpPr>
          <p:cNvPr id="63" name="TextBox 62">
            <a:extLst>
              <a:ext uri="{FF2B5EF4-FFF2-40B4-BE49-F238E27FC236}">
                <a16:creationId xmlns:a16="http://schemas.microsoft.com/office/drawing/2014/main" id="{50EC7BE8-539C-4DF7-A7F7-5C3A80F09439}"/>
              </a:ext>
            </a:extLst>
          </p:cNvPr>
          <p:cNvSpPr txBox="1"/>
          <p:nvPr/>
        </p:nvSpPr>
        <p:spPr>
          <a:xfrm>
            <a:off x="3107541" y="187884"/>
            <a:ext cx="5418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Social Crisis Plan (SCP) </a:t>
            </a:r>
            <a:r>
              <a:rPr lang="en-US" dirty="0" err="1" smtClean="0"/>
              <a:t>Intersectoral</a:t>
            </a:r>
            <a:r>
              <a:rPr lang="en-US" dirty="0" smtClean="0"/>
              <a:t> Approach</a:t>
            </a:r>
            <a:endParaRPr lang="en-US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4ECFAAF-8CCB-4FEF-AA9E-C446259632D8}"/>
              </a:ext>
            </a:extLst>
          </p:cNvPr>
          <p:cNvSpPr/>
          <p:nvPr/>
        </p:nvSpPr>
        <p:spPr>
          <a:xfrm>
            <a:off x="4770986" y="3625703"/>
            <a:ext cx="1289304" cy="7655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err="1">
                <a:solidFill>
                  <a:schemeClr val="tx1"/>
                </a:solidFill>
              </a:rPr>
              <a:t>Stichting</a:t>
            </a:r>
            <a:r>
              <a:rPr lang="en-US" sz="900" dirty="0">
                <a:solidFill>
                  <a:schemeClr val="tx1"/>
                </a:solidFill>
              </a:rPr>
              <a:t> </a:t>
            </a:r>
            <a:r>
              <a:rPr lang="en-US" sz="900" dirty="0" err="1">
                <a:solidFill>
                  <a:schemeClr val="tx1"/>
                </a:solidFill>
              </a:rPr>
              <a:t>Kinderhuis</a:t>
            </a:r>
            <a:r>
              <a:rPr lang="en-US" sz="900" dirty="0">
                <a:solidFill>
                  <a:schemeClr val="tx1"/>
                </a:solidFill>
              </a:rPr>
              <a:t> Imelda Hof (</a:t>
            </a:r>
            <a:r>
              <a:rPr lang="en-US" sz="900" dirty="0" smtClean="0">
                <a:solidFill>
                  <a:schemeClr val="tx1"/>
                </a:solidFill>
              </a:rPr>
              <a:t>6-14): communication, training and support for parents of children in the home 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E9EDBFD8-1258-4993-BC7E-2731A5FDA446}"/>
              </a:ext>
            </a:extLst>
          </p:cNvPr>
          <p:cNvSpPr/>
          <p:nvPr/>
        </p:nvSpPr>
        <p:spPr>
          <a:xfrm>
            <a:off x="10659677" y="1850065"/>
            <a:ext cx="1300899" cy="6485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err="1" smtClean="0">
                <a:solidFill>
                  <a:schemeClr val="tx1"/>
                </a:solidFill>
              </a:rPr>
              <a:t>Stichting</a:t>
            </a:r>
            <a:r>
              <a:rPr lang="en-US" sz="900" dirty="0" smtClean="0">
                <a:solidFill>
                  <a:schemeClr val="tx1"/>
                </a:solidFill>
              </a:rPr>
              <a:t> </a:t>
            </a:r>
            <a:r>
              <a:rPr lang="en-US" sz="900" dirty="0" err="1" smtClean="0">
                <a:solidFill>
                  <a:schemeClr val="tx1"/>
                </a:solidFill>
              </a:rPr>
              <a:t>Kinderhuis</a:t>
            </a:r>
            <a:r>
              <a:rPr lang="en-US" sz="900" dirty="0" smtClean="0">
                <a:solidFill>
                  <a:schemeClr val="tx1"/>
                </a:solidFill>
              </a:rPr>
              <a:t> Imelda Hof (6-14):  Increasing resilience, safety, self-awareness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4D0F7482-725C-4B2A-8974-8CC920737FFB}"/>
              </a:ext>
            </a:extLst>
          </p:cNvPr>
          <p:cNvSpPr/>
          <p:nvPr/>
        </p:nvSpPr>
        <p:spPr>
          <a:xfrm>
            <a:off x="4740601" y="1322820"/>
            <a:ext cx="1383485" cy="6229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>
                <a:solidFill>
                  <a:schemeClr val="tx1"/>
                </a:solidFill>
              </a:rPr>
              <a:t>Casa Cuna </a:t>
            </a:r>
            <a:r>
              <a:rPr lang="en-US" sz="900" dirty="0" err="1" smtClean="0">
                <a:solidFill>
                  <a:schemeClr val="tx1"/>
                </a:solidFill>
              </a:rPr>
              <a:t>Progreso</a:t>
            </a:r>
            <a:r>
              <a:rPr lang="en-US" sz="900" dirty="0" smtClean="0">
                <a:solidFill>
                  <a:schemeClr val="tx1"/>
                </a:solidFill>
              </a:rPr>
              <a:t>: </a:t>
            </a:r>
            <a:r>
              <a:rPr lang="en-US" sz="900" dirty="0" err="1" smtClean="0">
                <a:solidFill>
                  <a:schemeClr val="tx1"/>
                </a:solidFill>
              </a:rPr>
              <a:t>optimising</a:t>
            </a:r>
            <a:r>
              <a:rPr lang="en-US" sz="900" dirty="0" smtClean="0">
                <a:solidFill>
                  <a:schemeClr val="tx1"/>
                </a:solidFill>
              </a:rPr>
              <a:t> social support and teen mothers project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FBABB161-BB5F-457A-97B8-4E8AEC541E17}"/>
              </a:ext>
            </a:extLst>
          </p:cNvPr>
          <p:cNvSpPr/>
          <p:nvPr/>
        </p:nvSpPr>
        <p:spPr>
          <a:xfrm>
            <a:off x="4760354" y="2727530"/>
            <a:ext cx="1289304" cy="7812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chemeClr val="tx1"/>
                </a:solidFill>
              </a:rPr>
              <a:t>FHMD </a:t>
            </a:r>
            <a:r>
              <a:rPr lang="en-US" sz="900" dirty="0" err="1">
                <a:solidFill>
                  <a:schemeClr val="tx1"/>
                </a:solidFill>
              </a:rPr>
              <a:t>Fundaction</a:t>
            </a:r>
            <a:r>
              <a:rPr lang="en-US" sz="900" dirty="0">
                <a:solidFill>
                  <a:schemeClr val="tx1"/>
                </a:solidFill>
              </a:rPr>
              <a:t> pa </a:t>
            </a:r>
            <a:r>
              <a:rPr lang="en-US" sz="900" dirty="0" err="1">
                <a:solidFill>
                  <a:schemeClr val="tx1"/>
                </a:solidFill>
              </a:rPr>
              <a:t>Hende</a:t>
            </a:r>
            <a:r>
              <a:rPr lang="en-US" sz="900" dirty="0">
                <a:solidFill>
                  <a:schemeClr val="tx1"/>
                </a:solidFill>
              </a:rPr>
              <a:t> </a:t>
            </a:r>
            <a:r>
              <a:rPr lang="en-US" sz="900" dirty="0" err="1">
                <a:solidFill>
                  <a:schemeClr val="tx1"/>
                </a:solidFill>
              </a:rPr>
              <a:t>Muhe</a:t>
            </a:r>
            <a:r>
              <a:rPr lang="en-US" sz="900" dirty="0">
                <a:solidFill>
                  <a:schemeClr val="tx1"/>
                </a:solidFill>
              </a:rPr>
              <a:t> den </a:t>
            </a:r>
            <a:r>
              <a:rPr lang="en-US" sz="900" dirty="0" err="1" smtClean="0">
                <a:solidFill>
                  <a:schemeClr val="tx1"/>
                </a:solidFill>
              </a:rPr>
              <a:t>Dificultad</a:t>
            </a:r>
            <a:r>
              <a:rPr lang="en-US" sz="900" dirty="0" smtClean="0">
                <a:solidFill>
                  <a:schemeClr val="tx1"/>
                </a:solidFill>
              </a:rPr>
              <a:t>:</a:t>
            </a:r>
          </a:p>
          <a:p>
            <a:pPr algn="ctr"/>
            <a:r>
              <a:rPr lang="en-US" sz="900" dirty="0">
                <a:solidFill>
                  <a:schemeClr val="tx1"/>
                </a:solidFill>
              </a:rPr>
              <a:t>i</a:t>
            </a:r>
            <a:r>
              <a:rPr lang="en-US" sz="900" dirty="0" smtClean="0">
                <a:solidFill>
                  <a:schemeClr val="tx1"/>
                </a:solidFill>
              </a:rPr>
              <a:t>ncrease capacity for shelter and support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CD385C4E-6646-4F4D-85C0-70F21327F44E}"/>
              </a:ext>
            </a:extLst>
          </p:cNvPr>
          <p:cNvSpPr/>
          <p:nvPr/>
        </p:nvSpPr>
        <p:spPr>
          <a:xfrm>
            <a:off x="6283747" y="1309978"/>
            <a:ext cx="1289304" cy="51882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chemeClr val="tx1"/>
                </a:solidFill>
              </a:rPr>
              <a:t>Youth helpdesk: helping unemployed young people find work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AB659E34-AA48-4E40-977C-889AC3287902}"/>
              </a:ext>
            </a:extLst>
          </p:cNvPr>
          <p:cNvSpPr/>
          <p:nvPr/>
        </p:nvSpPr>
        <p:spPr>
          <a:xfrm rot="10800000" flipV="1">
            <a:off x="10703723" y="4445135"/>
            <a:ext cx="1278113" cy="637227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900" dirty="0">
                <a:solidFill>
                  <a:schemeClr val="tx1"/>
                </a:solidFill>
              </a:rPr>
              <a:t>Stichting Reclassering </a:t>
            </a:r>
            <a:r>
              <a:rPr lang="nl-NL" sz="900" dirty="0" smtClean="0">
                <a:solidFill>
                  <a:schemeClr val="tx1"/>
                </a:solidFill>
              </a:rPr>
              <a:t>: setting up </a:t>
            </a:r>
            <a:r>
              <a:rPr lang="nl-NL" sz="900" dirty="0" err="1" smtClean="0">
                <a:solidFill>
                  <a:schemeClr val="tx1"/>
                </a:solidFill>
              </a:rPr>
              <a:t>youth</a:t>
            </a:r>
            <a:r>
              <a:rPr lang="nl-NL" sz="900" dirty="0" smtClean="0">
                <a:solidFill>
                  <a:schemeClr val="tx1"/>
                </a:solidFill>
              </a:rPr>
              <a:t> </a:t>
            </a:r>
            <a:r>
              <a:rPr lang="nl-NL" sz="900" dirty="0" err="1" smtClean="0">
                <a:solidFill>
                  <a:schemeClr val="tx1"/>
                </a:solidFill>
              </a:rPr>
              <a:t>probation</a:t>
            </a:r>
            <a:r>
              <a:rPr lang="nl-NL" sz="900" dirty="0" smtClean="0">
                <a:solidFill>
                  <a:schemeClr val="tx1"/>
                </a:solidFill>
              </a:rPr>
              <a:t> </a:t>
            </a:r>
            <a:r>
              <a:rPr lang="nl-NL" sz="900" dirty="0" err="1" smtClean="0">
                <a:solidFill>
                  <a:schemeClr val="tx1"/>
                </a:solidFill>
              </a:rPr>
              <a:t>and</a:t>
            </a:r>
            <a:r>
              <a:rPr lang="nl-NL" sz="900" dirty="0" smtClean="0">
                <a:solidFill>
                  <a:schemeClr val="tx1"/>
                </a:solidFill>
              </a:rPr>
              <a:t> </a:t>
            </a:r>
            <a:r>
              <a:rPr lang="nl-NL" sz="900" dirty="0" err="1" smtClean="0">
                <a:solidFill>
                  <a:schemeClr val="tx1"/>
                </a:solidFill>
              </a:rPr>
              <a:t>certification</a:t>
            </a:r>
            <a:r>
              <a:rPr lang="nl-NL" sz="900" dirty="0" smtClean="0">
                <a:solidFill>
                  <a:schemeClr val="tx1"/>
                </a:solidFill>
              </a:rPr>
              <a:t>/training </a:t>
            </a:r>
            <a:r>
              <a:rPr lang="nl-NL" sz="900" dirty="0" err="1" smtClean="0">
                <a:solidFill>
                  <a:schemeClr val="tx1"/>
                </a:solidFill>
              </a:rPr>
              <a:t>for</a:t>
            </a:r>
            <a:r>
              <a:rPr lang="nl-NL" sz="900" dirty="0" smtClean="0">
                <a:solidFill>
                  <a:schemeClr val="tx1"/>
                </a:solidFill>
              </a:rPr>
              <a:t> </a:t>
            </a:r>
            <a:r>
              <a:rPr lang="nl-NL" sz="900" dirty="0" err="1" smtClean="0">
                <a:solidFill>
                  <a:schemeClr val="tx1"/>
                </a:solidFill>
              </a:rPr>
              <a:t>staff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B81778A6-9AD1-46B0-A26B-AD0FE662A265}"/>
              </a:ext>
            </a:extLst>
          </p:cNvPr>
          <p:cNvSpPr/>
          <p:nvPr/>
        </p:nvSpPr>
        <p:spPr>
          <a:xfrm>
            <a:off x="1809918" y="3693619"/>
            <a:ext cx="1289304" cy="610806"/>
          </a:xfrm>
          <a:prstGeom prst="rect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chemeClr val="tx1"/>
                </a:solidFill>
              </a:rPr>
              <a:t>FADA (anti-drug foundation) </a:t>
            </a:r>
            <a:r>
              <a:rPr lang="en-US" sz="900" dirty="0" smtClean="0">
                <a:solidFill>
                  <a:schemeClr val="tx1"/>
                </a:solidFill>
              </a:rPr>
              <a:t>– </a:t>
            </a:r>
            <a:r>
              <a:rPr lang="en-US" sz="900" dirty="0" smtClean="0">
                <a:solidFill>
                  <a:schemeClr val="tx1"/>
                </a:solidFill>
              </a:rPr>
              <a:t>Prevention: </a:t>
            </a:r>
            <a:r>
              <a:rPr lang="en-US" sz="900" dirty="0" smtClean="0">
                <a:solidFill>
                  <a:schemeClr val="tx1"/>
                </a:solidFill>
              </a:rPr>
              <a:t>B-Smart </a:t>
            </a:r>
            <a:r>
              <a:rPr lang="en-US" sz="900" dirty="0" err="1" smtClean="0">
                <a:solidFill>
                  <a:schemeClr val="tx1"/>
                </a:solidFill>
              </a:rPr>
              <a:t>programme</a:t>
            </a:r>
            <a:r>
              <a:rPr lang="en-US" sz="900" dirty="0" smtClean="0">
                <a:solidFill>
                  <a:schemeClr val="tx1"/>
                </a:solidFill>
              </a:rPr>
              <a:t> at primary schools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196EB446-118E-442E-B249-3E4F21F1C7D1}"/>
              </a:ext>
            </a:extLst>
          </p:cNvPr>
          <p:cNvSpPr/>
          <p:nvPr/>
        </p:nvSpPr>
        <p:spPr>
          <a:xfrm>
            <a:off x="1809918" y="2888847"/>
            <a:ext cx="1289304" cy="6400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chemeClr val="tx1"/>
                </a:solidFill>
              </a:rPr>
              <a:t>Heart-Centered </a:t>
            </a:r>
            <a:r>
              <a:rPr lang="en-US" sz="900" dirty="0">
                <a:solidFill>
                  <a:schemeClr val="tx1"/>
                </a:solidFill>
              </a:rPr>
              <a:t>Leadership Foundation </a:t>
            </a:r>
            <a:r>
              <a:rPr lang="en-US" sz="900" dirty="0" smtClean="0">
                <a:solidFill>
                  <a:schemeClr val="tx1"/>
                </a:solidFill>
              </a:rPr>
              <a:t>‘Sustainable me’ training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EBFF0AEA-0810-487F-B869-CE665B1A1C72}"/>
              </a:ext>
            </a:extLst>
          </p:cNvPr>
          <p:cNvSpPr/>
          <p:nvPr/>
        </p:nvSpPr>
        <p:spPr>
          <a:xfrm>
            <a:off x="10649446" y="3157870"/>
            <a:ext cx="1300496" cy="60605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>
                <a:solidFill>
                  <a:schemeClr val="tx1"/>
                </a:solidFill>
              </a:rPr>
              <a:t>Casa Cuna </a:t>
            </a:r>
            <a:r>
              <a:rPr lang="en-US" sz="900" dirty="0" err="1" smtClean="0">
                <a:solidFill>
                  <a:schemeClr val="tx1"/>
                </a:solidFill>
              </a:rPr>
              <a:t>Progreso</a:t>
            </a:r>
            <a:r>
              <a:rPr lang="en-US" sz="900" dirty="0" smtClean="0">
                <a:solidFill>
                  <a:schemeClr val="tx1"/>
                </a:solidFill>
              </a:rPr>
              <a:t>: </a:t>
            </a:r>
            <a:r>
              <a:rPr lang="en-US" sz="900" dirty="0" err="1" smtClean="0">
                <a:solidFill>
                  <a:schemeClr val="tx1"/>
                </a:solidFill>
              </a:rPr>
              <a:t>optimising</a:t>
            </a:r>
            <a:r>
              <a:rPr lang="en-US" sz="900" dirty="0" smtClean="0">
                <a:solidFill>
                  <a:schemeClr val="tx1"/>
                </a:solidFill>
              </a:rPr>
              <a:t> assistance and teenage mother project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9F16C6A6-9978-4C6B-822A-62402AFCD3FC}"/>
              </a:ext>
            </a:extLst>
          </p:cNvPr>
          <p:cNvSpPr/>
          <p:nvPr/>
        </p:nvSpPr>
        <p:spPr>
          <a:xfrm>
            <a:off x="7824347" y="5677787"/>
            <a:ext cx="1233185" cy="416468"/>
          </a:xfrm>
          <a:prstGeom prst="rect">
            <a:avLst/>
          </a:prstGeom>
          <a:solidFill>
            <a:srgbClr val="49959F"/>
          </a:solidFill>
          <a:ln>
            <a:solidFill>
              <a:srgbClr val="4995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chemeClr val="tx1"/>
                </a:solidFill>
              </a:rPr>
              <a:t>Multidisciplinary Centre: procurement of test materials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114CED87-D0C5-4D93-9874-351CB4FFCC43}"/>
              </a:ext>
            </a:extLst>
          </p:cNvPr>
          <p:cNvSpPr/>
          <p:nvPr/>
        </p:nvSpPr>
        <p:spPr>
          <a:xfrm>
            <a:off x="10686738" y="6283842"/>
            <a:ext cx="1289304" cy="446567"/>
          </a:xfrm>
          <a:prstGeom prst="rect">
            <a:avLst/>
          </a:prstGeom>
          <a:solidFill>
            <a:srgbClr val="49959F"/>
          </a:solidFill>
          <a:ln>
            <a:solidFill>
              <a:srgbClr val="4995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err="1" smtClean="0">
                <a:solidFill>
                  <a:schemeClr val="tx1"/>
                </a:solidFill>
              </a:rPr>
              <a:t>Dept</a:t>
            </a:r>
            <a:r>
              <a:rPr lang="en-US" sz="900" dirty="0" smtClean="0">
                <a:solidFill>
                  <a:schemeClr val="tx1"/>
                </a:solidFill>
              </a:rPr>
              <a:t> of Education:  </a:t>
            </a:r>
            <a:r>
              <a:rPr lang="en-US" sz="900" dirty="0" err="1">
                <a:solidFill>
                  <a:schemeClr val="tx1"/>
                </a:solidFill>
              </a:rPr>
              <a:t>o</a:t>
            </a:r>
            <a:r>
              <a:rPr lang="en-US" sz="900" dirty="0" err="1" smtClean="0">
                <a:solidFill>
                  <a:schemeClr val="tx1"/>
                </a:solidFill>
              </a:rPr>
              <a:t>ptimising</a:t>
            </a:r>
            <a:r>
              <a:rPr lang="en-US" sz="900" dirty="0" smtClean="0">
                <a:solidFill>
                  <a:schemeClr val="tx1"/>
                </a:solidFill>
              </a:rPr>
              <a:t> care teams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5FDA7E7-5362-4A2D-A517-0426AC71B02A}"/>
              </a:ext>
            </a:extLst>
          </p:cNvPr>
          <p:cNvSpPr/>
          <p:nvPr/>
        </p:nvSpPr>
        <p:spPr>
          <a:xfrm>
            <a:off x="10671829" y="5656521"/>
            <a:ext cx="1289304" cy="489098"/>
          </a:xfrm>
          <a:prstGeom prst="rect">
            <a:avLst/>
          </a:prstGeom>
          <a:solidFill>
            <a:srgbClr val="49959F"/>
          </a:solidFill>
          <a:ln>
            <a:solidFill>
              <a:srgbClr val="4995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chemeClr val="tx1"/>
                </a:solidFill>
              </a:rPr>
              <a:t>Out-of-school care: in-service training for staff and public information campaign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0ADFC103-1CFC-43C8-AF85-719C7F28CEE8}"/>
              </a:ext>
            </a:extLst>
          </p:cNvPr>
          <p:cNvSpPr/>
          <p:nvPr/>
        </p:nvSpPr>
        <p:spPr>
          <a:xfrm>
            <a:off x="4764166" y="4486940"/>
            <a:ext cx="1289304" cy="425302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>
                <a:solidFill>
                  <a:schemeClr val="tx1"/>
                </a:solidFill>
              </a:rPr>
              <a:t> </a:t>
            </a:r>
            <a:r>
              <a:rPr lang="en-US" sz="900" dirty="0" err="1">
                <a:solidFill>
                  <a:schemeClr val="tx1"/>
                </a:solidFill>
              </a:rPr>
              <a:t>Fundacion</a:t>
            </a:r>
            <a:r>
              <a:rPr lang="en-US" sz="900" dirty="0">
                <a:solidFill>
                  <a:schemeClr val="tx1"/>
                </a:solidFill>
              </a:rPr>
              <a:t> </a:t>
            </a:r>
            <a:r>
              <a:rPr lang="en-US" sz="900" dirty="0" err="1">
                <a:solidFill>
                  <a:schemeClr val="tx1"/>
                </a:solidFill>
              </a:rPr>
              <a:t>Guia</a:t>
            </a:r>
            <a:r>
              <a:rPr lang="en-US" sz="900" dirty="0">
                <a:solidFill>
                  <a:schemeClr val="tx1"/>
                </a:solidFill>
              </a:rPr>
              <a:t> </a:t>
            </a:r>
            <a:r>
              <a:rPr lang="en-US" sz="900" dirty="0" err="1" smtClean="0">
                <a:solidFill>
                  <a:schemeClr val="tx1"/>
                </a:solidFill>
              </a:rPr>
              <a:t>Mi</a:t>
            </a:r>
            <a:r>
              <a:rPr lang="en-US" sz="900" dirty="0" smtClean="0">
                <a:solidFill>
                  <a:schemeClr val="tx1"/>
                </a:solidFill>
              </a:rPr>
              <a:t> youth services: expanding capacity for foster parenting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9D71EC07-564B-41D4-82DD-E41E3172BECE}"/>
              </a:ext>
            </a:extLst>
          </p:cNvPr>
          <p:cNvSpPr/>
          <p:nvPr/>
        </p:nvSpPr>
        <p:spPr>
          <a:xfrm>
            <a:off x="138224" y="1318437"/>
            <a:ext cx="1158948" cy="446569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chemeClr val="tx1"/>
                </a:solidFill>
              </a:rPr>
              <a:t>Step-by-step plan on Child Safety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B81778A6-9AD1-46B0-A26B-AD0FE662A265}"/>
              </a:ext>
            </a:extLst>
          </p:cNvPr>
          <p:cNvSpPr/>
          <p:nvPr/>
        </p:nvSpPr>
        <p:spPr>
          <a:xfrm>
            <a:off x="3227593" y="1347368"/>
            <a:ext cx="1289304" cy="474344"/>
          </a:xfrm>
          <a:prstGeom prst="rect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>
                <a:solidFill>
                  <a:schemeClr val="tx1"/>
                </a:solidFill>
              </a:rPr>
              <a:t>FADA </a:t>
            </a:r>
            <a:r>
              <a:rPr lang="en-US" sz="900" dirty="0" smtClean="0">
                <a:solidFill>
                  <a:schemeClr val="tx1"/>
                </a:solidFill>
              </a:rPr>
              <a:t>– Prevention         B-Smart </a:t>
            </a:r>
            <a:r>
              <a:rPr lang="en-US" sz="900" dirty="0" err="1" smtClean="0">
                <a:solidFill>
                  <a:schemeClr val="tx1"/>
                </a:solidFill>
              </a:rPr>
              <a:t>programme</a:t>
            </a:r>
            <a:r>
              <a:rPr lang="en-US" sz="900" dirty="0" smtClean="0">
                <a:solidFill>
                  <a:schemeClr val="tx1"/>
                </a:solidFill>
              </a:rPr>
              <a:t> at primary schools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C894586C-9A66-403F-8CB9-B280F70273A4}"/>
              </a:ext>
            </a:extLst>
          </p:cNvPr>
          <p:cNvSpPr/>
          <p:nvPr/>
        </p:nvSpPr>
        <p:spPr>
          <a:xfrm>
            <a:off x="6251670" y="1935126"/>
            <a:ext cx="1289304" cy="659218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 smtClean="0">
                <a:solidFill>
                  <a:schemeClr val="tx1"/>
                </a:solidFill>
              </a:rPr>
              <a:t>Aruba Correctional Facility (KIA) </a:t>
            </a:r>
            <a:r>
              <a:rPr lang="en-US" sz="900" dirty="0">
                <a:solidFill>
                  <a:schemeClr val="tx1"/>
                </a:solidFill>
              </a:rPr>
              <a:t>- Life Coach </a:t>
            </a:r>
            <a:r>
              <a:rPr lang="en-US" sz="900" dirty="0" smtClean="0">
                <a:solidFill>
                  <a:schemeClr val="tx1"/>
                </a:solidFill>
              </a:rPr>
              <a:t>Centre: aftercare </a:t>
            </a:r>
            <a:r>
              <a:rPr lang="en-US" sz="900" dirty="0" err="1" smtClean="0">
                <a:solidFill>
                  <a:schemeClr val="tx1"/>
                </a:solidFill>
              </a:rPr>
              <a:t>centre</a:t>
            </a:r>
            <a:r>
              <a:rPr lang="en-US" sz="900" dirty="0" smtClean="0">
                <a:solidFill>
                  <a:schemeClr val="tx1"/>
                </a:solidFill>
              </a:rPr>
              <a:t> for former youth detainees</a:t>
            </a:r>
          </a:p>
          <a:p>
            <a:pPr algn="ctr"/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108674" y="6349041"/>
            <a:ext cx="498085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000" dirty="0" smtClean="0"/>
              <a:t>Note: one project could be </a:t>
            </a:r>
            <a:r>
              <a:rPr lang="en-US" sz="1000" dirty="0" err="1" smtClean="0"/>
              <a:t>categorised</a:t>
            </a:r>
            <a:r>
              <a:rPr lang="en-US" sz="1000" dirty="0" smtClean="0"/>
              <a:t> under more than one of UNICEF’s INSPIRE strategies  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410470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A2EFB0846309C4280BBEF2F95FCFF71" ma:contentTypeVersion="0" ma:contentTypeDescription="Create a new document." ma:contentTypeScope="" ma:versionID="4191732259f5f252909a37c27cd4b1dc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DE097EC-B10A-46D1-90A8-BCE1AD039E3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C554E2D-7E38-48A1-B865-1CFFF497EE16}">
  <ds:schemaRefs>
    <ds:schemaRef ds:uri="dcfc3753-cfb6-46b2-bfc9-479e62562406"/>
    <ds:schemaRef ds:uri="http://schemas.microsoft.com/office/2006/documentManagement/types"/>
    <ds:schemaRef ds:uri="9ab311f9-bf2e-45c2-a4c8-a08e98b144e0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20A7493E-1F62-4FE1-B3F9-6DDD6F3F1B1B}"/>
</file>

<file path=docProps/app.xml><?xml version="1.0" encoding="utf-8"?>
<Properties xmlns="http://schemas.openxmlformats.org/officeDocument/2006/extended-properties" xmlns:vt="http://schemas.openxmlformats.org/officeDocument/2006/docPropsVTypes">
  <TotalTime>2266</TotalTime>
  <Words>508</Words>
  <Application>Microsoft Office PowerPoint</Application>
  <PresentationFormat>Widescreen</PresentationFormat>
  <Paragraphs>72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Emly Costa</dc:creator>
  <cp:lastModifiedBy>Calonne, Danielle-de</cp:lastModifiedBy>
  <cp:revision>51</cp:revision>
  <cp:lastPrinted>2019-08-16T11:27:56Z</cp:lastPrinted>
  <dcterms:created xsi:type="dcterms:W3CDTF">2019-08-14T19:52:03Z</dcterms:created>
  <dcterms:modified xsi:type="dcterms:W3CDTF">2020-10-21T10:53:21Z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0x0101000A2EFB0846309C4280BBEF2F95FCFF71</vt:lpwstr>
  </property>
</Properties>
</file>