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7"/>
  </p:notesMasterIdLst>
  <p:sldIdLst>
    <p:sldId id="259" r:id="rId3"/>
    <p:sldId id="288" r:id="rId4"/>
    <p:sldId id="289" r:id="rId5"/>
    <p:sldId id="290" r:id="rId6"/>
    <p:sldId id="281" r:id="rId7"/>
    <p:sldId id="292" r:id="rId8"/>
    <p:sldId id="295" r:id="rId9"/>
    <p:sldId id="293" r:id="rId10"/>
    <p:sldId id="287" r:id="rId11"/>
    <p:sldId id="299" r:id="rId12"/>
    <p:sldId id="296" r:id="rId13"/>
    <p:sldId id="274" r:id="rId14"/>
    <p:sldId id="297" r:id="rId15"/>
    <p:sldId id="261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59"/>
    <p:restoredTop sz="90926" autoAdjust="0"/>
  </p:normalViewPr>
  <p:slideViewPr>
    <p:cSldViewPr>
      <p:cViewPr varScale="1">
        <p:scale>
          <a:sx n="105" d="100"/>
          <a:sy n="105" d="100"/>
        </p:scale>
        <p:origin x="154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ustomXml" Target="../customXml/item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ustomXml" Target="../customXml/item2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DA64DA-37EE-4FFE-990D-7D9B712705B5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0D7A0D-C45A-4AED-BB45-0FF4C97B7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315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6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E32DDA74-4905-4F27-BD8E-D506BD46E748}" type="slidenum">
              <a:rPr lang="en-US" altLang="en-US">
                <a:solidFill>
                  <a:prstClr val="black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1</a:t>
            </a:fld>
            <a:endParaRPr lang="en-US" alt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21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0" name="Rectangle 3"/>
          <p:cNvSpPr>
            <a:spLocks noGrp="1"/>
          </p:cNvSpPr>
          <p:nvPr>
            <p:ph type="body" idx="1"/>
          </p:nvPr>
        </p:nvSpPr>
        <p:spPr bwMode="auto">
          <a:xfrm>
            <a:off x="315532" y="4603015"/>
            <a:ext cx="6092179" cy="503950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endParaRPr lang="en-US" altLang="en-US" sz="1400" dirty="0">
              <a:ea typeface="ＭＳ Ｐゴシック" charset="-128"/>
            </a:endParaRPr>
          </a:p>
        </p:txBody>
      </p:sp>
      <p:sp>
        <p:nvSpPr>
          <p:cNvPr id="9221" name="Slide Number Placeholder 3"/>
          <p:cNvSpPr txBox="1">
            <a:spLocks noGrp="1"/>
          </p:cNvSpPr>
          <p:nvPr/>
        </p:nvSpPr>
        <p:spPr bwMode="auto">
          <a:xfrm>
            <a:off x="3851099" y="9426657"/>
            <a:ext cx="2944957" cy="496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36407F5F-F0FC-4E1A-B53C-839C9558751F}" type="slidenum">
              <a:rPr lang="en-US" altLang="en-US">
                <a:solidFill>
                  <a:prstClr val="black"/>
                </a:solidFill>
                <a:latin typeface="Arial" charset="0"/>
                <a:cs typeface="Arial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9" name="Shape 4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marL="285750" indent="-285750">
              <a:buSzPct val="100000"/>
              <a:buChar char="•"/>
            </a:pPr>
            <a:r>
              <a:t>Let me begin by sharing with you some ESCAP facts. </a:t>
            </a:r>
          </a:p>
          <a:p>
            <a:pPr marL="285750" indent="-285750"/>
            <a:endParaRPr/>
          </a:p>
          <a:p>
            <a:pPr marL="285750" indent="-285750">
              <a:buSzPct val="100000"/>
              <a:buChar char="•"/>
            </a:pPr>
            <a:r>
              <a:t>Established in 1947 with its headquarter in Bangkok, Thailand, ESCAP is the largest of the five United Nations regional commissions, and the highest-level, comprehensive intergovernmental forum in Asia-Pacific. </a:t>
            </a:r>
          </a:p>
          <a:p>
            <a:pPr marL="285750" indent="-285750"/>
            <a:endParaRPr/>
          </a:p>
          <a:p>
            <a:pPr marL="285750" indent="-285750">
              <a:buSzPct val="100000"/>
              <a:buChar char="•"/>
            </a:pPr>
            <a:r>
              <a:t>It serves as the “</a:t>
            </a:r>
            <a:r>
              <a:rPr i="1"/>
              <a:t>Parliament</a:t>
            </a:r>
            <a:r>
              <a:t>” of the region to address multi-sectoral development issues, such as: sustainable development; macroeconomic policy; trade and investment; transport; social development; environment; ICT; disaster risk reduction; statistics; and sub-regional activities for development.</a:t>
            </a:r>
          </a:p>
          <a:p>
            <a:pPr marL="285750" indent="-285750"/>
            <a:endParaRPr/>
          </a:p>
          <a:p>
            <a:pPr marL="285750" indent="-285750">
              <a:buSzPct val="100000"/>
              <a:buChar char="•"/>
            </a:pPr>
            <a:r>
              <a:t>The Social Development Division that I am heading is the focal division in charge of promoting the rights of persons with disabilities.</a:t>
            </a:r>
          </a:p>
        </p:txBody>
      </p:sp>
    </p:spTree>
    <p:extLst>
      <p:ext uri="{BB962C8B-B14F-4D97-AF65-F5344CB8AC3E}">
        <p14:creationId xmlns:p14="http://schemas.microsoft.com/office/powerpoint/2010/main" val="11014258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6" name="Shape 5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marL="171450" indent="-171450">
              <a:buSzPct val="100000"/>
              <a:buChar char="•"/>
            </a:pPr>
            <a:r>
              <a:t>The ESCAP membership is made up of 62 member States, of which 58 are geographically in the region. </a:t>
            </a:r>
          </a:p>
          <a:p>
            <a:pPr marL="171450" indent="-171450"/>
            <a:endParaRPr/>
          </a:p>
          <a:p>
            <a:pPr marL="171450" indent="-171450">
              <a:buSzPct val="100000"/>
              <a:buChar char="•"/>
            </a:pPr>
            <a:r>
              <a:t>Its membership represents over two-thirds of humanity – from Moscow to Auckland, and from Ankara to Apia. </a:t>
            </a:r>
          </a:p>
          <a:p>
            <a:pPr marL="171450" indent="-171450"/>
            <a:endParaRPr/>
          </a:p>
          <a:p>
            <a:pPr marL="171450" indent="-171450">
              <a:buSzPct val="100000"/>
              <a:buChar char="•"/>
            </a:pPr>
            <a:r>
              <a:t>Clearly, what happens in the ESCAP region is of global significance. </a:t>
            </a:r>
          </a:p>
        </p:txBody>
      </p:sp>
    </p:spTree>
    <p:extLst>
      <p:ext uri="{BB962C8B-B14F-4D97-AF65-F5344CB8AC3E}">
        <p14:creationId xmlns:p14="http://schemas.microsoft.com/office/powerpoint/2010/main" val="1201780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7" name="Shape 127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marL="171450" indent="-171450">
              <a:buSzPct val="100000"/>
              <a:buChar char="•"/>
            </a:pPr>
            <a:r>
              <a:t>The ESCAP region led the world in proclaiming 2 consecutive regional Disability Decades from 1993 to 2012 to promote the long-term changes needed for making a difference in the lives of persons with disabilities.</a:t>
            </a:r>
          </a:p>
          <a:p>
            <a:pPr marL="171450" indent="-171450"/>
            <a:endParaRPr/>
          </a:p>
          <a:p>
            <a:pPr marL="171450" indent="-171450">
              <a:buSzPct val="100000"/>
              <a:buChar char="•"/>
            </a:pPr>
            <a:r>
              <a:t>African and Arab regions followed in the footsteps of our region and established their own regional initiatives.  </a:t>
            </a:r>
          </a:p>
          <a:p>
            <a:pPr marL="171450" indent="-171450"/>
            <a:endParaRPr/>
          </a:p>
          <a:p>
            <a:pPr marL="171450" indent="-171450">
              <a:buSzPct val="100000"/>
              <a:buChar char="•"/>
            </a:pPr>
            <a:r>
              <a:t>Building on these first two regional Decades, Governments of the ESCAP region then proclaimed the period 2013 through 2022 the Asian and Pacific Decade of Persons with Disabilities. </a:t>
            </a:r>
          </a:p>
        </p:txBody>
      </p:sp>
    </p:spTree>
    <p:extLst>
      <p:ext uri="{BB962C8B-B14F-4D97-AF65-F5344CB8AC3E}">
        <p14:creationId xmlns:p14="http://schemas.microsoft.com/office/powerpoint/2010/main" val="9696934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0D7A0D-C45A-4AED-BB45-0FF4C97B786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373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0D7A0D-C45A-4AED-BB45-0FF4C97B786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6530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0D7A0D-C45A-4AED-BB45-0FF4C97B786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491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0D7A0D-C45A-4AED-BB45-0FF4C97B786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263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6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89104C46-40D4-4B1B-A407-78A1992A2F3D}" type="slidenum">
              <a:rPr lang="en-US" altLang="en-US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</a:pPr>
              <a:t>14</a:t>
            </a:fld>
            <a:endParaRPr lang="en-US" alt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457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/>
          </p:cNvSpPr>
          <p:nvPr>
            <p:ph type="body" idx="1"/>
          </p:nvPr>
        </p:nvSpPr>
        <p:spPr bwMode="auto">
          <a:xfrm>
            <a:off x="315534" y="4715713"/>
            <a:ext cx="6166611" cy="47839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endParaRPr lang="en-US" altLang="en-US" sz="1600">
              <a:ea typeface="ＭＳ Ｐゴシック" charset="-128"/>
            </a:endParaRPr>
          </a:p>
        </p:txBody>
      </p:sp>
      <p:sp>
        <p:nvSpPr>
          <p:cNvPr id="24581" name="Slide Number Placeholder 3"/>
          <p:cNvSpPr txBox="1">
            <a:spLocks noGrp="1"/>
          </p:cNvSpPr>
          <p:nvPr/>
        </p:nvSpPr>
        <p:spPr bwMode="auto">
          <a:xfrm>
            <a:off x="3851100" y="9428243"/>
            <a:ext cx="2944957" cy="49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A043B449-F82F-4AF9-A59E-EA0D4B65485B}" type="slidenum">
              <a:rPr lang="en-US" altLang="en-US">
                <a:solidFill>
                  <a:srgbClr val="000000"/>
                </a:solidFill>
                <a:latin typeface="Arial" charset="0"/>
                <a:cs typeface="Arial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E6706-B7A4-4DB1-869A-661AD1BAAC4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672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3AF03-FA8D-4BDE-973B-F01EE69EED1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098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667CCE-5065-4FBE-8FDF-89B3BD8FB53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358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32D3F-695E-46C0-B1B0-44ED60EA552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249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45B2D-82EF-46D2-B448-5C9C83B8485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823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2FD29-BCEE-46D4-B91B-08040F074F7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278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46929-A886-4E5B-BC0A-C8DE0C909D1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115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85EDC-12AD-4AB6-8BD9-DB30B94A658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831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3FFEA-737B-4287-BA0F-FA7340EBE3B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021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F7D1A-87E8-4D04-99E1-23A9F915FEC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452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90A21-09D6-4003-9E85-708CEC2B65D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7293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6117352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EA1DD2-D66D-4FD4-9E93-79AF59585BEA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7456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610E2A-0159-4481-A77E-1F25A95FA620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340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5A2C65-2341-48B1-A0C9-3762CC30BF0D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655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4E81FE-E93C-4D14-BE1B-69912184D09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090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7BBA44-7D94-4D40-88E2-8F2D293E580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8599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403EE7-618C-41A4-B457-9E40976CF67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628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E2F332-AAFF-4C66-B1DD-7FF1C7729EE0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3241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83AEE6-5866-45BF-89E1-12A36ADBD465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5199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1FAD2F-8142-4E8B-A462-DBB6B627E08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946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54E492-6AC5-4B90-9194-DBFBD6BC20B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5168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0A563B-AAD3-4BD2-AA4F-11B97D57E7F0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600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F4CD45-36F6-4AF4-9F22-E242B04519D9}" type="slidenum">
              <a:rPr lang="en-US" altLang="en-U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77821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70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 pitchFamily="34" charset="0"/>
          <a:ea typeface="ＭＳ Ｐゴシック" charset="0"/>
          <a:cs typeface="Tahom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 pitchFamily="34" charset="0"/>
          <a:ea typeface="Arial" charset="0"/>
          <a:cs typeface="Tahom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 pitchFamily="34" charset="0"/>
          <a:ea typeface="Arial" charset="0"/>
          <a:cs typeface="Tahom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 pitchFamily="34" charset="0"/>
          <a:ea typeface="Arial" charset="0"/>
          <a:cs typeface="Tahom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 pitchFamily="34" charset="0"/>
          <a:ea typeface="Arial" charset="0"/>
          <a:cs typeface="Tahom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E9191DE-1501-46C9-9708-59AC8D48C323}" type="slidenum">
              <a:rPr lang="en-US" altLang="en-U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36033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 pitchFamily="34" charset="0"/>
          <a:ea typeface="ＭＳ Ｐゴシック" charset="0"/>
          <a:cs typeface="Tahom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 pitchFamily="34" charset="0"/>
          <a:ea typeface="Arial" charset="0"/>
          <a:cs typeface="Tahom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 pitchFamily="34" charset="0"/>
          <a:ea typeface="Arial" charset="0"/>
          <a:cs typeface="Tahom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 pitchFamily="34" charset="0"/>
          <a:ea typeface="Arial" charset="0"/>
          <a:cs typeface="Tahom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 pitchFamily="34" charset="0"/>
          <a:ea typeface="Arial" charset="0"/>
          <a:cs typeface="Tahom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"/>
          <p:cNvSpPr>
            <a:spLocks noChangeArrowheads="1"/>
          </p:cNvSpPr>
          <p:nvPr/>
        </p:nvSpPr>
        <p:spPr bwMode="auto">
          <a:xfrm>
            <a:off x="71438" y="2590800"/>
            <a:ext cx="8821737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51" name="Line 6"/>
          <p:cNvSpPr>
            <a:spLocks noChangeShapeType="1"/>
          </p:cNvSpPr>
          <p:nvPr/>
        </p:nvSpPr>
        <p:spPr bwMode="auto">
          <a:xfrm>
            <a:off x="914400" y="4572000"/>
            <a:ext cx="7631112" cy="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052" name="Title 4"/>
          <p:cNvSpPr txBox="1">
            <a:spLocks/>
          </p:cNvSpPr>
          <p:nvPr/>
        </p:nvSpPr>
        <p:spPr bwMode="auto">
          <a:xfrm>
            <a:off x="662781" y="3126582"/>
            <a:ext cx="813435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800" b="1" dirty="0">
                <a:solidFill>
                  <a:srgbClr val="990099"/>
                </a:solidFill>
                <a:cs typeface="Arial" charset="0"/>
              </a:rPr>
              <a:t>ESCAP’s work on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800" b="1" dirty="0">
                <a:solidFill>
                  <a:srgbClr val="990099"/>
                </a:solidFill>
                <a:cs typeface="Arial" charset="0"/>
              </a:rPr>
              <a:t>disability</a:t>
            </a:r>
          </a:p>
        </p:txBody>
      </p:sp>
      <p:sp>
        <p:nvSpPr>
          <p:cNvPr id="2053" name="Title 4"/>
          <p:cNvSpPr txBox="1">
            <a:spLocks/>
          </p:cNvSpPr>
          <p:nvPr/>
        </p:nvSpPr>
        <p:spPr bwMode="auto">
          <a:xfrm>
            <a:off x="179387" y="1600200"/>
            <a:ext cx="8964613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9pPr>
          </a:lstStyle>
          <a:p>
            <a:pPr algn="ctr" eaLnBrk="1" fontAlgn="base" hangingPunct="1">
              <a:spcBef>
                <a:spcPts val="500"/>
              </a:spcBef>
              <a:spcAft>
                <a:spcPts val="500"/>
              </a:spcAft>
              <a:buFontTx/>
              <a:buNone/>
            </a:pPr>
            <a:r>
              <a:rPr lang="en-US" altLang="en-US" b="1" dirty="0">
                <a:solidFill>
                  <a:srgbClr val="990099"/>
                </a:solidFill>
                <a:cs typeface="Arial" charset="0"/>
              </a:rPr>
              <a:t>CRPD Committee</a:t>
            </a:r>
          </a:p>
          <a:p>
            <a:pPr algn="ctr" eaLnBrk="1" fontAlgn="base" hangingPunct="1">
              <a:spcBef>
                <a:spcPts val="500"/>
              </a:spcBef>
              <a:spcAft>
                <a:spcPts val="500"/>
              </a:spcAft>
              <a:buFontTx/>
              <a:buNone/>
            </a:pPr>
            <a:r>
              <a:rPr lang="en-US" altLang="en-US" b="1" dirty="0">
                <a:solidFill>
                  <a:srgbClr val="990099"/>
                </a:solidFill>
                <a:cs typeface="Arial" charset="0"/>
              </a:rPr>
              <a:t>11 March</a:t>
            </a:r>
          </a:p>
        </p:txBody>
      </p:sp>
    </p:spTree>
    <p:extLst>
      <p:ext uri="{BB962C8B-B14F-4D97-AF65-F5344CB8AC3E}">
        <p14:creationId xmlns:p14="http://schemas.microsoft.com/office/powerpoint/2010/main" val="3644009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/>
          <p:nvPr/>
        </p:nvSpPr>
        <p:spPr>
          <a:xfrm>
            <a:off x="612775" y="1268412"/>
            <a:ext cx="7631113" cy="1"/>
          </a:xfrm>
          <a:prstGeom prst="line">
            <a:avLst/>
          </a:prstGeom>
          <a:ln w="38100">
            <a:solidFill>
              <a:srgbClr val="FF66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5" name="Shape 45"/>
          <p:cNvSpPr>
            <a:spLocks noGrp="1"/>
          </p:cNvSpPr>
          <p:nvPr>
            <p:ph type="title" idx="4294967295"/>
          </p:nvPr>
        </p:nvSpPr>
        <p:spPr>
          <a:xfrm>
            <a:off x="468312" y="333375"/>
            <a:ext cx="8434388" cy="8683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>
            <a:normAutofit/>
          </a:bodyPr>
          <a:lstStyle>
            <a:lvl1pPr defTabSz="813816">
              <a:defRPr sz="3916" b="1"/>
            </a:lvl1pPr>
          </a:lstStyle>
          <a:p>
            <a:r>
              <a:t>ESCAP: “Parliament” of Asia-Pacific </a:t>
            </a:r>
          </a:p>
        </p:txBody>
      </p:sp>
      <p:pic>
        <p:nvPicPr>
          <p:cNvPr id="46" name="UNCC building.jpg" descr="UNCC buildi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33550" y="1484312"/>
            <a:ext cx="5675313" cy="4343401"/>
          </a:xfrm>
          <a:prstGeom prst="rect">
            <a:avLst/>
          </a:prstGeom>
          <a:ln w="12700">
            <a:miter lim="400000"/>
          </a:ln>
        </p:spPr>
      </p:pic>
      <p:sp>
        <p:nvSpPr>
          <p:cNvPr id="47" name="Shape 47"/>
          <p:cNvSpPr>
            <a:spLocks noGrp="1"/>
          </p:cNvSpPr>
          <p:nvPr>
            <p:ph type="sldNum" sz="quarter" idx="2"/>
          </p:nvPr>
        </p:nvSpPr>
        <p:spPr>
          <a:xfrm>
            <a:off x="8737776" y="6245225"/>
            <a:ext cx="203024" cy="28882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4724965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 idx="4294967295"/>
          </p:nvPr>
        </p:nvSpPr>
        <p:spPr>
          <a:xfrm>
            <a:off x="519112" y="115887"/>
            <a:ext cx="8229601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>
            <a:normAutofit/>
          </a:bodyPr>
          <a:lstStyle>
            <a:lvl1pPr defTabSz="841247">
              <a:defRPr sz="4048" b="1"/>
            </a:lvl1pPr>
          </a:lstStyle>
          <a:p>
            <a:r>
              <a:t>ESCAP Members: 62 Governments</a:t>
            </a:r>
          </a:p>
        </p:txBody>
      </p:sp>
      <p:sp>
        <p:nvSpPr>
          <p:cNvPr id="52" name="Shape 52"/>
          <p:cNvSpPr/>
          <p:nvPr/>
        </p:nvSpPr>
        <p:spPr>
          <a:xfrm>
            <a:off x="685800" y="1125537"/>
            <a:ext cx="7847013" cy="1"/>
          </a:xfrm>
          <a:prstGeom prst="line">
            <a:avLst/>
          </a:prstGeom>
          <a:ln w="38100">
            <a:solidFill>
              <a:srgbClr val="FF6600"/>
            </a:solidFill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53" name="ESCAP-Map.jpg" descr="ESCAP-Map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4212" y="1268412"/>
            <a:ext cx="7705726" cy="5018088"/>
          </a:xfrm>
          <a:prstGeom prst="rect">
            <a:avLst/>
          </a:prstGeom>
          <a:ln w="12700">
            <a:miter lim="400000"/>
          </a:ln>
        </p:spPr>
      </p:pic>
      <p:sp>
        <p:nvSpPr>
          <p:cNvPr id="54" name="Shape 54"/>
          <p:cNvSpPr>
            <a:spLocks noGrp="1"/>
          </p:cNvSpPr>
          <p:nvPr>
            <p:ph type="sldNum" sz="quarter" idx="2"/>
          </p:nvPr>
        </p:nvSpPr>
        <p:spPr>
          <a:xfrm>
            <a:off x="8737776" y="6245225"/>
            <a:ext cx="203024" cy="28882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408687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xfrm>
            <a:off x="8737776" y="6245225"/>
            <a:ext cx="203024" cy="28882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  <p:sp>
        <p:nvSpPr>
          <p:cNvPr id="95" name="Shape 95"/>
          <p:cNvSpPr>
            <a:spLocks noGrp="1"/>
          </p:cNvSpPr>
          <p:nvPr>
            <p:ph type="title" idx="4294967295"/>
          </p:nvPr>
        </p:nvSpPr>
        <p:spPr>
          <a:xfrm>
            <a:off x="612775" y="260350"/>
            <a:ext cx="8280400" cy="8651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>
            <a:normAutofit fontScale="90000"/>
          </a:bodyPr>
          <a:lstStyle>
            <a:lvl1pPr algn="l" defTabSz="740663">
              <a:defRPr sz="2592" b="1"/>
            </a:lvl1pPr>
          </a:lstStyle>
          <a:p>
            <a:r>
              <a:t>Asian and Pacific Decades of Persons with Disabilities (1993-2002, 2003-2012, 2013-2022)</a:t>
            </a:r>
          </a:p>
        </p:txBody>
      </p:sp>
      <p:sp>
        <p:nvSpPr>
          <p:cNvPr id="96" name="Shape 96"/>
          <p:cNvSpPr>
            <a:spLocks noGrp="1"/>
          </p:cNvSpPr>
          <p:nvPr>
            <p:ph type="body" idx="4294967295"/>
          </p:nvPr>
        </p:nvSpPr>
        <p:spPr>
          <a:xfrm>
            <a:off x="468312" y="1268412"/>
            <a:ext cx="8424863" cy="4979988"/>
          </a:xfrm>
          <a:prstGeom prst="rect">
            <a:avLst/>
          </a:prstGeom>
          <a:blipFill>
            <a:blip r:embed="rId3"/>
          </a:blipFill>
          <a:ln w="9525">
            <a:solidFill>
              <a:srgbClr val="3C8C93"/>
            </a:solidFill>
            <a:round/>
          </a:ln>
          <a:effectLst>
            <a:outerShdw blurRad="50800" dist="50800" dir="5400000" rotWithShape="0">
              <a:srgbClr val="EAEAEA"/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>
            <a:normAutofit/>
          </a:bodyPr>
          <a:lstStyle/>
          <a:p>
            <a:pPr marL="0" indent="342900">
              <a:lnSpc>
                <a:spcPct val="80000"/>
              </a:lnSpc>
              <a:spcBef>
                <a:spcPts val="500"/>
              </a:spcBef>
              <a:buSzTx/>
              <a:buNone/>
              <a:defRPr sz="2400"/>
            </a:pPr>
            <a:r>
              <a:t>             </a:t>
            </a:r>
            <a:r>
              <a:rPr sz="1800" u="sng"/>
              <a:t>Global</a:t>
            </a:r>
            <a:r>
              <a:rPr sz="1800"/>
              <a:t>                        </a:t>
            </a:r>
            <a:r>
              <a:rPr sz="1800" u="sng"/>
              <a:t>Asia-Pacific</a:t>
            </a:r>
            <a:r>
              <a:rPr sz="1800"/>
              <a:t>                        </a:t>
            </a:r>
            <a:r>
              <a:rPr sz="1800" u="sng"/>
              <a:t>Africa</a:t>
            </a:r>
            <a:r>
              <a:rPr sz="1800"/>
              <a:t>                     </a:t>
            </a:r>
            <a:r>
              <a:rPr sz="1800" u="sng"/>
              <a:t>West Asia</a:t>
            </a:r>
          </a:p>
        </p:txBody>
      </p:sp>
      <p:sp>
        <p:nvSpPr>
          <p:cNvPr id="97" name="Shape 97"/>
          <p:cNvSpPr/>
          <p:nvPr/>
        </p:nvSpPr>
        <p:spPr>
          <a:xfrm>
            <a:off x="709612" y="1268412"/>
            <a:ext cx="7631113" cy="1"/>
          </a:xfrm>
          <a:prstGeom prst="line">
            <a:avLst/>
          </a:prstGeom>
          <a:ln w="38100">
            <a:solidFill>
              <a:srgbClr val="FF6600"/>
            </a:solidFill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100" name="Group 100"/>
          <p:cNvGrpSpPr/>
          <p:nvPr/>
        </p:nvGrpSpPr>
        <p:grpSpPr>
          <a:xfrm>
            <a:off x="1231900" y="1989137"/>
            <a:ext cx="1684338" cy="1079501"/>
            <a:chOff x="0" y="0"/>
            <a:chExt cx="1684337" cy="1079500"/>
          </a:xfrm>
        </p:grpSpPr>
        <p:sp>
          <p:nvSpPr>
            <p:cNvPr id="98" name="Shape 98"/>
            <p:cNvSpPr/>
            <p:nvPr/>
          </p:nvSpPr>
          <p:spPr>
            <a:xfrm>
              <a:off x="0" y="0"/>
              <a:ext cx="1684338" cy="10795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>
              <a:solidFill>
                <a:srgbClr val="89A4A7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9" name="Shape 99"/>
            <p:cNvSpPr/>
            <p:nvPr/>
          </p:nvSpPr>
          <p:spPr>
            <a:xfrm>
              <a:off x="52676" y="229822"/>
              <a:ext cx="1578986" cy="6198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t>UN Decade of Disabled Persons, 1983-1992</a:t>
              </a:r>
            </a:p>
          </p:txBody>
        </p:sp>
      </p:grpSp>
      <p:grpSp>
        <p:nvGrpSpPr>
          <p:cNvPr id="103" name="Group 103"/>
          <p:cNvGrpSpPr/>
          <p:nvPr/>
        </p:nvGrpSpPr>
        <p:grpSpPr>
          <a:xfrm>
            <a:off x="3433762" y="3068637"/>
            <a:ext cx="1714501" cy="1089026"/>
            <a:chOff x="0" y="0"/>
            <a:chExt cx="1714500" cy="1089025"/>
          </a:xfrm>
        </p:grpSpPr>
        <p:sp>
          <p:nvSpPr>
            <p:cNvPr id="101" name="Shape 101"/>
            <p:cNvSpPr/>
            <p:nvPr/>
          </p:nvSpPr>
          <p:spPr>
            <a:xfrm>
              <a:off x="0" y="0"/>
              <a:ext cx="1714500" cy="1089025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>
              <a:solidFill>
                <a:srgbClr val="89A4A7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2" name="Shape 102"/>
            <p:cNvSpPr/>
            <p:nvPr/>
          </p:nvSpPr>
          <p:spPr>
            <a:xfrm>
              <a:off x="53140" y="234585"/>
              <a:ext cx="1608220" cy="6198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t>Asian and Pacific Decade of Disabled Persons, 1993-2002</a:t>
              </a:r>
            </a:p>
          </p:txBody>
        </p:sp>
      </p:grpSp>
      <p:sp>
        <p:nvSpPr>
          <p:cNvPr id="104" name="Shape 104"/>
          <p:cNvSpPr/>
          <p:nvPr/>
        </p:nvSpPr>
        <p:spPr>
          <a:xfrm>
            <a:off x="468312" y="1549400"/>
            <a:ext cx="523876" cy="4531455"/>
          </a:xfrm>
          <a:prstGeom prst="rect">
            <a:avLst/>
          </a:prstGeom>
          <a:gradFill>
            <a:gsLst>
              <a:gs pos="0">
                <a:srgbClr val="A9D1D4"/>
              </a:gs>
              <a:gs pos="25000">
                <a:srgbClr val="9ABEC1"/>
              </a:gs>
              <a:gs pos="100000">
                <a:srgbClr val="6A8486"/>
              </a:gs>
            </a:gsLst>
            <a:lin ang="162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1980</a:t>
            </a:r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1990</a:t>
            </a:r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2000</a:t>
            </a:r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2010</a:t>
            </a:r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 sz="12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2020</a:t>
            </a:r>
          </a:p>
        </p:txBody>
      </p:sp>
      <p:sp>
        <p:nvSpPr>
          <p:cNvPr id="105" name="Shape 105"/>
          <p:cNvSpPr/>
          <p:nvPr/>
        </p:nvSpPr>
        <p:spPr>
          <a:xfrm>
            <a:off x="469900" y="5608637"/>
            <a:ext cx="522288" cy="1"/>
          </a:xfrm>
          <a:prstGeom prst="line">
            <a:avLst/>
          </a:prstGeom>
          <a:ln>
            <a:solidFill>
              <a:srgbClr val="B6DCDF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6" name="Shape 106"/>
          <p:cNvSpPr/>
          <p:nvPr/>
        </p:nvSpPr>
        <p:spPr>
          <a:xfrm>
            <a:off x="515937" y="5408612"/>
            <a:ext cx="476251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10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2014</a:t>
            </a:r>
          </a:p>
        </p:txBody>
      </p:sp>
      <p:grpSp>
        <p:nvGrpSpPr>
          <p:cNvPr id="109" name="Group 109"/>
          <p:cNvGrpSpPr/>
          <p:nvPr/>
        </p:nvGrpSpPr>
        <p:grpSpPr>
          <a:xfrm>
            <a:off x="3419475" y="4157662"/>
            <a:ext cx="1728788" cy="1071563"/>
            <a:chOff x="0" y="0"/>
            <a:chExt cx="1728787" cy="1071562"/>
          </a:xfrm>
        </p:grpSpPr>
        <p:sp>
          <p:nvSpPr>
            <p:cNvPr id="107" name="Shape 107"/>
            <p:cNvSpPr/>
            <p:nvPr/>
          </p:nvSpPr>
          <p:spPr>
            <a:xfrm>
              <a:off x="0" y="0"/>
              <a:ext cx="1728788" cy="107156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>
              <a:solidFill>
                <a:srgbClr val="89A4A7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8" name="Shape 108"/>
            <p:cNvSpPr/>
            <p:nvPr/>
          </p:nvSpPr>
          <p:spPr>
            <a:xfrm>
              <a:off x="52288" y="225854"/>
              <a:ext cx="1624212" cy="6198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t>Asian and Pacific Decade of Disabled Persons, 2003-2012</a:t>
              </a:r>
            </a:p>
          </p:txBody>
        </p:sp>
      </p:grpSp>
      <p:grpSp>
        <p:nvGrpSpPr>
          <p:cNvPr id="112" name="Group 112"/>
          <p:cNvGrpSpPr/>
          <p:nvPr/>
        </p:nvGrpSpPr>
        <p:grpSpPr>
          <a:xfrm>
            <a:off x="3433762" y="5229225"/>
            <a:ext cx="1728788" cy="1028700"/>
            <a:chOff x="0" y="0"/>
            <a:chExt cx="1728787" cy="1028700"/>
          </a:xfrm>
        </p:grpSpPr>
        <p:sp>
          <p:nvSpPr>
            <p:cNvPr id="110" name="Shape 110"/>
            <p:cNvSpPr/>
            <p:nvPr/>
          </p:nvSpPr>
          <p:spPr>
            <a:xfrm>
              <a:off x="0" y="0"/>
              <a:ext cx="1728788" cy="1028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>
              <a:solidFill>
                <a:srgbClr val="89A4A7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11" name="Shape 111"/>
            <p:cNvSpPr/>
            <p:nvPr/>
          </p:nvSpPr>
          <p:spPr>
            <a:xfrm>
              <a:off x="50196" y="115522"/>
              <a:ext cx="1628395" cy="7976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t>Asian and Pacific Decade of Persons with Disabilities, 2013-2022</a:t>
              </a:r>
            </a:p>
          </p:txBody>
        </p:sp>
      </p:grpSp>
      <p:grpSp>
        <p:nvGrpSpPr>
          <p:cNvPr id="115" name="Group 115"/>
          <p:cNvGrpSpPr/>
          <p:nvPr/>
        </p:nvGrpSpPr>
        <p:grpSpPr>
          <a:xfrm>
            <a:off x="5435600" y="3922712"/>
            <a:ext cx="1728788" cy="1109663"/>
            <a:chOff x="0" y="0"/>
            <a:chExt cx="1728787" cy="1109662"/>
          </a:xfrm>
        </p:grpSpPr>
        <p:sp>
          <p:nvSpPr>
            <p:cNvPr id="113" name="Shape 113"/>
            <p:cNvSpPr/>
            <p:nvPr/>
          </p:nvSpPr>
          <p:spPr>
            <a:xfrm>
              <a:off x="0" y="0"/>
              <a:ext cx="1728788" cy="110966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>
              <a:solidFill>
                <a:srgbClr val="89A4A7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14" name="Shape 114"/>
            <p:cNvSpPr/>
            <p:nvPr/>
          </p:nvSpPr>
          <p:spPr>
            <a:xfrm>
              <a:off x="54146" y="244904"/>
              <a:ext cx="1620495" cy="6198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t>African Decade of Disabled Persons, 2000-2009</a:t>
              </a:r>
            </a:p>
          </p:txBody>
        </p:sp>
      </p:grpSp>
      <p:grpSp>
        <p:nvGrpSpPr>
          <p:cNvPr id="118" name="Group 118"/>
          <p:cNvGrpSpPr/>
          <p:nvPr/>
        </p:nvGrpSpPr>
        <p:grpSpPr>
          <a:xfrm>
            <a:off x="5435600" y="5041900"/>
            <a:ext cx="1728788" cy="979488"/>
            <a:chOff x="0" y="0"/>
            <a:chExt cx="1728787" cy="979487"/>
          </a:xfrm>
        </p:grpSpPr>
        <p:sp>
          <p:nvSpPr>
            <p:cNvPr id="116" name="Shape 116"/>
            <p:cNvSpPr/>
            <p:nvPr/>
          </p:nvSpPr>
          <p:spPr>
            <a:xfrm>
              <a:off x="0" y="0"/>
              <a:ext cx="1728788" cy="9794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>
              <a:solidFill>
                <a:srgbClr val="89A4A7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17" name="Shape 117"/>
            <p:cNvSpPr/>
            <p:nvPr/>
          </p:nvSpPr>
          <p:spPr>
            <a:xfrm>
              <a:off x="47795" y="90916"/>
              <a:ext cx="1633198" cy="7976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African Decade of Persons with Disabilities, </a:t>
              </a:r>
            </a:p>
            <a:p>
              <a: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2010-2019</a:t>
              </a:r>
            </a:p>
          </p:txBody>
        </p:sp>
      </p:grpSp>
      <p:grpSp>
        <p:nvGrpSpPr>
          <p:cNvPr id="121" name="Group 121"/>
          <p:cNvGrpSpPr/>
          <p:nvPr/>
        </p:nvGrpSpPr>
        <p:grpSpPr>
          <a:xfrm>
            <a:off x="7331075" y="4354512"/>
            <a:ext cx="1512888" cy="1179513"/>
            <a:chOff x="0" y="0"/>
            <a:chExt cx="1512887" cy="1179512"/>
          </a:xfrm>
        </p:grpSpPr>
        <p:sp>
          <p:nvSpPr>
            <p:cNvPr id="119" name="Shape 119"/>
            <p:cNvSpPr/>
            <p:nvPr/>
          </p:nvSpPr>
          <p:spPr>
            <a:xfrm>
              <a:off x="0" y="0"/>
              <a:ext cx="1512888" cy="117951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>
              <a:solidFill>
                <a:srgbClr val="89A4A7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20" name="Shape 120"/>
            <p:cNvSpPr/>
            <p:nvPr/>
          </p:nvSpPr>
          <p:spPr>
            <a:xfrm>
              <a:off x="57555" y="279829"/>
              <a:ext cx="1397777" cy="6198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200">
                  <a:solidFill>
                    <a:srgbClr val="CC0099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t>Arab Decade of Disabled Persons, 2004-2013</a:t>
              </a:r>
            </a:p>
          </p:txBody>
        </p:sp>
      </p:grpSp>
      <p:sp>
        <p:nvSpPr>
          <p:cNvPr id="122" name="Shape 122"/>
          <p:cNvSpPr/>
          <p:nvPr/>
        </p:nvSpPr>
        <p:spPr>
          <a:xfrm flipH="1">
            <a:off x="3132137" y="1277937"/>
            <a:ext cx="1" cy="4989513"/>
          </a:xfrm>
          <a:prstGeom prst="line">
            <a:avLst/>
          </a:prstGeom>
          <a:ln>
            <a:solidFill>
              <a:srgbClr val="B6DCDF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23" name="Shape 123"/>
          <p:cNvSpPr/>
          <p:nvPr/>
        </p:nvSpPr>
        <p:spPr>
          <a:xfrm flipH="1">
            <a:off x="5292725" y="1287462"/>
            <a:ext cx="1" cy="4989513"/>
          </a:xfrm>
          <a:prstGeom prst="line">
            <a:avLst/>
          </a:prstGeom>
          <a:ln>
            <a:solidFill>
              <a:srgbClr val="B6DCDF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24" name="Shape 124"/>
          <p:cNvSpPr/>
          <p:nvPr/>
        </p:nvSpPr>
        <p:spPr>
          <a:xfrm flipH="1">
            <a:off x="7289799" y="1282700"/>
            <a:ext cx="1" cy="4989513"/>
          </a:xfrm>
          <a:prstGeom prst="line">
            <a:avLst/>
          </a:prstGeom>
          <a:ln>
            <a:solidFill>
              <a:srgbClr val="B6DCDF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25" name="Shape 125"/>
          <p:cNvSpPr/>
          <p:nvPr/>
        </p:nvSpPr>
        <p:spPr>
          <a:xfrm>
            <a:off x="431800" y="1277937"/>
            <a:ext cx="596900" cy="2642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2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Years</a:t>
            </a:r>
          </a:p>
        </p:txBody>
      </p:sp>
    </p:spTree>
    <p:extLst>
      <p:ext uri="{BB962C8B-B14F-4D97-AF65-F5344CB8AC3E}">
        <p14:creationId xmlns:p14="http://schemas.microsoft.com/office/powerpoint/2010/main" val="1234474279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D717B-E772-4474-979E-25F4AA6B7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National consultation in five countries in 2020</a:t>
            </a:r>
            <a:endParaRPr lang="en-US" dirty="0"/>
          </a:p>
        </p:txBody>
      </p:sp>
      <p:sp>
        <p:nvSpPr>
          <p:cNvPr id="4" name="Line 6">
            <a:extLst>
              <a:ext uri="{FF2B5EF4-FFF2-40B4-BE49-F238E27FC236}">
                <a16:creationId xmlns:a16="http://schemas.microsoft.com/office/drawing/2014/main" id="{A55B790A-37E1-4D08-8197-CE914A2E944E}"/>
              </a:ext>
            </a:extLst>
          </p:cNvPr>
          <p:cNvSpPr>
            <a:spLocks noGrp="1" noChangeShapeType="1"/>
          </p:cNvSpPr>
          <p:nvPr>
            <p:ph idx="1"/>
          </p:nvPr>
        </p:nvSpPr>
        <p:spPr bwMode="auto">
          <a:xfrm>
            <a:off x="457200" y="1600201"/>
            <a:ext cx="8229600" cy="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Assessment of the implementation of the Incheon </a:t>
            </a:r>
          </a:p>
          <a:p>
            <a:pPr marL="0" indent="0">
              <a:buNone/>
            </a:pPr>
            <a:r>
              <a:rPr lang="en-US" dirty="0"/>
              <a:t>Strategy and the Beijing Action Plan</a:t>
            </a:r>
          </a:p>
        </p:txBody>
      </p:sp>
    </p:spTree>
    <p:extLst>
      <p:ext uri="{BB962C8B-B14F-4D97-AF65-F5344CB8AC3E}">
        <p14:creationId xmlns:p14="http://schemas.microsoft.com/office/powerpoint/2010/main" val="881032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2A546A-D142-4CCB-B1DA-12465A64A6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209800"/>
            <a:ext cx="6096000" cy="505446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A6AA5EFF-2F7A-4532-8F5A-F84C99E301E0}"/>
              </a:ext>
            </a:extLst>
          </p:cNvPr>
          <p:cNvSpPr txBox="1">
            <a:spLocks/>
          </p:cNvSpPr>
          <p:nvPr/>
        </p:nvSpPr>
        <p:spPr>
          <a:xfrm>
            <a:off x="419100" y="0"/>
            <a:ext cx="8305800" cy="140176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  <a:ea typeface="ＭＳ Ｐゴシック" charset="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  <a:ea typeface="ＭＳ Ｐゴシック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  <a:ea typeface="ＭＳ Ｐゴシック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  <a:ea typeface="ＭＳ Ｐゴシック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  <a:ea typeface="ＭＳ Ｐゴシック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sz="3600" kern="0" dirty="0"/>
              <a:t>ESCAP approach:</a:t>
            </a:r>
            <a:endParaRPr lang="en-US" sz="3600" kern="0" dirty="0"/>
          </a:p>
          <a:p>
            <a:r>
              <a:rPr lang="en-US" sz="3600" kern="0" dirty="0"/>
              <a:t>Disability rights and disability-inclusive development (no one left behind, inclusive growth)</a:t>
            </a:r>
            <a:endParaRPr lang="en-GB" sz="3600" kern="0" dirty="0"/>
          </a:p>
        </p:txBody>
      </p:sp>
    </p:spTree>
    <p:extLst>
      <p:ext uri="{BB962C8B-B14F-4D97-AF65-F5344CB8AC3E}">
        <p14:creationId xmlns:p14="http://schemas.microsoft.com/office/powerpoint/2010/main" val="306033067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D717B-E772-4474-979E-25F4AA6B7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Group on the AP Decade</a:t>
            </a:r>
            <a:endParaRPr lang="en-US" dirty="0"/>
          </a:p>
        </p:txBody>
      </p:sp>
      <p:sp>
        <p:nvSpPr>
          <p:cNvPr id="4" name="Line 6">
            <a:extLst>
              <a:ext uri="{FF2B5EF4-FFF2-40B4-BE49-F238E27FC236}">
                <a16:creationId xmlns:a16="http://schemas.microsoft.com/office/drawing/2014/main" id="{A55B790A-37E1-4D08-8197-CE914A2E944E}"/>
              </a:ext>
            </a:extLst>
          </p:cNvPr>
          <p:cNvSpPr>
            <a:spLocks noGrp="1" noChangeShapeType="1"/>
          </p:cNvSpPr>
          <p:nvPr>
            <p:ph idx="1"/>
          </p:nvPr>
        </p:nvSpPr>
        <p:spPr bwMode="auto">
          <a:xfrm>
            <a:off x="457200" y="1600201"/>
            <a:ext cx="8229600" cy="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233E0D-959B-4C72-8378-3DF84C2F0D7B}"/>
              </a:ext>
            </a:extLst>
          </p:cNvPr>
          <p:cNvSpPr txBox="1"/>
          <p:nvPr/>
        </p:nvSpPr>
        <p:spPr>
          <a:xfrm>
            <a:off x="457200" y="1905000"/>
            <a:ext cx="24384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Bangladesh</a:t>
            </a:r>
          </a:p>
          <a:p>
            <a:r>
              <a:rPr lang="en-US"/>
              <a:t>Bhutan</a:t>
            </a:r>
          </a:p>
          <a:p>
            <a:r>
              <a:rPr lang="en-US"/>
              <a:t>China</a:t>
            </a:r>
          </a:p>
          <a:p>
            <a:r>
              <a:rPr lang="en-US"/>
              <a:t>India</a:t>
            </a:r>
          </a:p>
          <a:p>
            <a:r>
              <a:rPr lang="en-US"/>
              <a:t>Indonesia</a:t>
            </a:r>
          </a:p>
          <a:p>
            <a:r>
              <a:rPr lang="en-US"/>
              <a:t>Japan</a:t>
            </a:r>
          </a:p>
          <a:p>
            <a:r>
              <a:rPr lang="en-US"/>
              <a:t>Kiribati</a:t>
            </a:r>
          </a:p>
          <a:p>
            <a:r>
              <a:rPr lang="en-US"/>
              <a:t>Malaysia</a:t>
            </a:r>
          </a:p>
          <a:p>
            <a:r>
              <a:rPr lang="en-US"/>
              <a:t>Myanmar</a:t>
            </a:r>
          </a:p>
          <a:p>
            <a:r>
              <a:rPr lang="en-US"/>
              <a:t>Pakistan</a:t>
            </a:r>
          </a:p>
          <a:p>
            <a:r>
              <a:rPr lang="en-US"/>
              <a:t>Republic of Korea</a:t>
            </a:r>
          </a:p>
          <a:p>
            <a:r>
              <a:rPr lang="en-US"/>
              <a:t>Russian Federation</a:t>
            </a:r>
          </a:p>
          <a:p>
            <a:r>
              <a:rPr lang="en-US"/>
              <a:t>Samoa</a:t>
            </a:r>
          </a:p>
          <a:p>
            <a:r>
              <a:rPr lang="en-US"/>
              <a:t>Thailand</a:t>
            </a:r>
          </a:p>
          <a:p>
            <a:r>
              <a:rPr lang="en-US"/>
              <a:t>Timor-Leste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346FC1-1D97-4FCB-AE21-2F8CD71DDE6C}"/>
              </a:ext>
            </a:extLst>
          </p:cNvPr>
          <p:cNvSpPr txBox="1"/>
          <p:nvPr/>
        </p:nvSpPr>
        <p:spPr>
          <a:xfrm>
            <a:off x="2895600" y="1629104"/>
            <a:ext cx="62484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ASEAN Autism Network</a:t>
            </a:r>
          </a:p>
          <a:p>
            <a:r>
              <a:rPr lang="en-US"/>
              <a:t>Asia-Pacific Development Center on Disability (APCD)</a:t>
            </a:r>
          </a:p>
          <a:p>
            <a:r>
              <a:rPr lang="en-US"/>
              <a:t>Asia-Pacific Disability Forum (APDF)</a:t>
            </a:r>
          </a:p>
          <a:p>
            <a:r>
              <a:rPr lang="en-US"/>
              <a:t>Asia-Pacific Women with Disabilities United (APWWDU)</a:t>
            </a:r>
          </a:p>
          <a:p>
            <a:r>
              <a:rPr lang="en-US"/>
              <a:t>Asia-Pacific Disabled Peoples' Organizations United (AP DPO United)</a:t>
            </a:r>
          </a:p>
          <a:p>
            <a:r>
              <a:rPr lang="en-US"/>
              <a:t>Digital Accessible Information System (DAISY) Consortium</a:t>
            </a:r>
          </a:p>
          <a:p>
            <a:r>
              <a:rPr lang="en-US"/>
              <a:t>Disabled Peoples' International Asia-Pacific (DPI AP)</a:t>
            </a:r>
          </a:p>
          <a:p>
            <a:r>
              <a:rPr lang="en-US"/>
              <a:t>Inclusion International Asia-Pacific</a:t>
            </a:r>
          </a:p>
          <a:p>
            <a:r>
              <a:rPr lang="en-US"/>
              <a:t>Pacific Disability Forum (PDF)</a:t>
            </a:r>
          </a:p>
          <a:p>
            <a:r>
              <a:rPr lang="en-US"/>
              <a:t>Rehabilitation International Asia-Pacific (RIAP)</a:t>
            </a:r>
          </a:p>
          <a:p>
            <a:r>
              <a:rPr lang="en-US"/>
              <a:t>Shuchona Foundation</a:t>
            </a:r>
          </a:p>
          <a:p>
            <a:r>
              <a:rPr lang="en-US"/>
              <a:t>South Asian Disability Forum (SADF)</a:t>
            </a:r>
          </a:p>
          <a:p>
            <a:r>
              <a:rPr lang="en-US"/>
              <a:t>World Blind Union Asia-Pacific &amp; Asian Blind Union (WBU-AP&amp;ABU)</a:t>
            </a:r>
          </a:p>
          <a:p>
            <a:r>
              <a:rPr lang="en-US"/>
              <a:t>World Federation of the Deaf Regional Secretariat for Asia (WFD RSA)</a:t>
            </a:r>
          </a:p>
          <a:p>
            <a:r>
              <a:rPr lang="en-US"/>
              <a:t>World Network of Users and Survivors of Psychiatry (WNUSP)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083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4E849A-71B7-48AE-AD30-B4B22CF0A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399" y="1524000"/>
            <a:ext cx="6951753" cy="472378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24CE126-D23C-4919-86A8-B8EA47FAA8D1}"/>
              </a:ext>
            </a:extLst>
          </p:cNvPr>
          <p:cNvSpPr/>
          <p:nvPr/>
        </p:nvSpPr>
        <p:spPr>
          <a:xfrm>
            <a:off x="304800" y="152400"/>
            <a:ext cx="8001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kern="0" dirty="0"/>
              <a:t>13 /43 reported on the existence of anti discrimination law on disability</a:t>
            </a:r>
            <a:endParaRPr lang="en-GB" sz="3200" kern="0" dirty="0"/>
          </a:p>
        </p:txBody>
      </p:sp>
    </p:spTree>
    <p:extLst>
      <p:ext uri="{BB962C8B-B14F-4D97-AF65-F5344CB8AC3E}">
        <p14:creationId xmlns:p14="http://schemas.microsoft.com/office/powerpoint/2010/main" val="2224582115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667AD-843A-41C7-AD60-CEC955347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6637"/>
            <a:ext cx="8610600" cy="1071788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Disability data capacity building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9B03E-166A-488E-B64B-4E9F4BBA73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7072" y="1368425"/>
            <a:ext cx="3886200" cy="4351338"/>
          </a:xfrm>
        </p:spPr>
        <p:txBody>
          <a:bodyPr/>
          <a:lstStyle/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comparability of disability prevalence data due to differing concepts and measurements of disability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04E3151-77F9-4E87-A5CC-C67433B4E5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53272" y="1173440"/>
            <a:ext cx="4890728" cy="570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654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B898BCF-557F-465E-98B2-B8AD436D7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417638"/>
            <a:ext cx="7651143" cy="3657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5F9DE3-FE06-449A-BC5F-1EA92ECC9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National consultation in five countries in 2020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F10663-C8BB-45C3-9871-6373ECAA50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/>
          <a:lstStyle/>
          <a:p>
            <a:endParaRPr lang="en-US" sz="2000" dirty="0"/>
          </a:p>
          <a:p>
            <a:r>
              <a:rPr lang="en-US" sz="2000" dirty="0"/>
              <a:t> </a:t>
            </a:r>
            <a:r>
              <a:rPr lang="en-US" sz="4400" dirty="0"/>
              <a:t>On the implementation of the Incheon Strategy and the Beijing Action Plan</a:t>
            </a:r>
          </a:p>
          <a:p>
            <a:r>
              <a:rPr lang="en-US" sz="4400" dirty="0"/>
              <a:t>Regional meeting in September in Beijing</a:t>
            </a:r>
          </a:p>
        </p:txBody>
      </p:sp>
    </p:spTree>
    <p:extLst>
      <p:ext uri="{BB962C8B-B14F-4D97-AF65-F5344CB8AC3E}">
        <p14:creationId xmlns:p14="http://schemas.microsoft.com/office/powerpoint/2010/main" val="2927667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310A2-608D-44CE-9514-295B7379A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Working paper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F909A-3DDA-48AA-B759-EAAA1FECD8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Procurement policy as a tool to promote accessibility-due in mid 2019</a:t>
            </a:r>
          </a:p>
          <a:p>
            <a:r>
              <a:rPr lang="en-US" dirty="0"/>
              <a:t>Disability at a Glance: accessibility due at the end of this year</a:t>
            </a:r>
          </a:p>
          <a:p>
            <a:r>
              <a:rPr lang="en-US" dirty="0"/>
              <a:t>Disability-inclusive disaster risk reduction</a:t>
            </a:r>
          </a:p>
          <a:p>
            <a:pPr marL="457200" lvl="1" indent="0">
              <a:buNone/>
            </a:pPr>
            <a:r>
              <a:rPr lang="en-US" dirty="0"/>
              <a:t>Due early 2020 followed by the regional workshop</a:t>
            </a:r>
          </a:p>
        </p:txBody>
      </p:sp>
    </p:spTree>
    <p:extLst>
      <p:ext uri="{BB962C8B-B14F-4D97-AF65-F5344CB8AC3E}">
        <p14:creationId xmlns:p14="http://schemas.microsoft.com/office/powerpoint/2010/main" val="4123695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B898BCF-557F-465E-98B2-B8AD436D7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417638"/>
            <a:ext cx="7651143" cy="3657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5F9DE3-FE06-449A-BC5F-1EA92ECC9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Promotion of sign language</a:t>
            </a:r>
            <a:br>
              <a:rPr lang="en-US" dirty="0"/>
            </a:br>
            <a:r>
              <a:rPr lang="en-US" dirty="0"/>
              <a:t>as a language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F10663-C8BB-45C3-9871-6373ECAA50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/>
          <a:lstStyle/>
          <a:p>
            <a:endParaRPr lang="en-US" sz="2000" dirty="0"/>
          </a:p>
          <a:p>
            <a:r>
              <a:rPr lang="en-US" sz="2000" dirty="0"/>
              <a:t> </a:t>
            </a:r>
            <a:r>
              <a:rPr lang="en-US" dirty="0"/>
              <a:t>Governments legal recognizing sign language</a:t>
            </a:r>
          </a:p>
          <a:p>
            <a:pPr lvl="1"/>
            <a:r>
              <a:rPr lang="en-US" sz="3200" dirty="0"/>
              <a:t>ROK</a:t>
            </a:r>
          </a:p>
          <a:p>
            <a:pPr lvl="1"/>
            <a:r>
              <a:rPr lang="en-US" sz="3200" dirty="0"/>
              <a:t>New Zealand</a:t>
            </a:r>
          </a:p>
          <a:p>
            <a:pPr lvl="1"/>
            <a:r>
              <a:rPr lang="en-US" sz="3200" dirty="0"/>
              <a:t>Philippines</a:t>
            </a:r>
          </a:p>
          <a:p>
            <a:pPr lvl="1"/>
            <a:r>
              <a:rPr lang="en-US" sz="3200" dirty="0"/>
              <a:t>Mongolia</a:t>
            </a:r>
          </a:p>
          <a:p>
            <a:pPr marL="457200" lvl="1" indent="0">
              <a:buNone/>
            </a:pPr>
            <a:endParaRPr lang="en-US" sz="1600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165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B898BCF-557F-465E-98B2-B8AD436D7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3962400"/>
            <a:ext cx="7651143" cy="3657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5F9DE3-FE06-449A-BC5F-1EA92ECC9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2895600"/>
            <a:ext cx="5029200" cy="266700"/>
          </a:xfrm>
        </p:spPr>
        <p:txBody>
          <a:bodyPr/>
          <a:lstStyle/>
          <a:p>
            <a:r>
              <a:rPr lang="en-US" dirty="0"/>
              <a:t>Next Chair of the</a:t>
            </a:r>
            <a:br>
              <a:rPr lang="en-US" dirty="0"/>
            </a:br>
            <a:r>
              <a:rPr lang="en-US" dirty="0"/>
              <a:t>inter-agency support group on disability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2529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7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4795837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sz="4000" b="1" i="1" dirty="0">
                <a:solidFill>
                  <a:srgbClr val="990099"/>
                </a:solidFill>
                <a:ea typeface="ＭＳ Ｐゴシック" charset="-128"/>
              </a:rPr>
              <a:t>Thank you!</a:t>
            </a:r>
          </a:p>
          <a:p>
            <a:pPr algn="ctr">
              <a:buFontTx/>
              <a:buNone/>
            </a:pPr>
            <a:endParaRPr lang="en-US" altLang="en-US" sz="2800" i="1" dirty="0">
              <a:ea typeface="ＭＳ Ｐゴシック" charset="-128"/>
            </a:endParaRPr>
          </a:p>
        </p:txBody>
      </p:sp>
      <p:pic>
        <p:nvPicPr>
          <p:cNvPr id="18435" name="Picture 5" descr="MakeRR-logo [Converted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12" y="1219200"/>
            <a:ext cx="46005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2268538" y="5651500"/>
            <a:ext cx="48244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en-U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8437" name="Text Box 7"/>
          <p:cNvSpPr txBox="1">
            <a:spLocks noChangeArrowheads="1"/>
          </p:cNvSpPr>
          <p:nvPr/>
        </p:nvSpPr>
        <p:spPr bwMode="auto">
          <a:xfrm>
            <a:off x="228600" y="5105400"/>
            <a:ext cx="8763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Arial" charset="0"/>
                <a:cs typeface="Tahoma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990099"/>
                </a:solidFill>
                <a:cs typeface="Arial" charset="0"/>
              </a:rPr>
              <a:t>&lt; www.unescap.org/our-work/social-development &gt;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990099"/>
                </a:solidFill>
                <a:cs typeface="Arial" charset="0"/>
              </a:rPr>
              <a:t>&lt;www.maketherightreal.net&gt;</a:t>
            </a:r>
          </a:p>
        </p:txBody>
      </p:sp>
    </p:spTree>
    <p:extLst>
      <p:ext uri="{BB962C8B-B14F-4D97-AF65-F5344CB8AC3E}">
        <p14:creationId xmlns:p14="http://schemas.microsoft.com/office/powerpoint/2010/main" val="2429484407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5E3C1D809DFD4CA245D0C6A65A453A" ma:contentTypeVersion="0" ma:contentTypeDescription="Create a new document." ma:contentTypeScope="" ma:versionID="b6b8121d0674b80e35b989978c092dc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E257C57-1463-499A-ACF2-559A0685C50B}"/>
</file>

<file path=customXml/itemProps2.xml><?xml version="1.0" encoding="utf-8"?>
<ds:datastoreItem xmlns:ds="http://schemas.openxmlformats.org/officeDocument/2006/customXml" ds:itemID="{0420BF34-47DD-4FF8-BE65-8015F3C2AC70}"/>
</file>

<file path=customXml/itemProps3.xml><?xml version="1.0" encoding="utf-8"?>
<ds:datastoreItem xmlns:ds="http://schemas.openxmlformats.org/officeDocument/2006/customXml" ds:itemID="{14DAD94E-8B7D-4BB2-B3BD-0BAFC7F16FAB}"/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665</Words>
  <Application>Microsoft Office PowerPoint</Application>
  <PresentationFormat>On-screen Show (4:3)</PresentationFormat>
  <Paragraphs>134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ＭＳ Ｐゴシック</vt:lpstr>
      <vt:lpstr>Arial</vt:lpstr>
      <vt:lpstr>Calibri</vt:lpstr>
      <vt:lpstr>Tahoma</vt:lpstr>
      <vt:lpstr>Times New Roman</vt:lpstr>
      <vt:lpstr>Default Design</vt:lpstr>
      <vt:lpstr>3_Default Design</vt:lpstr>
      <vt:lpstr>PowerPoint Presentation</vt:lpstr>
      <vt:lpstr>ESCAP: “Parliament” of Asia-Pacific </vt:lpstr>
      <vt:lpstr>ESCAP Members: 62 Governments</vt:lpstr>
      <vt:lpstr>Asian and Pacific Decades of Persons with Disabilities (1993-2002, 2003-2012, 2013-2022)</vt:lpstr>
      <vt:lpstr>National consultation in five countries in 2020</vt:lpstr>
      <vt:lpstr>PowerPoint Presentation</vt:lpstr>
      <vt:lpstr>Working Group on the AP Decade</vt:lpstr>
      <vt:lpstr>PowerPoint Presentation</vt:lpstr>
      <vt:lpstr>Disability data capacity building project</vt:lpstr>
      <vt:lpstr>National consultation in five countries in 2020</vt:lpstr>
      <vt:lpstr>Working paper</vt:lpstr>
      <vt:lpstr>Promotion of sign language as a language</vt:lpstr>
      <vt:lpstr>Next Chair of the inter-agency support group on disability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Bella Su Leng Choo</dc:creator>
  <cp:lastModifiedBy>CAILLOT Lucille</cp:lastModifiedBy>
  <cp:revision>69</cp:revision>
  <cp:lastPrinted>2019-02-20T09:51:45Z</cp:lastPrinted>
  <dcterms:created xsi:type="dcterms:W3CDTF">2016-02-26T05:49:33Z</dcterms:created>
  <dcterms:modified xsi:type="dcterms:W3CDTF">2019-03-13T09:29:05Z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0x010100A55E3C1D809DFD4CA245D0C6A65A453A</vt:lpwstr>
  </property>
</Properties>
</file>