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charts/chart1.xml" ContentType="application/vnd.openxmlformats-officedocument.drawingml.char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1010" r:id="rId5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ONEY DAVID" initials="MD" lastIdx="2" clrIdx="0">
    <p:extLst>
      <p:ext uri="{19B8F6BF-5375-455C-9EA6-DF929625EA0E}">
        <p15:presenceInfo xmlns:p15="http://schemas.microsoft.com/office/powerpoint/2012/main" userId="S-1-5-21-4214891098-2421862870-834460858-296439" providerId="AD"/>
      </p:ext>
    </p:extLst>
  </p:cmAuthor>
  <p:cmAuthor id="2" name="総人" initials="総人" lastIdx="2" clrIdx="1">
    <p:extLst>
      <p:ext uri="{19B8F6BF-5375-455C-9EA6-DF929625EA0E}">
        <p15:presenceInfo xmlns:p15="http://schemas.microsoft.com/office/powerpoint/2012/main" userId="総人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CC"/>
    <a:srgbClr val="FFFF99"/>
    <a:srgbClr val="FF99FF"/>
    <a:srgbClr val="CCECFF"/>
    <a:srgbClr val="FFCCFF"/>
    <a:srgbClr val="99FF99"/>
    <a:srgbClr val="CCFFCC"/>
    <a:srgbClr val="CCFF99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スタイル (淡色)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淡色スタイル 3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スタイル (淡色)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23" autoAdjust="0"/>
    <p:restoredTop sz="94426" autoAdjust="0"/>
  </p:normalViewPr>
  <p:slideViewPr>
    <p:cSldViewPr>
      <p:cViewPr varScale="1">
        <p:scale>
          <a:sx n="65" d="100"/>
          <a:sy n="65" d="100"/>
        </p:scale>
        <p:origin x="84" y="84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__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less than a year</c:v>
                </c:pt>
              </c:strCache>
            </c:strRef>
          </c:tx>
          <c:spPr>
            <a:pattFill prst="solidDmnd">
              <a:fgClr>
                <a:srgbClr val="FFFF00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lang="ja-JP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2014</c:v>
                </c:pt>
                <c:pt idx="2">
                  <c:v>2011</c:v>
                </c:pt>
                <c:pt idx="3">
                  <c:v>2008</c:v>
                </c:pt>
                <c:pt idx="4">
                  <c:v>2005</c:v>
                </c:pt>
                <c:pt idx="5">
                  <c:v>2002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10.6</c:v>
                </c:pt>
                <c:pt idx="1">
                  <c:v>10.3</c:v>
                </c:pt>
                <c:pt idx="2" formatCode="0.0_ ">
                  <c:v>10</c:v>
                </c:pt>
                <c:pt idx="3">
                  <c:v>10.1</c:v>
                </c:pt>
                <c:pt idx="4">
                  <c:v>10.3</c:v>
                </c:pt>
                <c:pt idx="5">
                  <c:v>9.5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1E-42CD-9139-5DA8418A577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1-4 years</c:v>
                </c:pt>
              </c:strCache>
            </c:strRef>
          </c:tx>
          <c:spPr>
            <a:pattFill prst="wdDnDiag">
              <a:fgClr>
                <a:schemeClr val="accent6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lang="ja-JP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2014</c:v>
                </c:pt>
                <c:pt idx="2">
                  <c:v>2011</c:v>
                </c:pt>
                <c:pt idx="3">
                  <c:v>2008</c:v>
                </c:pt>
                <c:pt idx="4">
                  <c:v>2005</c:v>
                </c:pt>
                <c:pt idx="5">
                  <c:v>2002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0">
                  <c:v>8</c:v>
                </c:pt>
                <c:pt idx="1">
                  <c:v>8.5</c:v>
                </c:pt>
                <c:pt idx="2">
                  <c:v>8.5</c:v>
                </c:pt>
                <c:pt idx="3">
                  <c:v>8.6999999999999993</c:v>
                </c:pt>
                <c:pt idx="4" formatCode="0.0_ ">
                  <c:v>9</c:v>
                </c:pt>
                <c:pt idx="5">
                  <c:v>8.9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1E-42CD-9139-5DA8418A577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5 years or more</c:v>
                </c:pt>
              </c:strCache>
            </c:strRef>
          </c:tx>
          <c:spPr>
            <a:pattFill prst="pct80">
              <a:fgClr>
                <a:srgbClr val="00B050"/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ja-JP" b="1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2014</c:v>
                </c:pt>
                <c:pt idx="2">
                  <c:v>2011</c:v>
                </c:pt>
                <c:pt idx="3">
                  <c:v>2008</c:v>
                </c:pt>
                <c:pt idx="4">
                  <c:v>2005</c:v>
                </c:pt>
                <c:pt idx="5">
                  <c:v>2002</c:v>
                </c:pt>
              </c:numCache>
            </c:numRef>
          </c:cat>
          <c:val>
            <c:numRef>
              <c:f>Sheet1!$D$2:$D$7</c:f>
              <c:numCache>
                <c:formatCode>0.0_ </c:formatCode>
                <c:ptCount val="6"/>
                <c:pt idx="0" formatCode="General">
                  <c:v>9.1</c:v>
                </c:pt>
                <c:pt idx="1">
                  <c:v>10</c:v>
                </c:pt>
                <c:pt idx="2" formatCode="General">
                  <c:v>10.8</c:v>
                </c:pt>
                <c:pt idx="3" formatCode="General">
                  <c:v>11.8</c:v>
                </c:pt>
                <c:pt idx="4" formatCode="General">
                  <c:v>12.9</c:v>
                </c:pt>
                <c:pt idx="5" formatCode="General">
                  <c:v>13.6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B1E-42CD-9139-5DA8418A5770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unknown</c:v>
                </c:pt>
              </c:strCache>
            </c:strRef>
          </c:tx>
          <c:spPr>
            <a:pattFill prst="pct70">
              <a:fgClr>
                <a:schemeClr val="bg1">
                  <a:lumMod val="50000"/>
                </a:schemeClr>
              </a:fgClr>
              <a:bgClr>
                <a:schemeClr val="bg1"/>
              </a:bgClr>
            </a:pattFill>
            <a:ln>
              <a:solidFill>
                <a:schemeClr val="tx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lang="ja-JP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2014</c:v>
                </c:pt>
                <c:pt idx="2">
                  <c:v>2011</c:v>
                </c:pt>
                <c:pt idx="3">
                  <c:v>2008</c:v>
                </c:pt>
                <c:pt idx="4">
                  <c:v>2005</c:v>
                </c:pt>
                <c:pt idx="5">
                  <c:v>2002</c:v>
                </c:pt>
              </c:numCache>
            </c:numRef>
          </c:cat>
          <c:val>
            <c:numRef>
              <c:f>Sheet1!$E$2:$E$7</c:f>
              <c:numCache>
                <c:formatCode>0.0_ </c:formatCode>
                <c:ptCount val="6"/>
                <c:pt idx="0" formatCode="General">
                  <c:v>0.1</c:v>
                </c:pt>
                <c:pt idx="1">
                  <c:v>0.04</c:v>
                </c:pt>
                <c:pt idx="2">
                  <c:v>0.06</c:v>
                </c:pt>
                <c:pt idx="3" formatCode="General">
                  <c:v>0.1</c:v>
                </c:pt>
                <c:pt idx="4">
                  <c:v>0.17</c:v>
                </c:pt>
                <c:pt idx="5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B1E-42CD-9139-5DA8418A577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37659776"/>
        <c:axId val="37661312"/>
      </c:barChart>
      <c:catAx>
        <c:axId val="37659776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lang="ja-JP" sz="1600"/>
            </a:pPr>
            <a:endParaRPr lang="ja-JP"/>
          </a:p>
        </c:txPr>
        <c:crossAx val="37661312"/>
        <c:crosses val="autoZero"/>
        <c:auto val="1"/>
        <c:lblAlgn val="ctr"/>
        <c:lblOffset val="100"/>
        <c:noMultiLvlLbl val="0"/>
      </c:catAx>
      <c:valAx>
        <c:axId val="37661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ja-JP" sz="1600"/>
            </a:pPr>
            <a:endParaRPr lang="ja-JP"/>
          </a:p>
        </c:txPr>
        <c:crossAx val="3765977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0444477127702907"/>
          <c:y val="0.91702784266119253"/>
          <c:w val="0.68278903861830731"/>
          <c:h val="6.3059623535517417E-2"/>
        </c:manualLayout>
      </c:layout>
      <c:overlay val="0"/>
      <c:txPr>
        <a:bodyPr/>
        <a:lstStyle/>
        <a:p>
          <a:pPr>
            <a:defRPr lang="ja-JP" sz="1600"/>
          </a:pPr>
          <a:endParaRPr lang="ja-JP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4497"/>
          </a:xfrm>
          <a:prstGeom prst="rect">
            <a:avLst/>
          </a:prstGeom>
        </p:spPr>
        <p:txBody>
          <a:bodyPr vert="horz" lIns="90343" tIns="45171" rIns="90343" bIns="45171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4497"/>
          </a:xfrm>
          <a:prstGeom prst="rect">
            <a:avLst/>
          </a:prstGeom>
        </p:spPr>
        <p:txBody>
          <a:bodyPr vert="horz" lIns="90343" tIns="45171" rIns="90343" bIns="45171" rtlCol="0"/>
          <a:lstStyle>
            <a:lvl1pPr algn="r">
              <a:defRPr sz="1200"/>
            </a:lvl1pPr>
          </a:lstStyle>
          <a:p>
            <a:fld id="{2D11754B-46D9-4554-930A-81E8EF873563}" type="datetimeFigureOut">
              <a:rPr kumimoji="1" lang="ja-JP" altLang="en-US" smtClean="0"/>
              <a:t>2022/5/31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371817"/>
            <a:ext cx="2918831" cy="494497"/>
          </a:xfrm>
          <a:prstGeom prst="rect">
            <a:avLst/>
          </a:prstGeom>
        </p:spPr>
        <p:txBody>
          <a:bodyPr vert="horz" lIns="90343" tIns="45171" rIns="90343" bIns="45171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15373" y="9371817"/>
            <a:ext cx="2918831" cy="494497"/>
          </a:xfrm>
          <a:prstGeom prst="rect">
            <a:avLst/>
          </a:prstGeom>
        </p:spPr>
        <p:txBody>
          <a:bodyPr vert="horz" lIns="90343" tIns="45171" rIns="90343" bIns="45171" rtlCol="0" anchor="b"/>
          <a:lstStyle>
            <a:lvl1pPr algn="r">
              <a:defRPr sz="1200"/>
            </a:lvl1pPr>
          </a:lstStyle>
          <a:p>
            <a:fld id="{5A85F14E-D84A-4348-BB0D-82FD0658096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42194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18831" cy="493316"/>
          </a:xfrm>
          <a:prstGeom prst="rect">
            <a:avLst/>
          </a:prstGeom>
        </p:spPr>
        <p:txBody>
          <a:bodyPr vert="horz" lIns="90650" tIns="45325" rIns="90650" bIns="45325" rtlCol="0"/>
          <a:lstStyle>
            <a:lvl1pPr algn="l">
              <a:defRPr sz="1200"/>
            </a:lvl1pPr>
          </a:lstStyle>
          <a:p>
            <a:endParaRPr kumimoji="1" lang="ja-JP" altLang="en-US" dirty="0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6"/>
          </a:xfrm>
          <a:prstGeom prst="rect">
            <a:avLst/>
          </a:prstGeom>
        </p:spPr>
        <p:txBody>
          <a:bodyPr vert="horz" lIns="90650" tIns="45325" rIns="90650" bIns="45325" rtlCol="0"/>
          <a:lstStyle>
            <a:lvl1pPr algn="r">
              <a:defRPr sz="1200"/>
            </a:lvl1pPr>
          </a:lstStyle>
          <a:p>
            <a:fld id="{601456B5-DE8B-41C2-9539-7D49759F7095}" type="datetimeFigureOut">
              <a:rPr kumimoji="1" lang="ja-JP" altLang="en-US" smtClean="0"/>
              <a:pPr/>
              <a:t>2022/5/31</a:t>
            </a:fld>
            <a:endParaRPr kumimoji="1" lang="ja-JP" altLang="en-US" dirty="0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695325" y="739775"/>
            <a:ext cx="53451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50" tIns="45325" rIns="90650" bIns="45325" rtlCol="0" anchor="ctr"/>
          <a:lstStyle/>
          <a:p>
            <a:endParaRPr lang="ja-JP" altLang="en-US" dirty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73577" y="4686500"/>
            <a:ext cx="5388610" cy="4439840"/>
          </a:xfrm>
          <a:prstGeom prst="rect">
            <a:avLst/>
          </a:prstGeom>
        </p:spPr>
        <p:txBody>
          <a:bodyPr vert="horz" lIns="90650" tIns="45325" rIns="90650" bIns="45325" rtlCol="0">
            <a:normAutofit/>
          </a:bodyPr>
          <a:lstStyle/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2" y="9371288"/>
            <a:ext cx="2918831" cy="493316"/>
          </a:xfrm>
          <a:prstGeom prst="rect">
            <a:avLst/>
          </a:prstGeom>
        </p:spPr>
        <p:txBody>
          <a:bodyPr vert="horz" lIns="90650" tIns="45325" rIns="90650" bIns="45325" rtlCol="0" anchor="b"/>
          <a:lstStyle>
            <a:lvl1pPr algn="l">
              <a:defRPr sz="1200"/>
            </a:lvl1pPr>
          </a:lstStyle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6"/>
          </a:xfrm>
          <a:prstGeom prst="rect">
            <a:avLst/>
          </a:prstGeom>
        </p:spPr>
        <p:txBody>
          <a:bodyPr vert="horz" lIns="90650" tIns="45325" rIns="90650" bIns="45325" rtlCol="0" anchor="b"/>
          <a:lstStyle>
            <a:lvl1pPr algn="r">
              <a:defRPr sz="1200"/>
            </a:lvl1pPr>
          </a:lstStyle>
          <a:p>
            <a:fld id="{1014F3A9-05A9-4065-836A-B0086F22EE8F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03248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>
          <a:xfrm>
            <a:off x="696913" y="739775"/>
            <a:ext cx="5343525" cy="3700463"/>
          </a:xfrm>
        </p:spPr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649560-EDA9-4026-BCE8-31D718133184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7204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 サブタイトルの書式設定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B9660-9DFC-4D9B-958B-0679E69C04A5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6557" y="274639"/>
            <a:ext cx="9396000" cy="469641"/>
          </a:xfrm>
        </p:spPr>
        <p:txBody>
          <a:bodyPr>
            <a:noAutofit/>
          </a:bodyPr>
          <a:lstStyle/>
          <a:p>
            <a:r>
              <a:rPr kumimoji="1" lang="ja-JP" altLang="en-US" dirty="0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56557" y="961885"/>
            <a:ext cx="9396000" cy="1170971"/>
          </a:xfrm>
          <a:prstGeom prst="roundRect">
            <a:avLst>
              <a:gd name="adj" fmla="val 6329"/>
            </a:avLst>
          </a:prstGeom>
          <a:ln w="9525">
            <a:prstDash val="sysDash"/>
          </a:ln>
        </p:spPr>
        <p:txBody>
          <a:bodyPr/>
          <a:lstStyle>
            <a:lvl1pPr marL="250825" indent="-250825">
              <a:defRPr/>
            </a:lvl1pPr>
          </a:lstStyle>
          <a:p>
            <a:pPr lvl="0"/>
            <a:endParaRPr kumimoji="1" lang="en-US" altLang="ja-JP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1BE0F-CE12-4ABB-9925-34DA09524994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88470-6E9D-48AD-BE51-4C789B2478F9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95300" y="1600203"/>
            <a:ext cx="43751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035550" y="1600203"/>
            <a:ext cx="43751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F0DF3-F7C5-4CD7-87E7-C64F6DE76936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B4701-A695-4332-AF43-B5C48AAE01A0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0521" y="274638"/>
            <a:ext cx="9442481" cy="418058"/>
          </a:xfrm>
        </p:spPr>
        <p:txBody>
          <a:bodyPr>
            <a:noAutofit/>
          </a:bodyPr>
          <a:lstStyle/>
          <a:p>
            <a:r>
              <a:rPr kumimoji="1" lang="ja-JP" altLang="en-US" dirty="0"/>
              <a:t>マスタ タイトルの書式設定</a:t>
            </a:r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4DB1B-5207-42CD-8EE8-D5B621CDB80F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>
          <a:xfrm>
            <a:off x="7669756" y="6618137"/>
            <a:ext cx="2311400" cy="365125"/>
          </a:xfrm>
        </p:spPr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  <p:sp>
        <p:nvSpPr>
          <p:cNvPr id="7" name="テキスト プレースホルダ 6"/>
          <p:cNvSpPr>
            <a:spLocks noGrp="1"/>
          </p:cNvSpPr>
          <p:nvPr>
            <p:ph type="body" sz="quarter" idx="13"/>
          </p:nvPr>
        </p:nvSpPr>
        <p:spPr>
          <a:xfrm>
            <a:off x="250577" y="908722"/>
            <a:ext cx="9432478" cy="1223963"/>
          </a:xfrm>
        </p:spPr>
        <p:txBody>
          <a:bodyPr/>
          <a:lstStyle/>
          <a:p>
            <a:pPr lvl="0"/>
            <a:endParaRPr kumimoji="1" lang="ja-JP" altLang="en-US" dirty="0"/>
          </a:p>
        </p:txBody>
      </p:sp>
      <p:sp>
        <p:nvSpPr>
          <p:cNvPr id="10" name="テキスト ボックス 9"/>
          <p:cNvSpPr txBox="1"/>
          <p:nvPr userDrawn="1"/>
        </p:nvSpPr>
        <p:spPr>
          <a:xfrm>
            <a:off x="0" y="0"/>
            <a:ext cx="720080" cy="26161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 anchor="ctr" anchorCtr="0">
            <a:spAutoFit/>
          </a:bodyPr>
          <a:lstStyle/>
          <a:p>
            <a:r>
              <a:rPr kumimoji="1" lang="ja-JP" altLang="en-US" sz="1100" dirty="0"/>
              <a:t>機密性２</a:t>
            </a:r>
            <a:endParaRPr kumimoji="1" lang="en-US" altLang="ja-JP" sz="1100" dirty="0"/>
          </a:p>
        </p:txBody>
      </p:sp>
      <p:sp>
        <p:nvSpPr>
          <p:cNvPr id="12" name="コンテンツ プレースホルダ 11"/>
          <p:cNvSpPr>
            <a:spLocks noGrp="1"/>
          </p:cNvSpPr>
          <p:nvPr>
            <p:ph sz="quarter" idx="14"/>
          </p:nvPr>
        </p:nvSpPr>
        <p:spPr>
          <a:xfrm>
            <a:off x="200473" y="2276872"/>
            <a:ext cx="9432925" cy="1225550"/>
          </a:xfrm>
        </p:spPr>
        <p:txBody>
          <a:bodyPr/>
          <a:lstStyle/>
          <a:p>
            <a:pPr lvl="0"/>
            <a:r>
              <a:rPr kumimoji="1" lang="ja-JP" altLang="en-US" dirty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DF9A4-2479-4A40-9F13-DB3D890E06D2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29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006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F2968-76F4-4CE1-AA6F-C688ABD6AE19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ja-JP" altLang="en-US" dirty="0"/>
              <a:t>アイコンをクリックして図を追加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6AA58-6289-4955-B3CB-D63C64951DDB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95300" y="1600203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278C-80DB-4621-A0F9-C5B4BE1B574E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kumimoji="1" lang="ja-JP" altLang="en-US"/>
              <a:t>マスタ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305-BFB2-49B0-8F7F-EB6B800A4CF0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 タイトルの書式設定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E5F5A-AB7E-4784-B762-A52A38B37482}" type="datetime1">
              <a:rPr kumimoji="1" lang="ja-JP" altLang="en-US" smtClean="0"/>
              <a:t>2022/5/31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3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669634" y="6619399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27FFD-3D24-4EC2-AEC8-E83A8D96C0AC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  <p:sp>
        <p:nvSpPr>
          <p:cNvPr id="7" name="テキスト プレースホルダ 6"/>
          <p:cNvSpPr>
            <a:spLocks noGrp="1"/>
          </p:cNvSpPr>
          <p:nvPr>
            <p:ph type="body" idx="1"/>
          </p:nvPr>
        </p:nvSpPr>
        <p:spPr>
          <a:xfrm>
            <a:off x="416497" y="1124744"/>
            <a:ext cx="9210228" cy="1396752"/>
          </a:xfrm>
          <a:prstGeom prst="roundRect">
            <a:avLst>
              <a:gd name="adj" fmla="val 13080"/>
            </a:avLst>
          </a:prstGeom>
          <a:ln w="12700">
            <a:solidFill>
              <a:schemeClr val="tx1"/>
            </a:solidFill>
            <a:prstDash val="sysDot"/>
          </a:ln>
        </p:spPr>
        <p:txBody>
          <a:bodyPr vert="horz" lIns="91440" tIns="108000" rIns="72000" bIns="45720" rtlCol="0" anchor="ctr" anchorCtr="0">
            <a:noAutofit/>
          </a:bodyPr>
          <a:lstStyle/>
          <a:p>
            <a:pPr lvl="0"/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kumimoji="1" sz="2800" kern="1200">
          <a:solidFill>
            <a:schemeClr val="tx1"/>
          </a:solidFill>
          <a:latin typeface="HGP創英角ｺﾞｼｯｸUB" pitchFamily="50" charset="-128"/>
          <a:ea typeface="HGP創英角ｺﾞｼｯｸUB" pitchFamily="50" charset="-128"/>
          <a:cs typeface="+mj-cs"/>
        </a:defRPr>
      </a:lvl1pPr>
    </p:titleStyle>
    <p:bodyStyle>
      <a:lvl1pPr marL="263525" indent="-263525" algn="l" defTabSz="914400" rtl="0" eaLnBrk="1" latinLnBrk="0" hangingPunct="1">
        <a:spcBef>
          <a:spcPct val="20000"/>
        </a:spcBef>
        <a:buFont typeface="Arial" pitchFamily="34" charset="0"/>
        <a:buNone/>
        <a:defRPr kumimoji="1" sz="2000" kern="1200">
          <a:solidFill>
            <a:schemeClr val="tx1"/>
          </a:solidFill>
          <a:latin typeface="メイリオ" pitchFamily="50" charset="-128"/>
          <a:ea typeface="メイリオ" pitchFamily="50" charset="-128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グラフ 6"/>
          <p:cNvGraphicFramePr/>
          <p:nvPr>
            <p:extLst>
              <p:ext uri="{D42A27DB-BD31-4B8C-83A1-F6EECF244321}">
                <p14:modId xmlns:p14="http://schemas.microsoft.com/office/powerpoint/2010/main" val="4064589917"/>
              </p:ext>
            </p:extLst>
          </p:nvPr>
        </p:nvGraphicFramePr>
        <p:xfrm>
          <a:off x="266021" y="1279014"/>
          <a:ext cx="9145015" cy="51023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テキスト ボックス 9"/>
          <p:cNvSpPr txBox="1"/>
          <p:nvPr/>
        </p:nvSpPr>
        <p:spPr>
          <a:xfrm>
            <a:off x="7588825" y="5809209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（</a:t>
            </a:r>
            <a:r>
              <a:rPr kumimoji="1" lang="en-US" altLang="ja-JP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unit: 10 thousand persons</a:t>
            </a:r>
            <a:r>
              <a:rPr kumimoji="1" lang="ja-JP" alt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）</a:t>
            </a:r>
            <a:endParaRPr kumimoji="1" lang="ja-JP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テキスト ボックス 11"/>
          <p:cNvSpPr txBox="1">
            <a:spLocks noChangeAspect="1"/>
          </p:cNvSpPr>
          <p:nvPr/>
        </p:nvSpPr>
        <p:spPr>
          <a:xfrm>
            <a:off x="7648975" y="4990204"/>
            <a:ext cx="716683" cy="40862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800" b="1" dirty="0" smtClean="0"/>
              <a:t>27.8</a:t>
            </a:r>
            <a:endParaRPr kumimoji="1" lang="ja-JP" altLang="en-US" sz="1800" b="1" dirty="0"/>
          </a:p>
        </p:txBody>
      </p:sp>
      <p:sp>
        <p:nvSpPr>
          <p:cNvPr id="13" name="テキスト ボックス 12"/>
          <p:cNvSpPr txBox="1">
            <a:spLocks noChangeAspect="1"/>
          </p:cNvSpPr>
          <p:nvPr/>
        </p:nvSpPr>
        <p:spPr>
          <a:xfrm>
            <a:off x="8700813" y="1560185"/>
            <a:ext cx="716683" cy="40862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800" b="1" dirty="0" smtClean="0"/>
              <a:t>32.1</a:t>
            </a:r>
            <a:endParaRPr kumimoji="1" lang="ja-JP" altLang="en-US" sz="1800" b="1" dirty="0"/>
          </a:p>
        </p:txBody>
      </p:sp>
      <p:sp>
        <p:nvSpPr>
          <p:cNvPr id="14" name="テキスト ボックス 13"/>
          <p:cNvSpPr txBox="1">
            <a:spLocks noChangeAspect="1"/>
          </p:cNvSpPr>
          <p:nvPr/>
        </p:nvSpPr>
        <p:spPr>
          <a:xfrm>
            <a:off x="8772821" y="2208257"/>
            <a:ext cx="716683" cy="40862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800" b="1" dirty="0" smtClean="0"/>
              <a:t>32.4</a:t>
            </a:r>
            <a:endParaRPr kumimoji="1" lang="ja-JP" altLang="en-US" sz="1800" b="1" dirty="0"/>
          </a:p>
        </p:txBody>
      </p:sp>
      <p:sp>
        <p:nvSpPr>
          <p:cNvPr id="15" name="テキスト ボックス 14"/>
          <p:cNvSpPr txBox="1">
            <a:spLocks noChangeAspect="1"/>
          </p:cNvSpPr>
          <p:nvPr/>
        </p:nvSpPr>
        <p:spPr>
          <a:xfrm>
            <a:off x="8339074" y="2928337"/>
            <a:ext cx="716683" cy="40862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800" b="1" dirty="0" smtClean="0"/>
              <a:t>30.7</a:t>
            </a:r>
            <a:endParaRPr kumimoji="1" lang="ja-JP" altLang="en-US" sz="1800" b="1" dirty="0"/>
          </a:p>
        </p:txBody>
      </p:sp>
      <p:sp>
        <p:nvSpPr>
          <p:cNvPr id="16" name="テキスト ボックス 15"/>
          <p:cNvSpPr txBox="1">
            <a:spLocks noChangeAspect="1"/>
          </p:cNvSpPr>
          <p:nvPr/>
        </p:nvSpPr>
        <p:spPr>
          <a:xfrm>
            <a:off x="7984130" y="3624992"/>
            <a:ext cx="716683" cy="40862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800" b="1" dirty="0" smtClean="0"/>
              <a:t>29.3</a:t>
            </a:r>
            <a:endParaRPr kumimoji="1" lang="ja-JP" altLang="en-US" sz="1800" b="1" dirty="0"/>
          </a:p>
        </p:txBody>
      </p:sp>
      <p:sp>
        <p:nvSpPr>
          <p:cNvPr id="17" name="テキスト ボックス 16"/>
          <p:cNvSpPr txBox="1">
            <a:spLocks noChangeAspect="1"/>
          </p:cNvSpPr>
          <p:nvPr/>
        </p:nvSpPr>
        <p:spPr>
          <a:xfrm>
            <a:off x="7912121" y="4296489"/>
            <a:ext cx="716683" cy="40862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800" b="1" dirty="0" smtClean="0"/>
              <a:t>28.9</a:t>
            </a:r>
            <a:endParaRPr kumimoji="1" lang="ja-JP" altLang="en-US" sz="1800" b="1" dirty="0"/>
          </a:p>
        </p:txBody>
      </p:sp>
      <p:sp>
        <p:nvSpPr>
          <p:cNvPr id="21" name="角丸四角形 20"/>
          <p:cNvSpPr/>
          <p:nvPr/>
        </p:nvSpPr>
        <p:spPr>
          <a:xfrm>
            <a:off x="56456" y="44624"/>
            <a:ext cx="9793088" cy="3600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b="1" dirty="0" smtClean="0"/>
              <a:t>Number of Inpatients in Psychiatric </a:t>
            </a:r>
            <a:r>
              <a:rPr lang="en-US" altLang="ja-JP" b="1" dirty="0">
                <a:solidFill>
                  <a:schemeClr val="tx1"/>
                </a:solidFill>
              </a:rPr>
              <a:t>Care Beds (</a:t>
            </a:r>
            <a:r>
              <a:rPr lang="en-US" altLang="ja-JP" b="1" dirty="0" smtClean="0">
                <a:solidFill>
                  <a:schemeClr val="tx1"/>
                </a:solidFill>
              </a:rPr>
              <a:t>by </a:t>
            </a:r>
            <a:r>
              <a:rPr lang="en-US" altLang="ja-JP" b="1" dirty="0" smtClean="0"/>
              <a:t>length of stay)</a:t>
            </a:r>
            <a:endParaRPr lang="ja-JP" altLang="en-US" b="1" dirty="0"/>
          </a:p>
        </p:txBody>
      </p:sp>
      <p:sp>
        <p:nvSpPr>
          <p:cNvPr id="22" name="正方形/長方形 21"/>
          <p:cNvSpPr/>
          <p:nvPr/>
        </p:nvSpPr>
        <p:spPr>
          <a:xfrm>
            <a:off x="128465" y="457535"/>
            <a:ext cx="9649072" cy="1102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ja-JP" sz="1400" dirty="0"/>
              <a:t>Based on the number of </a:t>
            </a:r>
            <a:r>
              <a:rPr lang="en-US" altLang="ja-JP" sz="1400" dirty="0" smtClean="0"/>
              <a:t>psychiatric </a:t>
            </a:r>
            <a:r>
              <a:rPr lang="en-US" altLang="ja-JP" sz="1400" dirty="0"/>
              <a:t>care </a:t>
            </a:r>
            <a:r>
              <a:rPr lang="en-US" altLang="ja-JP" sz="1400" dirty="0">
                <a:solidFill>
                  <a:schemeClr val="tx1"/>
                </a:solidFill>
              </a:rPr>
              <a:t>beds, approximately 278,000 patients are in hospital. Though the number has gradually decreased, the number of inpatients staying in hospital for more than a year amounts to approximately 171,000 (more than 60% of the total psychiatric inpatients), while </a:t>
            </a:r>
            <a:r>
              <a:rPr lang="en-US" altLang="ja-JP" sz="1400" dirty="0" smtClean="0">
                <a:solidFill>
                  <a:schemeClr val="tx1"/>
                </a:solidFill>
              </a:rPr>
              <a:t>the number of those </a:t>
            </a:r>
            <a:r>
              <a:rPr lang="en-US" altLang="ja-JP" sz="1400" dirty="0">
                <a:solidFill>
                  <a:schemeClr val="tx1"/>
                </a:solidFill>
              </a:rPr>
              <a:t>staying for more than 5 years </a:t>
            </a:r>
            <a:r>
              <a:rPr lang="en-US" altLang="ja-JP" sz="1400" dirty="0" smtClean="0">
                <a:solidFill>
                  <a:schemeClr val="tx1"/>
                </a:solidFill>
              </a:rPr>
              <a:t>is approximately </a:t>
            </a:r>
            <a:r>
              <a:rPr lang="en-US" altLang="ja-JP" sz="1400" dirty="0">
                <a:solidFill>
                  <a:schemeClr val="tx1"/>
                </a:solidFill>
              </a:rPr>
              <a:t>91,000 (more than 30% of the total). Thus, more than half of all inpatients are long-term inpatients who have been </a:t>
            </a:r>
            <a:r>
              <a:rPr lang="en-US" altLang="ja-JP" sz="1400" dirty="0" smtClean="0">
                <a:solidFill>
                  <a:schemeClr val="tx1"/>
                </a:solidFill>
              </a:rPr>
              <a:t>hospitalized for </a:t>
            </a:r>
            <a:r>
              <a:rPr lang="en-US" altLang="ja-JP" sz="1400" dirty="0">
                <a:solidFill>
                  <a:schemeClr val="tx1"/>
                </a:solidFill>
              </a:rPr>
              <a:t>more than one year. </a:t>
            </a: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5745088" y="6381328"/>
            <a:ext cx="378398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 defTabSz="879433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ja-JP" sz="1200" dirty="0" smtClean="0">
                <a:latin typeface="Arial" panose="020B0604020202020204" pitchFamily="34" charset="0"/>
                <a:ea typeface="HG丸ｺﾞｼｯｸM-PRO" pitchFamily="50" charset="-128"/>
                <a:cs typeface="Arial" panose="020B0604020202020204" pitchFamily="34" charset="0"/>
              </a:rPr>
              <a:t>Chart based on MHLW patient survey data</a:t>
            </a:r>
            <a:endParaRPr lang="ja-JP" altLang="en-US" sz="1200" dirty="0">
              <a:latin typeface="Arial" panose="020B0604020202020204" pitchFamily="34" charset="0"/>
              <a:ea typeface="HG丸ｺﾞｼｯｸM-PRO" pitchFamily="50" charset="-128"/>
              <a:cs typeface="Arial" panose="020B0604020202020204" pitchFamily="34" charset="0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704528" y="6259291"/>
            <a:ext cx="49145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879433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ja-JP" sz="1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HG丸ｺﾞｼｯｸM-PRO" pitchFamily="50" charset="-128"/>
                <a:cs typeface="Arial" panose="020B0604020202020204" pitchFamily="34" charset="0"/>
              </a:rPr>
              <a:t>*2011 survey did not include Fukushima Prefecture and a part of Miyagi Prefecture.</a:t>
            </a:r>
            <a:endParaRPr lang="ja-JP" altLang="en-US" sz="1200" dirty="0">
              <a:latin typeface="Arial" panose="020B0604020202020204" pitchFamily="34" charset="0"/>
              <a:ea typeface="HG丸ｺﾞｼｯｸM-PRO" pitchFamily="50" charset="-128"/>
              <a:cs typeface="Arial" panose="020B0604020202020204" pitchFamily="34" charset="0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87552" y="5344404"/>
            <a:ext cx="805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（</a:t>
            </a:r>
            <a:r>
              <a:rPr kumimoji="1" lang="en-US" altLang="ja-JP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Year of Survey</a:t>
            </a:r>
            <a:r>
              <a:rPr kumimoji="1" lang="ja-JP" alt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）</a:t>
            </a:r>
            <a:endParaRPr kumimoji="1" lang="ja-JP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70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5E3C1D809DFD4CA245D0C6A65A453A" ma:contentTypeVersion="0" ma:contentTypeDescription="Create a new document." ma:contentTypeScope="" ma:versionID="5479f60d7a3ae3a79036c00fc1192cb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DF62FBB-6F9C-46A6-93B5-53E53CEE0DA6}">
  <ds:schemaRefs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2006/documentManagement/types"/>
    <ds:schemaRef ds:uri="8B97BE19-CDDD-400E-817A-CFDD13F7EC12"/>
    <ds:schemaRef ds:uri="e0a607d0-51b8-4c07-94f0-08235ad57688"/>
    <ds:schemaRef ds:uri="http://purl.org/dc/elements/1.1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46B0A28-BE9C-4249-BCA8-8D5A050154A6}"/>
</file>

<file path=customXml/itemProps3.xml><?xml version="1.0" encoding="utf-8"?>
<ds:datastoreItem xmlns:ds="http://schemas.openxmlformats.org/officeDocument/2006/customXml" ds:itemID="{4A66BA9C-991E-4B55-B59A-CB9BEF8A4A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13361</TotalTime>
  <Words>148</Words>
  <Application>Microsoft Office PowerPoint</Application>
  <PresentationFormat>A4 210 x 297 mm</PresentationFormat>
  <Paragraphs>13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10" baseType="lpstr">
      <vt:lpstr>HGP創英角ｺﾞｼｯｸUB</vt:lpstr>
      <vt:lpstr>HG丸ｺﾞｼｯｸM-PRO</vt:lpstr>
      <vt:lpstr>ＭＳ Ｐゴシック</vt:lpstr>
      <vt:lpstr>新細明體</vt:lpstr>
      <vt:lpstr>メイリオ</vt:lpstr>
      <vt:lpstr>游ゴシック</vt:lpstr>
      <vt:lpstr>Arial</vt:lpstr>
      <vt:lpstr>Calibri</vt:lpstr>
      <vt:lpstr>blank</vt:lpstr>
      <vt:lpstr>PowerPoint プレゼンテーション</vt:lpstr>
    </vt:vector>
  </TitlesOfParts>
  <Company>厚生労働省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厚生労働省ネットワークシステム</dc:creator>
  <cp:lastModifiedBy>外務省</cp:lastModifiedBy>
  <cp:revision>1261</cp:revision>
  <cp:lastPrinted>2022-05-27T18:22:25Z</cp:lastPrinted>
  <dcterms:created xsi:type="dcterms:W3CDTF">2013-03-12T06:11:54Z</dcterms:created>
  <dcterms:modified xsi:type="dcterms:W3CDTF">2022-05-31T10:14:16Z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0x010100A55E3C1D809DFD4CA245D0C6A65A453A</vt:lpwstr>
  </property>
</Properties>
</file>