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6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9" r:id="rId5"/>
    <p:sldId id="266" r:id="rId6"/>
    <p:sldId id="314" r:id="rId7"/>
    <p:sldId id="265" r:id="rId8"/>
    <p:sldId id="268" r:id="rId9"/>
    <p:sldId id="300" r:id="rId10"/>
    <p:sldId id="301" r:id="rId11"/>
    <p:sldId id="302" r:id="rId12"/>
    <p:sldId id="315" r:id="rId13"/>
    <p:sldId id="270" r:id="rId14"/>
    <p:sldId id="322" r:id="rId15"/>
    <p:sldId id="317" r:id="rId16"/>
    <p:sldId id="304" r:id="rId17"/>
    <p:sldId id="306" r:id="rId18"/>
    <p:sldId id="307" r:id="rId19"/>
    <p:sldId id="308" r:id="rId20"/>
    <p:sldId id="309" r:id="rId21"/>
    <p:sldId id="318" r:id="rId22"/>
    <p:sldId id="288" r:id="rId23"/>
    <p:sldId id="311" r:id="rId24"/>
    <p:sldId id="321" r:id="rId25"/>
    <p:sldId id="313" r:id="rId26"/>
    <p:sldId id="319" r:id="rId27"/>
    <p:sldId id="292" r:id="rId28"/>
  </p:sldIdLst>
  <p:sldSz cx="9144000" cy="5143500" type="screen16x9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is Alberto Salvador Vieyra Olivares" initials="LASVO" lastIdx="41" clrIdx="0">
    <p:extLst/>
  </p:cmAuthor>
  <p:cmAuthor id="2" name="Víctor Alfonso Ballesteros Valdés" initials="VABV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49CB4C"/>
    <a:srgbClr val="F27CB1"/>
    <a:srgbClr val="CC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0391" autoAdjust="0"/>
  </p:normalViewPr>
  <p:slideViewPr>
    <p:cSldViewPr>
      <p:cViewPr varScale="1">
        <p:scale>
          <a:sx n="110" d="100"/>
          <a:sy n="110" d="100"/>
        </p:scale>
        <p:origin x="978" y="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/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/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/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/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/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6C74B417-C200-41EA-8316-90B6F272EFEB}" type="presOf" srcId="{E667106A-2ECE-43E9-A2E5-8D317D3C9EDC}" destId="{9A5CD816-349C-42EA-B023-B0E569AE061F}" srcOrd="0" destOrd="0" presId="urn:microsoft.com/office/officeart/2005/8/layout/vList2"/>
    <dgm:cxn modelId="{812979AF-BF20-415C-910E-DF50F30C720B}" type="presOf" srcId="{9BB23AEF-C216-473E-99A3-02C43C6E8513}" destId="{120B64AE-81F5-4FA7-BEC2-7DA7E2868FFA}" srcOrd="0" destOrd="0" presId="urn:microsoft.com/office/officeart/2005/8/layout/vList2"/>
    <dgm:cxn modelId="{4BCB3799-54B8-403B-8D8D-91F8525B6A5C}" type="presOf" srcId="{E13A72B5-54E7-428B-867F-2FF3E7F11FDD}" destId="{A86907AA-2C4C-4C2E-97E3-C3A3085048A7}" srcOrd="0" destOrd="0" presId="urn:microsoft.com/office/officeart/2005/8/layout/vList2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13BFEC65-E88F-45E7-B894-C5465642389E}" type="presOf" srcId="{BD14E89C-CA77-4268-A252-816BB33E29DC}" destId="{6EE9E223-89A9-4036-B108-E75172F4919C}" srcOrd="0" destOrd="0" presId="urn:microsoft.com/office/officeart/2005/8/layout/vList2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9B716245-8589-4AB3-9260-07EAED78A83B}" type="presOf" srcId="{75C5620A-D304-41FD-991A-7BEE24ABDF9E}" destId="{2235E81D-3549-48B9-9670-634C59BCCFB7}" srcOrd="0" destOrd="0" presId="urn:microsoft.com/office/officeart/2005/8/layout/vList2"/>
    <dgm:cxn modelId="{2D212BA8-621B-4E60-AF82-9BE7A2985283}" type="presOf" srcId="{80BC9170-68AB-4599-AC19-DE3E719B28BB}" destId="{8D7B758E-2875-45E1-88B7-D2095BEF9A29}" srcOrd="0" destOrd="0" presId="urn:microsoft.com/office/officeart/2005/8/layout/vList2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09F60210-4109-4253-BBFE-764B430AE651}" type="presParOf" srcId="{2235E81D-3549-48B9-9670-634C59BCCFB7}" destId="{9A5CD816-349C-42EA-B023-B0E569AE061F}" srcOrd="0" destOrd="0" presId="urn:microsoft.com/office/officeart/2005/8/layout/vList2"/>
    <dgm:cxn modelId="{385950AF-2A4F-4012-B7CF-94DE22A2ED02}" type="presParOf" srcId="{2235E81D-3549-48B9-9670-634C59BCCFB7}" destId="{913A7709-C47B-4CCB-B0F4-98D6C4006A09}" srcOrd="1" destOrd="0" presId="urn:microsoft.com/office/officeart/2005/8/layout/vList2"/>
    <dgm:cxn modelId="{DCA9289A-9071-4C36-B147-9D0C86398E11}" type="presParOf" srcId="{2235E81D-3549-48B9-9670-634C59BCCFB7}" destId="{8D7B758E-2875-45E1-88B7-D2095BEF9A29}" srcOrd="2" destOrd="0" presId="urn:microsoft.com/office/officeart/2005/8/layout/vList2"/>
    <dgm:cxn modelId="{0BCFD5A8-2783-47DC-8314-09891AC9485F}" type="presParOf" srcId="{2235E81D-3549-48B9-9670-634C59BCCFB7}" destId="{D789E297-B943-4A55-BE41-2FE5B92921EC}" srcOrd="3" destOrd="0" presId="urn:microsoft.com/office/officeart/2005/8/layout/vList2"/>
    <dgm:cxn modelId="{1A36008F-C0B3-43F1-80A1-590493CA46B3}" type="presParOf" srcId="{2235E81D-3549-48B9-9670-634C59BCCFB7}" destId="{A86907AA-2C4C-4C2E-97E3-C3A3085048A7}" srcOrd="4" destOrd="0" presId="urn:microsoft.com/office/officeart/2005/8/layout/vList2"/>
    <dgm:cxn modelId="{F2A25509-2D75-4FF4-B989-D0512BE4A16E}" type="presParOf" srcId="{2235E81D-3549-48B9-9670-634C59BCCFB7}" destId="{C2E6857A-DED2-47B6-A3F4-5C337086056B}" srcOrd="5" destOrd="0" presId="urn:microsoft.com/office/officeart/2005/8/layout/vList2"/>
    <dgm:cxn modelId="{F069A18B-48C2-4156-AD05-D2BB9BBB0FF0}" type="presParOf" srcId="{2235E81D-3549-48B9-9670-634C59BCCFB7}" destId="{6EE9E223-89A9-4036-B108-E75172F4919C}" srcOrd="6" destOrd="0" presId="urn:microsoft.com/office/officeart/2005/8/layout/vList2"/>
    <dgm:cxn modelId="{86C45CEC-A8C1-440D-A819-234FCF08A91D}" type="presParOf" srcId="{2235E81D-3549-48B9-9670-634C59BCCFB7}" destId="{AEDBF65C-4F7D-4F0B-88E5-E12E2DA54BAD}" srcOrd="7" destOrd="0" presId="urn:microsoft.com/office/officeart/2005/8/layout/vList2"/>
    <dgm:cxn modelId="{AAAC9872-5D9C-44EF-84AC-B1DB3494003C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/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E740825-B559-4613-B37C-A1DC54B4427E}" type="presOf" srcId="{BD14E89C-CA77-4268-A252-816BB33E29DC}" destId="{6EE9E223-89A9-4036-B108-E75172F4919C}" srcOrd="0" destOrd="0" presId="urn:microsoft.com/office/officeart/2005/8/layout/vList2"/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BD7234F6-4711-40DB-BB1C-9C5ACC7B707E}" type="presOf" srcId="{9BB23AEF-C216-473E-99A3-02C43C6E8513}" destId="{120B64AE-81F5-4FA7-BEC2-7DA7E2868FFA}" srcOrd="0" destOrd="0" presId="urn:microsoft.com/office/officeart/2005/8/layout/vList2"/>
    <dgm:cxn modelId="{1F58BDE2-D125-4E33-8D19-D3B6819614CE}" type="presOf" srcId="{75C5620A-D304-41FD-991A-7BEE24ABDF9E}" destId="{2235E81D-3549-48B9-9670-634C59BCCFB7}" srcOrd="0" destOrd="0" presId="urn:microsoft.com/office/officeart/2005/8/layout/vList2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2E1C729C-CBCD-49C7-88D5-DF339D757234}" type="presOf" srcId="{E667106A-2ECE-43E9-A2E5-8D317D3C9EDC}" destId="{9A5CD816-349C-42EA-B023-B0E569AE061F}" srcOrd="0" destOrd="0" presId="urn:microsoft.com/office/officeart/2005/8/layout/vList2"/>
    <dgm:cxn modelId="{71E25894-D87A-4511-8C30-4E8C9E1B482B}" type="presOf" srcId="{E13A72B5-54E7-428B-867F-2FF3E7F11FDD}" destId="{A86907AA-2C4C-4C2E-97E3-C3A3085048A7}" srcOrd="0" destOrd="0" presId="urn:microsoft.com/office/officeart/2005/8/layout/vList2"/>
    <dgm:cxn modelId="{9FCB3DDB-7710-4569-AA1A-931B2B309247}" type="presOf" srcId="{80BC9170-68AB-4599-AC19-DE3E719B28BB}" destId="{8D7B758E-2875-45E1-88B7-D2095BEF9A29}" srcOrd="0" destOrd="0" presId="urn:microsoft.com/office/officeart/2005/8/layout/vList2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412312AB-93DF-4E8D-8282-5B4BBEF11E20}" type="presParOf" srcId="{2235E81D-3549-48B9-9670-634C59BCCFB7}" destId="{9A5CD816-349C-42EA-B023-B0E569AE061F}" srcOrd="0" destOrd="0" presId="urn:microsoft.com/office/officeart/2005/8/layout/vList2"/>
    <dgm:cxn modelId="{2F1A6081-BBAA-4E7F-B987-B46625E145BC}" type="presParOf" srcId="{2235E81D-3549-48B9-9670-634C59BCCFB7}" destId="{913A7709-C47B-4CCB-B0F4-98D6C4006A09}" srcOrd="1" destOrd="0" presId="urn:microsoft.com/office/officeart/2005/8/layout/vList2"/>
    <dgm:cxn modelId="{0683FB27-908D-466D-9AA2-166678C2C9FA}" type="presParOf" srcId="{2235E81D-3549-48B9-9670-634C59BCCFB7}" destId="{8D7B758E-2875-45E1-88B7-D2095BEF9A29}" srcOrd="2" destOrd="0" presId="urn:microsoft.com/office/officeart/2005/8/layout/vList2"/>
    <dgm:cxn modelId="{AC5A3C77-5FFD-4AF0-AFA9-CA7A4EAAC728}" type="presParOf" srcId="{2235E81D-3549-48B9-9670-634C59BCCFB7}" destId="{D789E297-B943-4A55-BE41-2FE5B92921EC}" srcOrd="3" destOrd="0" presId="urn:microsoft.com/office/officeart/2005/8/layout/vList2"/>
    <dgm:cxn modelId="{61590485-0427-4681-96D6-DFE8C9B6637D}" type="presParOf" srcId="{2235E81D-3549-48B9-9670-634C59BCCFB7}" destId="{A86907AA-2C4C-4C2E-97E3-C3A3085048A7}" srcOrd="4" destOrd="0" presId="urn:microsoft.com/office/officeart/2005/8/layout/vList2"/>
    <dgm:cxn modelId="{18B3C29D-3042-421A-B0CF-E775F2CB862E}" type="presParOf" srcId="{2235E81D-3549-48B9-9670-634C59BCCFB7}" destId="{C2E6857A-DED2-47B6-A3F4-5C337086056B}" srcOrd="5" destOrd="0" presId="urn:microsoft.com/office/officeart/2005/8/layout/vList2"/>
    <dgm:cxn modelId="{EC498F54-F7E8-4B0B-82A3-19920D548CC0}" type="presParOf" srcId="{2235E81D-3549-48B9-9670-634C59BCCFB7}" destId="{6EE9E223-89A9-4036-B108-E75172F4919C}" srcOrd="6" destOrd="0" presId="urn:microsoft.com/office/officeart/2005/8/layout/vList2"/>
    <dgm:cxn modelId="{1F40E761-8876-4EA2-8E40-62CED8D2EA1C}" type="presParOf" srcId="{2235E81D-3549-48B9-9670-634C59BCCFB7}" destId="{AEDBF65C-4F7D-4F0B-88E5-E12E2DA54BAD}" srcOrd="7" destOrd="0" presId="urn:microsoft.com/office/officeart/2005/8/layout/vList2"/>
    <dgm:cxn modelId="{47067C44-A2B7-4559-8A3A-E3C51A2684AD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5C3964E7-0D21-40A7-9A8F-22C1A8353461}" type="presOf" srcId="{80BC9170-68AB-4599-AC19-DE3E719B28BB}" destId="{8D7B758E-2875-45E1-88B7-D2095BEF9A29}" srcOrd="0" destOrd="0" presId="urn:microsoft.com/office/officeart/2005/8/layout/vList2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245E8D5D-70F2-4806-8DDC-933BEAC8B282}" type="presOf" srcId="{E13A72B5-54E7-428B-867F-2FF3E7F11FDD}" destId="{A86907AA-2C4C-4C2E-97E3-C3A3085048A7}" srcOrd="0" destOrd="0" presId="urn:microsoft.com/office/officeart/2005/8/layout/vList2"/>
    <dgm:cxn modelId="{3116DF1E-2432-403D-BF75-FBD6F11E26DC}" type="presOf" srcId="{BD14E89C-CA77-4268-A252-816BB33E29DC}" destId="{6EE9E223-89A9-4036-B108-E75172F4919C}" srcOrd="0" destOrd="0" presId="urn:microsoft.com/office/officeart/2005/8/layout/vList2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7CB402E7-8300-4FFA-A540-4501ED323381}" type="presOf" srcId="{9BB23AEF-C216-473E-99A3-02C43C6E8513}" destId="{120B64AE-81F5-4FA7-BEC2-7DA7E2868FFA}" srcOrd="0" destOrd="0" presId="urn:microsoft.com/office/officeart/2005/8/layout/vList2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E806C49F-B709-4BA8-B668-7D0071741E8C}" type="presOf" srcId="{E667106A-2ECE-43E9-A2E5-8D317D3C9EDC}" destId="{9A5CD816-349C-42EA-B023-B0E569AE061F}" srcOrd="0" destOrd="0" presId="urn:microsoft.com/office/officeart/2005/8/layout/vList2"/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884891A8-A6A3-41E3-9025-C50417DA64C0}" type="presOf" srcId="{75C5620A-D304-41FD-991A-7BEE24ABDF9E}" destId="{2235E81D-3549-48B9-9670-634C59BCCFB7}" srcOrd="0" destOrd="0" presId="urn:microsoft.com/office/officeart/2005/8/layout/vList2"/>
    <dgm:cxn modelId="{928AA4A8-28E3-449D-86D5-640A1B813029}" type="presParOf" srcId="{2235E81D-3549-48B9-9670-634C59BCCFB7}" destId="{9A5CD816-349C-42EA-B023-B0E569AE061F}" srcOrd="0" destOrd="0" presId="urn:microsoft.com/office/officeart/2005/8/layout/vList2"/>
    <dgm:cxn modelId="{A3A46546-1907-4DEA-9072-74F686BE0046}" type="presParOf" srcId="{2235E81D-3549-48B9-9670-634C59BCCFB7}" destId="{913A7709-C47B-4CCB-B0F4-98D6C4006A09}" srcOrd="1" destOrd="0" presId="urn:microsoft.com/office/officeart/2005/8/layout/vList2"/>
    <dgm:cxn modelId="{180B62F7-F209-4BF8-B449-78017A8D70A4}" type="presParOf" srcId="{2235E81D-3549-48B9-9670-634C59BCCFB7}" destId="{8D7B758E-2875-45E1-88B7-D2095BEF9A29}" srcOrd="2" destOrd="0" presId="urn:microsoft.com/office/officeart/2005/8/layout/vList2"/>
    <dgm:cxn modelId="{89EE946F-C30E-4B02-92FA-1E722940C788}" type="presParOf" srcId="{2235E81D-3549-48B9-9670-634C59BCCFB7}" destId="{D789E297-B943-4A55-BE41-2FE5B92921EC}" srcOrd="3" destOrd="0" presId="urn:microsoft.com/office/officeart/2005/8/layout/vList2"/>
    <dgm:cxn modelId="{86AA1671-5276-40AD-885C-7D2E182C6E9F}" type="presParOf" srcId="{2235E81D-3549-48B9-9670-634C59BCCFB7}" destId="{A86907AA-2C4C-4C2E-97E3-C3A3085048A7}" srcOrd="4" destOrd="0" presId="urn:microsoft.com/office/officeart/2005/8/layout/vList2"/>
    <dgm:cxn modelId="{F8FD0A38-C3B8-453A-B206-D99154FD980C}" type="presParOf" srcId="{2235E81D-3549-48B9-9670-634C59BCCFB7}" destId="{C2E6857A-DED2-47B6-A3F4-5C337086056B}" srcOrd="5" destOrd="0" presId="urn:microsoft.com/office/officeart/2005/8/layout/vList2"/>
    <dgm:cxn modelId="{3B548EFC-FC08-4D24-B276-196721907904}" type="presParOf" srcId="{2235E81D-3549-48B9-9670-634C59BCCFB7}" destId="{6EE9E223-89A9-4036-B108-E75172F4919C}" srcOrd="6" destOrd="0" presId="urn:microsoft.com/office/officeart/2005/8/layout/vList2"/>
    <dgm:cxn modelId="{939AD267-0190-4A52-A331-AB32DFFD053C}" type="presParOf" srcId="{2235E81D-3549-48B9-9670-634C59BCCFB7}" destId="{AEDBF65C-4F7D-4F0B-88E5-E12E2DA54BAD}" srcOrd="7" destOrd="0" presId="urn:microsoft.com/office/officeart/2005/8/layout/vList2"/>
    <dgm:cxn modelId="{85A88457-7EE5-4345-AFBE-1E4FBA42373B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9149FE-0B29-4C8F-8C1A-8E2523F60B71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44A7BA3-3C4B-4BA2-B0E3-CA7F96BA1A37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CL" sz="2100" dirty="0" smtClean="0"/>
            <a:t>Estimación</a:t>
          </a:r>
          <a:endParaRPr lang="es-CL" sz="2100" dirty="0"/>
        </a:p>
      </dgm:t>
    </dgm:pt>
    <dgm:pt modelId="{0D95BE3E-FCB4-4257-A31C-8AA7828CA92E}" type="parTrans" cxnId="{642500AB-956E-4566-A71F-BD4DA3C44344}">
      <dgm:prSet/>
      <dgm:spPr/>
      <dgm:t>
        <a:bodyPr/>
        <a:lstStyle/>
        <a:p>
          <a:endParaRPr lang="es-CL"/>
        </a:p>
      </dgm:t>
    </dgm:pt>
    <dgm:pt modelId="{5F343138-4475-455F-ADA9-EAD5E9B2111C}" type="sibTrans" cxnId="{642500AB-956E-4566-A71F-BD4DA3C44344}">
      <dgm:prSet/>
      <dgm:spPr/>
      <dgm:t>
        <a:bodyPr/>
        <a:lstStyle/>
        <a:p>
          <a:endParaRPr lang="es-CL"/>
        </a:p>
      </dgm:t>
    </dgm:pt>
    <dgm:pt modelId="{5D40C3C0-88BC-4D66-BCC1-A7B207455F17}">
      <dgm:prSet phldrT="[Texto]"/>
      <dgm:spPr/>
      <dgm:t>
        <a:bodyPr/>
        <a:lstStyle/>
        <a:p>
          <a:r>
            <a:rPr lang="es-CL" dirty="0" smtClean="0"/>
            <a:t>DEM</a:t>
          </a:r>
          <a:endParaRPr lang="es-CL" dirty="0"/>
        </a:p>
      </dgm:t>
    </dgm:pt>
    <dgm:pt modelId="{A9D4B5FC-C386-4018-A6BD-A76000F6E394}" type="parTrans" cxnId="{F82D3A99-B812-458D-AF4C-0440BB9D76CC}">
      <dgm:prSet/>
      <dgm:spPr/>
      <dgm:t>
        <a:bodyPr/>
        <a:lstStyle/>
        <a:p>
          <a:endParaRPr lang="es-CL"/>
        </a:p>
      </dgm:t>
    </dgm:pt>
    <dgm:pt modelId="{F643892A-65E6-4279-9534-C7744867FBA8}" type="sibTrans" cxnId="{F82D3A99-B812-458D-AF4C-0440BB9D76CC}">
      <dgm:prSet/>
      <dgm:spPr/>
      <dgm:t>
        <a:bodyPr/>
        <a:lstStyle/>
        <a:p>
          <a:endParaRPr lang="es-CL"/>
        </a:p>
      </dgm:t>
    </dgm:pt>
    <dgm:pt modelId="{1BC5C864-340D-44AF-8E8E-A2727205ED74}">
      <dgm:prSet phldrT="[Texto]"/>
      <dgm:spPr/>
      <dgm:t>
        <a:bodyPr/>
        <a:lstStyle/>
        <a:p>
          <a:r>
            <a:rPr lang="es-CL" dirty="0" smtClean="0"/>
            <a:t>INE</a:t>
          </a:r>
          <a:endParaRPr lang="es-CL" dirty="0"/>
        </a:p>
      </dgm:t>
    </dgm:pt>
    <dgm:pt modelId="{4148D8FF-5B52-4449-B49F-9E9267BF0D4B}" type="parTrans" cxnId="{60934518-EC06-4458-8081-96CCFCA91489}">
      <dgm:prSet/>
      <dgm:spPr/>
      <dgm:t>
        <a:bodyPr/>
        <a:lstStyle/>
        <a:p>
          <a:endParaRPr lang="es-CL"/>
        </a:p>
      </dgm:t>
    </dgm:pt>
    <dgm:pt modelId="{7F8B916C-4F49-4176-931D-93D98E7D9E7F}" type="sibTrans" cxnId="{60934518-EC06-4458-8081-96CCFCA91489}">
      <dgm:prSet/>
      <dgm:spPr/>
      <dgm:t>
        <a:bodyPr/>
        <a:lstStyle/>
        <a:p>
          <a:endParaRPr lang="es-CL"/>
        </a:p>
      </dgm:t>
    </dgm:pt>
    <dgm:pt modelId="{A1188BA7-5C8B-4544-9C5F-B3ED029CD286}">
      <dgm:prSet phldrT="[Texto]"/>
      <dgm:spPr/>
      <dgm:t>
        <a:bodyPr/>
        <a:lstStyle/>
        <a:p>
          <a:endParaRPr lang="es-CL" dirty="0"/>
        </a:p>
      </dgm:t>
    </dgm:pt>
    <dgm:pt modelId="{E8BC49B8-5619-41F8-8C7C-A5F8F3AE9D48}" type="parTrans" cxnId="{252294A3-9C77-450D-8781-813575DAD0E8}">
      <dgm:prSet/>
      <dgm:spPr/>
      <dgm:t>
        <a:bodyPr/>
        <a:lstStyle/>
        <a:p>
          <a:endParaRPr lang="en-US"/>
        </a:p>
      </dgm:t>
    </dgm:pt>
    <dgm:pt modelId="{53E47B0E-DB5E-4836-8C45-7592080F1DD7}" type="sibTrans" cxnId="{252294A3-9C77-450D-8781-813575DAD0E8}">
      <dgm:prSet/>
      <dgm:spPr/>
      <dgm:t>
        <a:bodyPr/>
        <a:lstStyle/>
        <a:p>
          <a:endParaRPr lang="en-US"/>
        </a:p>
      </dgm:t>
    </dgm:pt>
    <dgm:pt modelId="{D34E9982-8620-4A6A-8333-D87D0EC22434}" type="pres">
      <dgm:prSet presAssocID="{A89149FE-0B29-4C8F-8C1A-8E2523F60B7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BE67D627-8FC6-4CAF-9F48-78CBD441A07D}" type="pres">
      <dgm:prSet presAssocID="{644A7BA3-3C4B-4BA2-B0E3-CA7F96BA1A37}" presName="centerShape" presStyleLbl="node0" presStyleIdx="0" presStyleCnt="1" custScaleX="119345" custScaleY="50411" custLinFactNeighborX="24182" custLinFactNeighborY="-16330"/>
      <dgm:spPr>
        <a:prstGeom prst="ellipse">
          <a:avLst/>
        </a:prstGeom>
      </dgm:spPr>
      <dgm:t>
        <a:bodyPr/>
        <a:lstStyle/>
        <a:p>
          <a:endParaRPr lang="es-CL"/>
        </a:p>
      </dgm:t>
    </dgm:pt>
    <dgm:pt modelId="{34607CCF-0CC4-40A0-84A1-170AB073F4CD}" type="pres">
      <dgm:prSet presAssocID="{A9D4B5FC-C386-4018-A6BD-A76000F6E394}" presName="parTrans" presStyleLbl="bgSibTrans2D1" presStyleIdx="0" presStyleCnt="2" custScaleY="55369"/>
      <dgm:spPr/>
      <dgm:t>
        <a:bodyPr/>
        <a:lstStyle/>
        <a:p>
          <a:endParaRPr lang="es-CL"/>
        </a:p>
      </dgm:t>
    </dgm:pt>
    <dgm:pt modelId="{B5BE8381-40D1-43F3-9F99-1B748FD61D75}" type="pres">
      <dgm:prSet presAssocID="{5D40C3C0-88BC-4D66-BCC1-A7B207455F17}" presName="node" presStyleLbl="node1" presStyleIdx="0" presStyleCnt="2" custScaleX="48242" custScaleY="65546" custRadScaleRad="100227" custRadScaleInc="-3916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F7AAAB-2EE6-4382-AEE4-B73F715790A1}" type="pres">
      <dgm:prSet presAssocID="{4148D8FF-5B52-4449-B49F-9E9267BF0D4B}" presName="parTrans" presStyleLbl="bgSibTrans2D1" presStyleIdx="1" presStyleCnt="2" custScaleY="55369"/>
      <dgm:spPr/>
      <dgm:t>
        <a:bodyPr/>
        <a:lstStyle/>
        <a:p>
          <a:endParaRPr lang="es-CL"/>
        </a:p>
      </dgm:t>
    </dgm:pt>
    <dgm:pt modelId="{1FF70971-9588-482F-A2DD-1148E2D7DC08}" type="pres">
      <dgm:prSet presAssocID="{1BC5C864-340D-44AF-8E8E-A2727205ED74}" presName="node" presStyleLbl="node1" presStyleIdx="1" presStyleCnt="2" custScaleX="48242" custScaleY="65546" custRadScaleRad="117515" custRadScaleInc="-12532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80E7A93-228F-4A5C-98E6-E1F3F37B6152}" type="presOf" srcId="{A89149FE-0B29-4C8F-8C1A-8E2523F60B71}" destId="{D34E9982-8620-4A6A-8333-D87D0EC22434}" srcOrd="0" destOrd="0" presId="urn:microsoft.com/office/officeart/2005/8/layout/radial4"/>
    <dgm:cxn modelId="{153962B7-6CFD-499E-B242-2DCC9D12F967}" type="presOf" srcId="{644A7BA3-3C4B-4BA2-B0E3-CA7F96BA1A37}" destId="{BE67D627-8FC6-4CAF-9F48-78CBD441A07D}" srcOrd="0" destOrd="0" presId="urn:microsoft.com/office/officeart/2005/8/layout/radial4"/>
    <dgm:cxn modelId="{F82D3A99-B812-458D-AF4C-0440BB9D76CC}" srcId="{644A7BA3-3C4B-4BA2-B0E3-CA7F96BA1A37}" destId="{5D40C3C0-88BC-4D66-BCC1-A7B207455F17}" srcOrd="0" destOrd="0" parTransId="{A9D4B5FC-C386-4018-A6BD-A76000F6E394}" sibTransId="{F643892A-65E6-4279-9534-C7744867FBA8}"/>
    <dgm:cxn modelId="{B71C3280-8F95-4387-94F5-DB0D14C42C44}" type="presOf" srcId="{A9D4B5FC-C386-4018-A6BD-A76000F6E394}" destId="{34607CCF-0CC4-40A0-84A1-170AB073F4CD}" srcOrd="0" destOrd="0" presId="urn:microsoft.com/office/officeart/2005/8/layout/radial4"/>
    <dgm:cxn modelId="{0FE6D465-860B-49AE-9E93-BBE16A413264}" type="presOf" srcId="{5D40C3C0-88BC-4D66-BCC1-A7B207455F17}" destId="{B5BE8381-40D1-43F3-9F99-1B748FD61D75}" srcOrd="0" destOrd="0" presId="urn:microsoft.com/office/officeart/2005/8/layout/radial4"/>
    <dgm:cxn modelId="{C28B4F4E-2FF6-4D66-965D-6F304532C443}" type="presOf" srcId="{4148D8FF-5B52-4449-B49F-9E9267BF0D4B}" destId="{72F7AAAB-2EE6-4382-AEE4-B73F715790A1}" srcOrd="0" destOrd="0" presId="urn:microsoft.com/office/officeart/2005/8/layout/radial4"/>
    <dgm:cxn modelId="{642500AB-956E-4566-A71F-BD4DA3C44344}" srcId="{A89149FE-0B29-4C8F-8C1A-8E2523F60B71}" destId="{644A7BA3-3C4B-4BA2-B0E3-CA7F96BA1A37}" srcOrd="0" destOrd="0" parTransId="{0D95BE3E-FCB4-4257-A31C-8AA7828CA92E}" sibTransId="{5F343138-4475-455F-ADA9-EAD5E9B2111C}"/>
    <dgm:cxn modelId="{5BEA814B-D8C3-48EE-862D-DBADFFA3A9B3}" type="presOf" srcId="{1BC5C864-340D-44AF-8E8E-A2727205ED74}" destId="{1FF70971-9588-482F-A2DD-1148E2D7DC08}" srcOrd="0" destOrd="0" presId="urn:microsoft.com/office/officeart/2005/8/layout/radial4"/>
    <dgm:cxn modelId="{60934518-EC06-4458-8081-96CCFCA91489}" srcId="{644A7BA3-3C4B-4BA2-B0E3-CA7F96BA1A37}" destId="{1BC5C864-340D-44AF-8E8E-A2727205ED74}" srcOrd="1" destOrd="0" parTransId="{4148D8FF-5B52-4449-B49F-9E9267BF0D4B}" sibTransId="{7F8B916C-4F49-4176-931D-93D98E7D9E7F}"/>
    <dgm:cxn modelId="{252294A3-9C77-450D-8781-813575DAD0E8}" srcId="{A89149FE-0B29-4C8F-8C1A-8E2523F60B71}" destId="{A1188BA7-5C8B-4544-9C5F-B3ED029CD286}" srcOrd="1" destOrd="0" parTransId="{E8BC49B8-5619-41F8-8C7C-A5F8F3AE9D48}" sibTransId="{53E47B0E-DB5E-4836-8C45-7592080F1DD7}"/>
    <dgm:cxn modelId="{1999FBC2-3DB7-4DB5-AE6C-C4FCC1ABE1F2}" type="presParOf" srcId="{D34E9982-8620-4A6A-8333-D87D0EC22434}" destId="{BE67D627-8FC6-4CAF-9F48-78CBD441A07D}" srcOrd="0" destOrd="0" presId="urn:microsoft.com/office/officeart/2005/8/layout/radial4"/>
    <dgm:cxn modelId="{C2FFB076-15E9-4EC7-8327-622BE82619A4}" type="presParOf" srcId="{D34E9982-8620-4A6A-8333-D87D0EC22434}" destId="{34607CCF-0CC4-40A0-84A1-170AB073F4CD}" srcOrd="1" destOrd="0" presId="urn:microsoft.com/office/officeart/2005/8/layout/radial4"/>
    <dgm:cxn modelId="{554765F4-EE2E-44D3-A788-D147BC05D24D}" type="presParOf" srcId="{D34E9982-8620-4A6A-8333-D87D0EC22434}" destId="{B5BE8381-40D1-43F3-9F99-1B748FD61D75}" srcOrd="2" destOrd="0" presId="urn:microsoft.com/office/officeart/2005/8/layout/radial4"/>
    <dgm:cxn modelId="{1648F029-C98C-43D3-A5F0-69D07B9FACEF}" type="presParOf" srcId="{D34E9982-8620-4A6A-8333-D87D0EC22434}" destId="{72F7AAAB-2EE6-4382-AEE4-B73F715790A1}" srcOrd="3" destOrd="0" presId="urn:microsoft.com/office/officeart/2005/8/layout/radial4"/>
    <dgm:cxn modelId="{6D963D2A-B430-438D-8D7D-84F51B51017C}" type="presParOf" srcId="{D34E9982-8620-4A6A-8333-D87D0EC22434}" destId="{1FF70971-9588-482F-A2DD-1148E2D7DC0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9149FE-0B29-4C8F-8C1A-8E2523F60B71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44A7BA3-3C4B-4BA2-B0E3-CA7F96BA1A37}">
      <dgm:prSet phldrT="[Texto]" custT="1"/>
      <dgm:spPr>
        <a:noFill/>
        <a:ln>
          <a:noFill/>
        </a:ln>
      </dgm:spPr>
      <dgm:t>
        <a:bodyPr/>
        <a:lstStyle/>
        <a:p>
          <a:endParaRPr lang="es-CL" sz="2100" dirty="0"/>
        </a:p>
      </dgm:t>
    </dgm:pt>
    <dgm:pt modelId="{5F343138-4475-455F-ADA9-EAD5E9B2111C}" type="sibTrans" cxnId="{642500AB-956E-4566-A71F-BD4DA3C44344}">
      <dgm:prSet/>
      <dgm:spPr/>
      <dgm:t>
        <a:bodyPr/>
        <a:lstStyle/>
        <a:p>
          <a:endParaRPr lang="es-CL"/>
        </a:p>
      </dgm:t>
    </dgm:pt>
    <dgm:pt modelId="{0D95BE3E-FCB4-4257-A31C-8AA7828CA92E}" type="parTrans" cxnId="{642500AB-956E-4566-A71F-BD4DA3C44344}">
      <dgm:prSet/>
      <dgm:spPr/>
      <dgm:t>
        <a:bodyPr/>
        <a:lstStyle/>
        <a:p>
          <a:endParaRPr lang="es-CL"/>
        </a:p>
      </dgm:t>
    </dgm:pt>
    <dgm:pt modelId="{70E22A17-FC98-47F1-A4FF-175A11CD7062}">
      <dgm:prSet phldrT="[Texto]" custT="1"/>
      <dgm:spPr/>
      <dgm:t>
        <a:bodyPr/>
        <a:lstStyle/>
        <a:p>
          <a:r>
            <a:rPr lang="es-CL" sz="1400" b="1" dirty="0" smtClean="0">
              <a:solidFill>
                <a:schemeClr val="bg1"/>
              </a:solidFill>
            </a:rPr>
            <a:t>MINREL</a:t>
          </a:r>
          <a:endParaRPr lang="es-CL" sz="1400" b="1" dirty="0"/>
        </a:p>
      </dgm:t>
    </dgm:pt>
    <dgm:pt modelId="{285290D2-99E5-4BD5-BB24-2BB36956A897}" type="parTrans" cxnId="{2505C107-93D7-4239-A2CC-E321C4FE660C}">
      <dgm:prSet/>
      <dgm:spPr/>
      <dgm:t>
        <a:bodyPr/>
        <a:lstStyle/>
        <a:p>
          <a:endParaRPr lang="es-CL"/>
        </a:p>
      </dgm:t>
    </dgm:pt>
    <dgm:pt modelId="{7C594BA0-B674-46EE-8EC5-430B6D069243}" type="sibTrans" cxnId="{2505C107-93D7-4239-A2CC-E321C4FE660C}">
      <dgm:prSet/>
      <dgm:spPr/>
      <dgm:t>
        <a:bodyPr/>
        <a:lstStyle/>
        <a:p>
          <a:endParaRPr lang="es-CL"/>
        </a:p>
      </dgm:t>
    </dgm:pt>
    <dgm:pt modelId="{033931A5-56FB-42B8-A8DC-08FD7FE4A4C3}">
      <dgm:prSet phldrT="[Texto]" custT="1"/>
      <dgm:spPr/>
      <dgm:t>
        <a:bodyPr/>
        <a:lstStyle/>
        <a:p>
          <a:r>
            <a:rPr lang="es-CL" sz="1400" b="1" dirty="0" smtClean="0">
              <a:solidFill>
                <a:schemeClr val="bg1"/>
              </a:solidFill>
            </a:rPr>
            <a:t>PDI</a:t>
          </a:r>
          <a:endParaRPr lang="es-CL" sz="1400" b="1" dirty="0"/>
        </a:p>
      </dgm:t>
    </dgm:pt>
    <dgm:pt modelId="{16CA5031-F800-4D1A-9DE3-C00B2776DA8C}" type="parTrans" cxnId="{BAE48026-E6B9-45FE-82F7-77DE6078F78A}">
      <dgm:prSet/>
      <dgm:spPr/>
      <dgm:t>
        <a:bodyPr/>
        <a:lstStyle/>
        <a:p>
          <a:endParaRPr lang="es-CL"/>
        </a:p>
      </dgm:t>
    </dgm:pt>
    <dgm:pt modelId="{E217CAC2-D881-4230-8A45-11717665C781}" type="sibTrans" cxnId="{BAE48026-E6B9-45FE-82F7-77DE6078F78A}">
      <dgm:prSet/>
      <dgm:spPr/>
      <dgm:t>
        <a:bodyPr/>
        <a:lstStyle/>
        <a:p>
          <a:endParaRPr lang="es-CL"/>
        </a:p>
      </dgm:t>
    </dgm:pt>
    <dgm:pt modelId="{A760B860-6A74-45D4-A802-31E297EF2231}">
      <dgm:prSet phldrT="[Texto]" custT="1"/>
      <dgm:spPr/>
      <dgm:t>
        <a:bodyPr/>
        <a:lstStyle/>
        <a:p>
          <a:r>
            <a:rPr lang="es-CL" sz="1400" b="1" dirty="0" smtClean="0">
              <a:solidFill>
                <a:schemeClr val="bg1"/>
              </a:solidFill>
            </a:rPr>
            <a:t>Registro Civil</a:t>
          </a:r>
          <a:endParaRPr lang="es-CL" sz="1400" b="1" dirty="0"/>
        </a:p>
      </dgm:t>
    </dgm:pt>
    <dgm:pt modelId="{D11D520A-B97F-4315-9152-70AD64F2877A}" type="parTrans" cxnId="{154431E1-B844-4439-900F-19FE5AC37181}">
      <dgm:prSet/>
      <dgm:spPr/>
      <dgm:t>
        <a:bodyPr/>
        <a:lstStyle/>
        <a:p>
          <a:endParaRPr lang="es-CL"/>
        </a:p>
      </dgm:t>
    </dgm:pt>
    <dgm:pt modelId="{4DE2E6AF-CBC3-4CC0-BF57-E25FE1BEF690}" type="sibTrans" cxnId="{154431E1-B844-4439-900F-19FE5AC37181}">
      <dgm:prSet/>
      <dgm:spPr/>
      <dgm:t>
        <a:bodyPr/>
        <a:lstStyle/>
        <a:p>
          <a:endParaRPr lang="es-CL"/>
        </a:p>
      </dgm:t>
    </dgm:pt>
    <dgm:pt modelId="{D34E9982-8620-4A6A-8333-D87D0EC22434}" type="pres">
      <dgm:prSet presAssocID="{A89149FE-0B29-4C8F-8C1A-8E2523F60B7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BE67D627-8FC6-4CAF-9F48-78CBD441A07D}" type="pres">
      <dgm:prSet presAssocID="{644A7BA3-3C4B-4BA2-B0E3-CA7F96BA1A37}" presName="centerShape" presStyleLbl="node0" presStyleIdx="0" presStyleCnt="1" custScaleX="58900" custScaleY="50411" custLinFactNeighborX="24182" custLinFactNeighborY="-16330"/>
      <dgm:spPr>
        <a:prstGeom prst="roundRect">
          <a:avLst/>
        </a:prstGeom>
      </dgm:spPr>
      <dgm:t>
        <a:bodyPr/>
        <a:lstStyle/>
        <a:p>
          <a:endParaRPr lang="es-CL"/>
        </a:p>
      </dgm:t>
    </dgm:pt>
    <dgm:pt modelId="{5E102CD9-B401-44D3-B5B2-B8F2666913DE}" type="pres">
      <dgm:prSet presAssocID="{285290D2-99E5-4BD5-BB24-2BB36956A897}" presName="parTrans" presStyleLbl="bgSibTrans2D1" presStyleIdx="0" presStyleCnt="3" custLinFactNeighborX="-2063" custLinFactNeighborY="-354"/>
      <dgm:spPr/>
      <dgm:t>
        <a:bodyPr/>
        <a:lstStyle/>
        <a:p>
          <a:endParaRPr lang="es-CL"/>
        </a:p>
      </dgm:t>
    </dgm:pt>
    <dgm:pt modelId="{C43223BA-36F3-43A9-A81D-AC5F04EF874A}" type="pres">
      <dgm:prSet presAssocID="{70E22A17-FC98-47F1-A4FF-175A11CD7062}" presName="node" presStyleLbl="node1" presStyleIdx="0" presStyleCnt="3" custScaleX="73634" custScaleY="44180" custRadScaleRad="82327" custRadScaleInc="879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6D98018-34F6-48B3-9C7B-5F6AB3F83F78}" type="pres">
      <dgm:prSet presAssocID="{16CA5031-F800-4D1A-9DE3-C00B2776DA8C}" presName="parTrans" presStyleLbl="bgSibTrans2D1" presStyleIdx="1" presStyleCnt="3"/>
      <dgm:spPr/>
      <dgm:t>
        <a:bodyPr/>
        <a:lstStyle/>
        <a:p>
          <a:endParaRPr lang="es-CL"/>
        </a:p>
      </dgm:t>
    </dgm:pt>
    <dgm:pt modelId="{35671820-AE1C-44A1-8DEA-9538DD38F130}" type="pres">
      <dgm:prSet presAssocID="{033931A5-56FB-42B8-A8DC-08FD7FE4A4C3}" presName="node" presStyleLbl="node1" presStyleIdx="1" presStyleCnt="3" custScaleX="73634" custScaleY="44180" custRadScaleRad="115929" custRadScaleInc="-5270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7C6B38C-3808-41C3-8FD4-0A524460C309}" type="pres">
      <dgm:prSet presAssocID="{D11D520A-B97F-4315-9152-70AD64F2877A}" presName="parTrans" presStyleLbl="bgSibTrans2D1" presStyleIdx="2" presStyleCnt="3"/>
      <dgm:spPr/>
      <dgm:t>
        <a:bodyPr/>
        <a:lstStyle/>
        <a:p>
          <a:endParaRPr lang="es-CL"/>
        </a:p>
      </dgm:t>
    </dgm:pt>
    <dgm:pt modelId="{37629AD8-C2E7-4C46-8A46-9E5F66CF3845}" type="pres">
      <dgm:prSet presAssocID="{A760B860-6A74-45D4-A802-31E297EF2231}" presName="node" presStyleLbl="node1" presStyleIdx="2" presStyleCnt="3" custScaleX="73634" custScaleY="44180" custRadScaleRad="63443" custRadScaleInc="-23675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A7DC4BEB-32F8-4342-8656-05D9B5550E71}" type="presOf" srcId="{A760B860-6A74-45D4-A802-31E297EF2231}" destId="{37629AD8-C2E7-4C46-8A46-9E5F66CF3845}" srcOrd="0" destOrd="0" presId="urn:microsoft.com/office/officeart/2005/8/layout/radial4"/>
    <dgm:cxn modelId="{BAE48026-E6B9-45FE-82F7-77DE6078F78A}" srcId="{644A7BA3-3C4B-4BA2-B0E3-CA7F96BA1A37}" destId="{033931A5-56FB-42B8-A8DC-08FD7FE4A4C3}" srcOrd="1" destOrd="0" parTransId="{16CA5031-F800-4D1A-9DE3-C00B2776DA8C}" sibTransId="{E217CAC2-D881-4230-8A45-11717665C781}"/>
    <dgm:cxn modelId="{C51D201B-8E8F-41A9-8A57-B50A042B06B2}" type="presOf" srcId="{16CA5031-F800-4D1A-9DE3-C00B2776DA8C}" destId="{46D98018-34F6-48B3-9C7B-5F6AB3F83F78}" srcOrd="0" destOrd="0" presId="urn:microsoft.com/office/officeart/2005/8/layout/radial4"/>
    <dgm:cxn modelId="{AA7242D0-8BB3-4423-8512-B036E42CEB73}" type="presOf" srcId="{033931A5-56FB-42B8-A8DC-08FD7FE4A4C3}" destId="{35671820-AE1C-44A1-8DEA-9538DD38F130}" srcOrd="0" destOrd="0" presId="urn:microsoft.com/office/officeart/2005/8/layout/radial4"/>
    <dgm:cxn modelId="{5AC1B935-B546-4011-96F3-44A1AB9065B3}" type="presOf" srcId="{A89149FE-0B29-4C8F-8C1A-8E2523F60B71}" destId="{D34E9982-8620-4A6A-8333-D87D0EC22434}" srcOrd="0" destOrd="0" presId="urn:microsoft.com/office/officeart/2005/8/layout/radial4"/>
    <dgm:cxn modelId="{154431E1-B844-4439-900F-19FE5AC37181}" srcId="{644A7BA3-3C4B-4BA2-B0E3-CA7F96BA1A37}" destId="{A760B860-6A74-45D4-A802-31E297EF2231}" srcOrd="2" destOrd="0" parTransId="{D11D520A-B97F-4315-9152-70AD64F2877A}" sibTransId="{4DE2E6AF-CBC3-4CC0-BF57-E25FE1BEF690}"/>
    <dgm:cxn modelId="{D5707BB4-F3D7-4D30-AB16-D7E9304B85BB}" type="presOf" srcId="{285290D2-99E5-4BD5-BB24-2BB36956A897}" destId="{5E102CD9-B401-44D3-B5B2-B8F2666913DE}" srcOrd="0" destOrd="0" presId="urn:microsoft.com/office/officeart/2005/8/layout/radial4"/>
    <dgm:cxn modelId="{682DE979-85B6-4F37-95BE-E8C323230BB4}" type="presOf" srcId="{D11D520A-B97F-4315-9152-70AD64F2877A}" destId="{17C6B38C-3808-41C3-8FD4-0A524460C309}" srcOrd="0" destOrd="0" presId="urn:microsoft.com/office/officeart/2005/8/layout/radial4"/>
    <dgm:cxn modelId="{5C66B2AC-AA64-45BC-9C38-1F51B3C9296E}" type="presOf" srcId="{644A7BA3-3C4B-4BA2-B0E3-CA7F96BA1A37}" destId="{BE67D627-8FC6-4CAF-9F48-78CBD441A07D}" srcOrd="0" destOrd="0" presId="urn:microsoft.com/office/officeart/2005/8/layout/radial4"/>
    <dgm:cxn modelId="{642500AB-956E-4566-A71F-BD4DA3C44344}" srcId="{A89149FE-0B29-4C8F-8C1A-8E2523F60B71}" destId="{644A7BA3-3C4B-4BA2-B0E3-CA7F96BA1A37}" srcOrd="0" destOrd="0" parTransId="{0D95BE3E-FCB4-4257-A31C-8AA7828CA92E}" sibTransId="{5F343138-4475-455F-ADA9-EAD5E9B2111C}"/>
    <dgm:cxn modelId="{2505C107-93D7-4239-A2CC-E321C4FE660C}" srcId="{644A7BA3-3C4B-4BA2-B0E3-CA7F96BA1A37}" destId="{70E22A17-FC98-47F1-A4FF-175A11CD7062}" srcOrd="0" destOrd="0" parTransId="{285290D2-99E5-4BD5-BB24-2BB36956A897}" sibTransId="{7C594BA0-B674-46EE-8EC5-430B6D069243}"/>
    <dgm:cxn modelId="{A3419EC1-E191-4670-9C32-E17EB6CB9068}" type="presOf" srcId="{70E22A17-FC98-47F1-A4FF-175A11CD7062}" destId="{C43223BA-36F3-43A9-A81D-AC5F04EF874A}" srcOrd="0" destOrd="0" presId="urn:microsoft.com/office/officeart/2005/8/layout/radial4"/>
    <dgm:cxn modelId="{7FFE56DB-694B-4663-B14A-0ED8D7F7C371}" type="presParOf" srcId="{D34E9982-8620-4A6A-8333-D87D0EC22434}" destId="{BE67D627-8FC6-4CAF-9F48-78CBD441A07D}" srcOrd="0" destOrd="0" presId="urn:microsoft.com/office/officeart/2005/8/layout/radial4"/>
    <dgm:cxn modelId="{FC803B27-890B-40F5-AAED-E2D09B92DED0}" type="presParOf" srcId="{D34E9982-8620-4A6A-8333-D87D0EC22434}" destId="{5E102CD9-B401-44D3-B5B2-B8F2666913DE}" srcOrd="1" destOrd="0" presId="urn:microsoft.com/office/officeart/2005/8/layout/radial4"/>
    <dgm:cxn modelId="{24B17F68-05F2-420F-B49E-D9D3E38B1127}" type="presParOf" srcId="{D34E9982-8620-4A6A-8333-D87D0EC22434}" destId="{C43223BA-36F3-43A9-A81D-AC5F04EF874A}" srcOrd="2" destOrd="0" presId="urn:microsoft.com/office/officeart/2005/8/layout/radial4"/>
    <dgm:cxn modelId="{ECE6AE8E-33E7-4F70-86F2-B228AB5F40B5}" type="presParOf" srcId="{D34E9982-8620-4A6A-8333-D87D0EC22434}" destId="{46D98018-34F6-48B3-9C7B-5F6AB3F83F78}" srcOrd="3" destOrd="0" presId="urn:microsoft.com/office/officeart/2005/8/layout/radial4"/>
    <dgm:cxn modelId="{1EEF345B-764A-44CA-AA83-A82E717AEFE9}" type="presParOf" srcId="{D34E9982-8620-4A6A-8333-D87D0EC22434}" destId="{35671820-AE1C-44A1-8DEA-9538DD38F130}" srcOrd="4" destOrd="0" presId="urn:microsoft.com/office/officeart/2005/8/layout/radial4"/>
    <dgm:cxn modelId="{DB5EF773-16BA-44DA-95FB-A2065F05BD38}" type="presParOf" srcId="{D34E9982-8620-4A6A-8333-D87D0EC22434}" destId="{17C6B38C-3808-41C3-8FD4-0A524460C309}" srcOrd="5" destOrd="0" presId="urn:microsoft.com/office/officeart/2005/8/layout/radial4"/>
    <dgm:cxn modelId="{CCB4CAB3-4001-4955-A6A9-08899C8240E5}" type="presParOf" srcId="{D34E9982-8620-4A6A-8333-D87D0EC22434}" destId="{37629AD8-C2E7-4C46-8A46-9E5F66CF3845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99405037-7B8C-413A-9716-B0B69F45B70D}" type="presOf" srcId="{75C5620A-D304-41FD-991A-7BEE24ABDF9E}" destId="{2235E81D-3549-48B9-9670-634C59BCCFB7}" srcOrd="0" destOrd="0" presId="urn:microsoft.com/office/officeart/2005/8/layout/vList2"/>
    <dgm:cxn modelId="{C76D4A68-1DB2-4D4D-BC2D-49EE0A2ED5AE}" type="presOf" srcId="{9BB23AEF-C216-473E-99A3-02C43C6E8513}" destId="{120B64AE-81F5-4FA7-BEC2-7DA7E2868FFA}" srcOrd="0" destOrd="0" presId="urn:microsoft.com/office/officeart/2005/8/layout/vList2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DC013C82-EE9D-4F23-91FD-354F5E672517}" type="presOf" srcId="{E13A72B5-54E7-428B-867F-2FF3E7F11FDD}" destId="{A86907AA-2C4C-4C2E-97E3-C3A3085048A7}" srcOrd="0" destOrd="0" presId="urn:microsoft.com/office/officeart/2005/8/layout/vList2"/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28DA6645-C7F9-49E1-82D4-2430A2EE11FA}" type="presOf" srcId="{80BC9170-68AB-4599-AC19-DE3E719B28BB}" destId="{8D7B758E-2875-45E1-88B7-D2095BEF9A29}" srcOrd="0" destOrd="0" presId="urn:microsoft.com/office/officeart/2005/8/layout/vList2"/>
    <dgm:cxn modelId="{C3ECFEA5-2BB4-41DF-980C-68A5DDCAF91A}" type="presOf" srcId="{BD14E89C-CA77-4268-A252-816BB33E29DC}" destId="{6EE9E223-89A9-4036-B108-E75172F4919C}" srcOrd="0" destOrd="0" presId="urn:microsoft.com/office/officeart/2005/8/layout/vList2"/>
    <dgm:cxn modelId="{950AB122-094F-45C8-A5DD-A3DC4296838D}" type="presOf" srcId="{E667106A-2ECE-43E9-A2E5-8D317D3C9EDC}" destId="{9A5CD816-349C-42EA-B023-B0E569AE061F}" srcOrd="0" destOrd="0" presId="urn:microsoft.com/office/officeart/2005/8/layout/vList2"/>
    <dgm:cxn modelId="{6BD788BD-CA00-41DF-B968-899BEF7CDFA1}" type="presParOf" srcId="{2235E81D-3549-48B9-9670-634C59BCCFB7}" destId="{9A5CD816-349C-42EA-B023-B0E569AE061F}" srcOrd="0" destOrd="0" presId="urn:microsoft.com/office/officeart/2005/8/layout/vList2"/>
    <dgm:cxn modelId="{BC02C40B-8114-40B9-83C7-123D35AF1787}" type="presParOf" srcId="{2235E81D-3549-48B9-9670-634C59BCCFB7}" destId="{913A7709-C47B-4CCB-B0F4-98D6C4006A09}" srcOrd="1" destOrd="0" presId="urn:microsoft.com/office/officeart/2005/8/layout/vList2"/>
    <dgm:cxn modelId="{96B9A9D2-132E-4AC1-A036-F3272972B3D0}" type="presParOf" srcId="{2235E81D-3549-48B9-9670-634C59BCCFB7}" destId="{8D7B758E-2875-45E1-88B7-D2095BEF9A29}" srcOrd="2" destOrd="0" presId="urn:microsoft.com/office/officeart/2005/8/layout/vList2"/>
    <dgm:cxn modelId="{C79A0DB5-FB66-4DB4-8514-69459D46D746}" type="presParOf" srcId="{2235E81D-3549-48B9-9670-634C59BCCFB7}" destId="{D789E297-B943-4A55-BE41-2FE5B92921EC}" srcOrd="3" destOrd="0" presId="urn:microsoft.com/office/officeart/2005/8/layout/vList2"/>
    <dgm:cxn modelId="{8DD63854-019C-4D02-9A0A-B3E76C739797}" type="presParOf" srcId="{2235E81D-3549-48B9-9670-634C59BCCFB7}" destId="{A86907AA-2C4C-4C2E-97E3-C3A3085048A7}" srcOrd="4" destOrd="0" presId="urn:microsoft.com/office/officeart/2005/8/layout/vList2"/>
    <dgm:cxn modelId="{08BE042E-19AB-4881-9565-D9F9C7EAC2A2}" type="presParOf" srcId="{2235E81D-3549-48B9-9670-634C59BCCFB7}" destId="{C2E6857A-DED2-47B6-A3F4-5C337086056B}" srcOrd="5" destOrd="0" presId="urn:microsoft.com/office/officeart/2005/8/layout/vList2"/>
    <dgm:cxn modelId="{33C8828C-B825-4B60-A2DB-5DDBC9649658}" type="presParOf" srcId="{2235E81D-3549-48B9-9670-634C59BCCFB7}" destId="{6EE9E223-89A9-4036-B108-E75172F4919C}" srcOrd="6" destOrd="0" presId="urn:microsoft.com/office/officeart/2005/8/layout/vList2"/>
    <dgm:cxn modelId="{5600777D-7ECF-409E-BD3A-2198A7FAC236}" type="presParOf" srcId="{2235E81D-3549-48B9-9670-634C59BCCFB7}" destId="{AEDBF65C-4F7D-4F0B-88E5-E12E2DA54BAD}" srcOrd="7" destOrd="0" presId="urn:microsoft.com/office/officeart/2005/8/layout/vList2"/>
    <dgm:cxn modelId="{FB2FB558-3069-4D35-8166-C18C5598B705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3B1FAC0-A319-4180-A3D7-C0FAA7DA953B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3" csCatId="colorful" phldr="1"/>
      <dgm:spPr/>
    </dgm:pt>
    <dgm:pt modelId="{378E183E-7300-45DE-AAD6-779C64781FC5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s-CL" sz="1100" dirty="0"/>
            <a:t>Personas </a:t>
          </a:r>
          <a:r>
            <a:rPr lang="es-CL" sz="1100" dirty="0" smtClean="0"/>
            <a:t> nacidas en el extranjero residentes habituales </a:t>
          </a:r>
          <a:r>
            <a:rPr lang="es-CL" sz="1100" dirty="0"/>
            <a:t>Censo 2017</a:t>
          </a:r>
        </a:p>
        <a:p>
          <a:r>
            <a:rPr lang="es-CL" sz="1100" dirty="0"/>
            <a:t>19-4-17</a:t>
          </a:r>
        </a:p>
        <a:p>
          <a:r>
            <a:rPr lang="es-CL" sz="1100" b="1" dirty="0"/>
            <a:t>"Stock Censal"</a:t>
          </a:r>
        </a:p>
      </dgm:t>
    </dgm:pt>
    <dgm:pt modelId="{546D9B98-3490-4857-B484-A6500A8C144F}" type="parTrans" cxnId="{CFCF694C-1A2C-425F-B22E-4EA2332FE2E9}">
      <dgm:prSet/>
      <dgm:spPr/>
      <dgm:t>
        <a:bodyPr/>
        <a:lstStyle/>
        <a:p>
          <a:endParaRPr lang="es-CL" sz="1100"/>
        </a:p>
      </dgm:t>
    </dgm:pt>
    <dgm:pt modelId="{DB8E4CA8-7C9E-42C6-AAF6-627AAD106BB5}" type="sibTrans" cxnId="{CFCF694C-1A2C-425F-B22E-4EA2332FE2E9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es-CL" sz="1100"/>
        </a:p>
      </dgm:t>
    </dgm:pt>
    <dgm:pt modelId="{E0E7F768-1189-4D70-B942-21026BB01F40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s-CL" sz="1100" b="0" dirty="0"/>
            <a:t>Personas en Registros Administrativos que permanecen en Chile</a:t>
          </a:r>
        </a:p>
        <a:p>
          <a:r>
            <a:rPr lang="es-CL" sz="1100" b="0" dirty="0"/>
            <a:t>20-4-17 a 31-12-18</a:t>
          </a:r>
        </a:p>
        <a:p>
          <a:r>
            <a:rPr lang="es-CL" sz="1100" b="1" dirty="0"/>
            <a:t>"Flujo RRAA"</a:t>
          </a:r>
        </a:p>
      </dgm:t>
    </dgm:pt>
    <dgm:pt modelId="{6A17B0A2-6358-4C08-82F0-8BE319668F3B}" type="parTrans" cxnId="{12C18A0A-DEB0-4578-86B0-ED14917011FF}">
      <dgm:prSet/>
      <dgm:spPr/>
      <dgm:t>
        <a:bodyPr/>
        <a:lstStyle/>
        <a:p>
          <a:endParaRPr lang="es-CL" sz="1100"/>
        </a:p>
      </dgm:t>
    </dgm:pt>
    <dgm:pt modelId="{664E53AE-33E5-4FFF-B71D-066B1EB62C9B}" type="sibTrans" cxnId="{12C18A0A-DEB0-4578-86B0-ED14917011FF}">
      <dgm:prSet custT="1"/>
      <dgm:spPr/>
      <dgm:t>
        <a:bodyPr/>
        <a:lstStyle/>
        <a:p>
          <a:endParaRPr lang="es-CL" sz="1100"/>
        </a:p>
      </dgm:t>
    </dgm:pt>
    <dgm:pt modelId="{C2231D8D-89F9-4AB1-863F-4B565080BAC1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CL" sz="1400" b="1" dirty="0"/>
            <a:t>Estimación de personas extranjeras residentes habituales en Chile</a:t>
          </a:r>
        </a:p>
      </dgm:t>
    </dgm:pt>
    <dgm:pt modelId="{44BC29FB-E3E0-4ECE-973C-0D2C5CEEA698}" type="parTrans" cxnId="{53B022E9-6DE9-48F6-943F-5FB552E71907}">
      <dgm:prSet/>
      <dgm:spPr/>
      <dgm:t>
        <a:bodyPr/>
        <a:lstStyle/>
        <a:p>
          <a:endParaRPr lang="es-CL" sz="1100"/>
        </a:p>
      </dgm:t>
    </dgm:pt>
    <dgm:pt modelId="{C48B2A37-2067-4385-A50A-F7009330949D}" type="sibTrans" cxnId="{53B022E9-6DE9-48F6-943F-5FB552E71907}">
      <dgm:prSet/>
      <dgm:spPr/>
      <dgm:t>
        <a:bodyPr/>
        <a:lstStyle/>
        <a:p>
          <a:endParaRPr lang="es-CL" sz="1100"/>
        </a:p>
      </dgm:t>
    </dgm:pt>
    <dgm:pt modelId="{8C467778-9E62-4F9C-AF5F-D4D7E4718C40}" type="pres">
      <dgm:prSet presAssocID="{B3B1FAC0-A319-4180-A3D7-C0FAA7DA953B}" presName="linearFlow" presStyleCnt="0">
        <dgm:presLayoutVars>
          <dgm:dir/>
          <dgm:resizeHandles val="exact"/>
        </dgm:presLayoutVars>
      </dgm:prSet>
      <dgm:spPr/>
    </dgm:pt>
    <dgm:pt modelId="{82EE7008-0BD4-46CB-AB08-F7B8E2716694}" type="pres">
      <dgm:prSet presAssocID="{378E183E-7300-45DE-AAD6-779C64781FC5}" presName="node" presStyleLbl="node1" presStyleIdx="0" presStyleCnt="3" custScaleX="117796" custScaleY="12128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B166BF7-4D8F-42C1-8ABA-F5FBDB16EF06}" type="pres">
      <dgm:prSet presAssocID="{DB8E4CA8-7C9E-42C6-AAF6-627AAD106BB5}" presName="spacerL" presStyleCnt="0"/>
      <dgm:spPr/>
    </dgm:pt>
    <dgm:pt modelId="{9758C700-BD48-4C39-88FD-71064B56E458}" type="pres">
      <dgm:prSet presAssocID="{DB8E4CA8-7C9E-42C6-AAF6-627AAD106BB5}" presName="sibTrans" presStyleLbl="sibTrans2D1" presStyleIdx="0" presStyleCnt="2" custScaleX="65903" custScaleY="60546"/>
      <dgm:spPr/>
      <dgm:t>
        <a:bodyPr/>
        <a:lstStyle/>
        <a:p>
          <a:endParaRPr lang="es-CL"/>
        </a:p>
      </dgm:t>
    </dgm:pt>
    <dgm:pt modelId="{C6D3045E-C556-46EC-9158-8E9D643086C7}" type="pres">
      <dgm:prSet presAssocID="{DB8E4CA8-7C9E-42C6-AAF6-627AAD106BB5}" presName="spacerR" presStyleCnt="0"/>
      <dgm:spPr/>
    </dgm:pt>
    <dgm:pt modelId="{3FF3BAAB-FFE1-490F-A400-33E10A5A785D}" type="pres">
      <dgm:prSet presAssocID="{E0E7F768-1189-4D70-B942-21026BB01F40}" presName="node" presStyleLbl="node1" presStyleIdx="1" presStyleCnt="3" custScaleX="118799" custScaleY="12458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AD9B554-1764-47A0-9CC6-E4E9E2935F06}" type="pres">
      <dgm:prSet presAssocID="{664E53AE-33E5-4FFF-B71D-066B1EB62C9B}" presName="spacerL" presStyleCnt="0"/>
      <dgm:spPr/>
    </dgm:pt>
    <dgm:pt modelId="{576E31C4-0D98-4120-8FD9-13EBCE7317C6}" type="pres">
      <dgm:prSet presAssocID="{664E53AE-33E5-4FFF-B71D-066B1EB62C9B}" presName="sibTrans" presStyleLbl="sibTrans2D1" presStyleIdx="1" presStyleCnt="2" custScaleX="35082" custScaleY="60519"/>
      <dgm:spPr/>
      <dgm:t>
        <a:bodyPr/>
        <a:lstStyle/>
        <a:p>
          <a:endParaRPr lang="es-CL"/>
        </a:p>
      </dgm:t>
    </dgm:pt>
    <dgm:pt modelId="{9B92EDC5-AC5C-4F07-97EA-D9FA79FECF06}" type="pres">
      <dgm:prSet presAssocID="{664E53AE-33E5-4FFF-B71D-066B1EB62C9B}" presName="spacerR" presStyleCnt="0"/>
      <dgm:spPr/>
    </dgm:pt>
    <dgm:pt modelId="{655039AE-DAF2-4D42-AF7A-ED81346B2692}" type="pres">
      <dgm:prSet presAssocID="{C2231D8D-89F9-4AB1-863F-4B565080BAC1}" presName="node" presStyleLbl="node1" presStyleIdx="2" presStyleCnt="3" custScaleY="11637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C403DA6-0F89-4B68-BB67-81FDDA9DFFFA}" type="presOf" srcId="{DB8E4CA8-7C9E-42C6-AAF6-627AAD106BB5}" destId="{9758C700-BD48-4C39-88FD-71064B56E458}" srcOrd="0" destOrd="0" presId="urn:microsoft.com/office/officeart/2005/8/layout/equation1"/>
    <dgm:cxn modelId="{513E66DF-4AEF-419D-A964-B72473934650}" type="presOf" srcId="{C2231D8D-89F9-4AB1-863F-4B565080BAC1}" destId="{655039AE-DAF2-4D42-AF7A-ED81346B2692}" srcOrd="0" destOrd="0" presId="urn:microsoft.com/office/officeart/2005/8/layout/equation1"/>
    <dgm:cxn modelId="{12C18A0A-DEB0-4578-86B0-ED14917011FF}" srcId="{B3B1FAC0-A319-4180-A3D7-C0FAA7DA953B}" destId="{E0E7F768-1189-4D70-B942-21026BB01F40}" srcOrd="1" destOrd="0" parTransId="{6A17B0A2-6358-4C08-82F0-8BE319668F3B}" sibTransId="{664E53AE-33E5-4FFF-B71D-066B1EB62C9B}"/>
    <dgm:cxn modelId="{F58BE449-81FD-4176-838C-3D70B19A71C8}" type="presOf" srcId="{378E183E-7300-45DE-AAD6-779C64781FC5}" destId="{82EE7008-0BD4-46CB-AB08-F7B8E2716694}" srcOrd="0" destOrd="0" presId="urn:microsoft.com/office/officeart/2005/8/layout/equation1"/>
    <dgm:cxn modelId="{643E2A8B-FF38-47BD-9F43-E39AFC554ACC}" type="presOf" srcId="{B3B1FAC0-A319-4180-A3D7-C0FAA7DA953B}" destId="{8C467778-9E62-4F9C-AF5F-D4D7E4718C40}" srcOrd="0" destOrd="0" presId="urn:microsoft.com/office/officeart/2005/8/layout/equation1"/>
    <dgm:cxn modelId="{3478172E-2783-4CFB-9FBE-9755A243B82C}" type="presOf" srcId="{E0E7F768-1189-4D70-B942-21026BB01F40}" destId="{3FF3BAAB-FFE1-490F-A400-33E10A5A785D}" srcOrd="0" destOrd="0" presId="urn:microsoft.com/office/officeart/2005/8/layout/equation1"/>
    <dgm:cxn modelId="{CFCF694C-1A2C-425F-B22E-4EA2332FE2E9}" srcId="{B3B1FAC0-A319-4180-A3D7-C0FAA7DA953B}" destId="{378E183E-7300-45DE-AAD6-779C64781FC5}" srcOrd="0" destOrd="0" parTransId="{546D9B98-3490-4857-B484-A6500A8C144F}" sibTransId="{DB8E4CA8-7C9E-42C6-AAF6-627AAD106BB5}"/>
    <dgm:cxn modelId="{53B022E9-6DE9-48F6-943F-5FB552E71907}" srcId="{B3B1FAC0-A319-4180-A3D7-C0FAA7DA953B}" destId="{C2231D8D-89F9-4AB1-863F-4B565080BAC1}" srcOrd="2" destOrd="0" parTransId="{44BC29FB-E3E0-4ECE-973C-0D2C5CEEA698}" sibTransId="{C48B2A37-2067-4385-A50A-F7009330949D}"/>
    <dgm:cxn modelId="{0ECE4412-BC71-40C4-890D-86B4D825A379}" type="presOf" srcId="{664E53AE-33E5-4FFF-B71D-066B1EB62C9B}" destId="{576E31C4-0D98-4120-8FD9-13EBCE7317C6}" srcOrd="0" destOrd="0" presId="urn:microsoft.com/office/officeart/2005/8/layout/equation1"/>
    <dgm:cxn modelId="{12E5DE0B-9DD6-489B-B883-FC77CC85BDBC}" type="presParOf" srcId="{8C467778-9E62-4F9C-AF5F-D4D7E4718C40}" destId="{82EE7008-0BD4-46CB-AB08-F7B8E2716694}" srcOrd="0" destOrd="0" presId="urn:microsoft.com/office/officeart/2005/8/layout/equation1"/>
    <dgm:cxn modelId="{309C3BCC-FAE3-4A75-9399-6CABB5FAE0E0}" type="presParOf" srcId="{8C467778-9E62-4F9C-AF5F-D4D7E4718C40}" destId="{3B166BF7-4D8F-42C1-8ABA-F5FBDB16EF06}" srcOrd="1" destOrd="0" presId="urn:microsoft.com/office/officeart/2005/8/layout/equation1"/>
    <dgm:cxn modelId="{8C950099-E653-4F9B-8F3C-8591BCAFC264}" type="presParOf" srcId="{8C467778-9E62-4F9C-AF5F-D4D7E4718C40}" destId="{9758C700-BD48-4C39-88FD-71064B56E458}" srcOrd="2" destOrd="0" presId="urn:microsoft.com/office/officeart/2005/8/layout/equation1"/>
    <dgm:cxn modelId="{7430F83F-6120-47B9-A75B-2C0D2E7EA01B}" type="presParOf" srcId="{8C467778-9E62-4F9C-AF5F-D4D7E4718C40}" destId="{C6D3045E-C556-46EC-9158-8E9D643086C7}" srcOrd="3" destOrd="0" presId="urn:microsoft.com/office/officeart/2005/8/layout/equation1"/>
    <dgm:cxn modelId="{E9AA8927-2F74-4FD4-957B-2D243921014B}" type="presParOf" srcId="{8C467778-9E62-4F9C-AF5F-D4D7E4718C40}" destId="{3FF3BAAB-FFE1-490F-A400-33E10A5A785D}" srcOrd="4" destOrd="0" presId="urn:microsoft.com/office/officeart/2005/8/layout/equation1"/>
    <dgm:cxn modelId="{F347B1D7-7CF6-490C-A1B1-96AECEDC270F}" type="presParOf" srcId="{8C467778-9E62-4F9C-AF5F-D4D7E4718C40}" destId="{DAD9B554-1764-47A0-9CC6-E4E9E2935F06}" srcOrd="5" destOrd="0" presId="urn:microsoft.com/office/officeart/2005/8/layout/equation1"/>
    <dgm:cxn modelId="{F6306A14-E45C-4D24-B1F0-342F8C78774E}" type="presParOf" srcId="{8C467778-9E62-4F9C-AF5F-D4D7E4718C40}" destId="{576E31C4-0D98-4120-8FD9-13EBCE7317C6}" srcOrd="6" destOrd="0" presId="urn:microsoft.com/office/officeart/2005/8/layout/equation1"/>
    <dgm:cxn modelId="{F3C5B361-2081-4F74-A1DF-505744C3FE21}" type="presParOf" srcId="{8C467778-9E62-4F9C-AF5F-D4D7E4718C40}" destId="{9B92EDC5-AC5C-4F07-97EA-D9FA79FECF06}" srcOrd="7" destOrd="0" presId="urn:microsoft.com/office/officeart/2005/8/layout/equation1"/>
    <dgm:cxn modelId="{06EB2AD9-F940-49FD-8F36-FBB5C84F2D23}" type="presParOf" srcId="{8C467778-9E62-4F9C-AF5F-D4D7E4718C40}" destId="{655039AE-DAF2-4D42-AF7A-ED81346B2692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405585-D226-4780-9D02-DBE0458BA2A4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7B4B80B3-B20B-460E-9941-552C91F890CD}">
      <dgm:prSet phldrT="[Texto]" custT="1"/>
      <dgm:spPr/>
      <dgm:t>
        <a:bodyPr/>
        <a:lstStyle/>
        <a:p>
          <a:r>
            <a:rPr lang="es-CL" sz="1100" b="1" dirty="0"/>
            <a:t>Población </a:t>
          </a:r>
          <a:r>
            <a:rPr lang="es-CL" sz="1100" b="1" dirty="0" smtClean="0"/>
            <a:t>nacida en el extranjero, residente habitual en Chile, censada el 19 de abril 2017 </a:t>
          </a:r>
          <a:endParaRPr lang="es-CL" sz="1100" b="1" dirty="0"/>
        </a:p>
      </dgm:t>
    </dgm:pt>
    <dgm:pt modelId="{A1884DE7-D8F9-4EB7-BE34-C22FA971719E}" type="parTrans" cxnId="{4330F119-C3F0-4199-9547-6760279D1F39}">
      <dgm:prSet/>
      <dgm:spPr/>
      <dgm:t>
        <a:bodyPr/>
        <a:lstStyle/>
        <a:p>
          <a:endParaRPr lang="es-CL" sz="2400" b="1"/>
        </a:p>
      </dgm:t>
    </dgm:pt>
    <dgm:pt modelId="{B4F13A45-9ADF-40BD-A13F-11FB63E29969}" type="sibTrans" cxnId="{4330F119-C3F0-4199-9547-6760279D1F39}">
      <dgm:prSet/>
      <dgm:spPr/>
      <dgm:t>
        <a:bodyPr/>
        <a:lstStyle/>
        <a:p>
          <a:endParaRPr lang="es-CL" sz="2400" b="1"/>
        </a:p>
      </dgm:t>
    </dgm:pt>
    <dgm:pt modelId="{BC88A82A-2895-4F2D-9CF6-49E97EAD36E7}">
      <dgm:prSet phldrT="[Texto]" custT="1"/>
      <dgm:spPr/>
      <dgm:t>
        <a:bodyPr/>
        <a:lstStyle/>
        <a:p>
          <a:r>
            <a:rPr lang="es-CL" sz="1100" b="1"/>
            <a:t>+ factor de omisión censal</a:t>
          </a:r>
        </a:p>
        <a:p>
          <a:r>
            <a:rPr lang="es-CL" sz="1100" b="1"/>
            <a:t>+ajuste por envejecimiento</a:t>
          </a:r>
        </a:p>
      </dgm:t>
    </dgm:pt>
    <dgm:pt modelId="{F7F757AA-2FE7-41D8-A581-AF18493CEE1E}" type="parTrans" cxnId="{AA239222-4A99-4CB8-A060-302670C45F68}">
      <dgm:prSet/>
      <dgm:spPr/>
      <dgm:t>
        <a:bodyPr/>
        <a:lstStyle/>
        <a:p>
          <a:endParaRPr lang="es-CL" sz="2400" b="1"/>
        </a:p>
      </dgm:t>
    </dgm:pt>
    <dgm:pt modelId="{090D0EDB-687A-46E7-9F41-AC9B1062203F}" type="sibTrans" cxnId="{AA239222-4A99-4CB8-A060-302670C45F68}">
      <dgm:prSet/>
      <dgm:spPr/>
      <dgm:t>
        <a:bodyPr/>
        <a:lstStyle/>
        <a:p>
          <a:endParaRPr lang="es-CL" sz="2400" b="1"/>
        </a:p>
      </dgm:t>
    </dgm:pt>
    <dgm:pt modelId="{AB0E523F-0B1D-498F-B9D2-250C799F0F0C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CL" sz="1100" b="1" dirty="0"/>
            <a:t>Stock </a:t>
          </a:r>
          <a:r>
            <a:rPr lang="es-CL" sz="1100" b="1" dirty="0" smtClean="0"/>
            <a:t>ajustado</a:t>
          </a:r>
          <a:endParaRPr lang="es-CL" sz="1100" b="1" dirty="0"/>
        </a:p>
      </dgm:t>
    </dgm:pt>
    <dgm:pt modelId="{F2AEE918-C339-4951-AF14-ECDA17D584C6}" type="parTrans" cxnId="{2074EEF5-F86E-470C-9B6D-131DDE683407}">
      <dgm:prSet/>
      <dgm:spPr/>
      <dgm:t>
        <a:bodyPr/>
        <a:lstStyle/>
        <a:p>
          <a:endParaRPr lang="es-CL" sz="2400" b="1"/>
        </a:p>
      </dgm:t>
    </dgm:pt>
    <dgm:pt modelId="{4CEC9C53-4509-4266-ADCF-D24AEE6D8E96}" type="sibTrans" cxnId="{2074EEF5-F86E-470C-9B6D-131DDE683407}">
      <dgm:prSet/>
      <dgm:spPr/>
      <dgm:t>
        <a:bodyPr/>
        <a:lstStyle/>
        <a:p>
          <a:endParaRPr lang="es-CL" sz="2400" b="1"/>
        </a:p>
      </dgm:t>
    </dgm:pt>
    <dgm:pt modelId="{7C95F428-7A47-4915-AE83-DFED9BEFC90D}" type="pres">
      <dgm:prSet presAssocID="{D0405585-D226-4780-9D02-DBE0458BA2A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ACBD1726-B6E4-466F-B0A5-DCF96D98DA5F}" type="pres">
      <dgm:prSet presAssocID="{7B4B80B3-B20B-460E-9941-552C91F890CD}" presName="composite" presStyleCnt="0"/>
      <dgm:spPr/>
    </dgm:pt>
    <dgm:pt modelId="{D5EEB367-68E8-40A7-88AF-8C3317616E35}" type="pres">
      <dgm:prSet presAssocID="{7B4B80B3-B20B-460E-9941-552C91F890CD}" presName="bentUpArrow1" presStyleLbl="alignImgPlace1" presStyleIdx="0" presStyleCnt="2" custLinFactNeighborX="-66751" custLinFactNeighborY="3850"/>
      <dgm:spPr/>
    </dgm:pt>
    <dgm:pt modelId="{A2F2B31D-8171-416B-A64D-F840A609EDAD}" type="pres">
      <dgm:prSet presAssocID="{7B4B80B3-B20B-460E-9941-552C91F890CD}" presName="ParentText" presStyleLbl="node1" presStyleIdx="0" presStyleCnt="3" custScaleX="255579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F3383A2-DF0C-4F7F-BA3D-2ECA33724A85}" type="pres">
      <dgm:prSet presAssocID="{7B4B80B3-B20B-460E-9941-552C91F890CD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D37165E-7247-42E2-9150-2846CC5718A2}" type="pres">
      <dgm:prSet presAssocID="{B4F13A45-9ADF-40BD-A13F-11FB63E29969}" presName="sibTrans" presStyleCnt="0"/>
      <dgm:spPr/>
    </dgm:pt>
    <dgm:pt modelId="{142F37F2-3B59-4318-AB7E-DE2D0D701758}" type="pres">
      <dgm:prSet presAssocID="{BC88A82A-2895-4F2D-9CF6-49E97EAD36E7}" presName="composite" presStyleCnt="0"/>
      <dgm:spPr/>
    </dgm:pt>
    <dgm:pt modelId="{6C03323D-F877-46D2-B80C-5607A47A0C2B}" type="pres">
      <dgm:prSet presAssocID="{BC88A82A-2895-4F2D-9CF6-49E97EAD36E7}" presName="bentUpArrow1" presStyleLbl="alignImgPlace1" presStyleIdx="1" presStyleCnt="2" custLinFactNeighborX="-66751" custLinFactNeighborY="3850"/>
      <dgm:spPr/>
    </dgm:pt>
    <dgm:pt modelId="{C26C819E-D9A2-4D5F-A133-EB23E92EC420}" type="pres">
      <dgm:prSet presAssocID="{BC88A82A-2895-4F2D-9CF6-49E97EAD36E7}" presName="ParentText" presStyleLbl="node1" presStyleIdx="1" presStyleCnt="3" custScaleX="255579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736431F-AE95-47ED-9166-37EC0FE5140C}" type="pres">
      <dgm:prSet presAssocID="{BC88A82A-2895-4F2D-9CF6-49E97EAD36E7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E98AAD9-3927-48C9-B968-60C22A35B37D}" type="pres">
      <dgm:prSet presAssocID="{090D0EDB-687A-46E7-9F41-AC9B1062203F}" presName="sibTrans" presStyleCnt="0"/>
      <dgm:spPr/>
    </dgm:pt>
    <dgm:pt modelId="{7DDC9527-4E63-4C80-9E20-27763AF26651}" type="pres">
      <dgm:prSet presAssocID="{AB0E523F-0B1D-498F-B9D2-250C799F0F0C}" presName="composite" presStyleCnt="0"/>
      <dgm:spPr/>
    </dgm:pt>
    <dgm:pt modelId="{6036D8F6-BE4E-4221-978A-0C7F2DF76B60}" type="pres">
      <dgm:prSet presAssocID="{AB0E523F-0B1D-498F-B9D2-250C799F0F0C}" presName="ParentText" presStyleLbl="node1" presStyleIdx="2" presStyleCnt="3" custScaleX="255579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197CDBB-A860-4457-B6F9-D2D6203D269F}" type="presOf" srcId="{AB0E523F-0B1D-498F-B9D2-250C799F0F0C}" destId="{6036D8F6-BE4E-4221-978A-0C7F2DF76B60}" srcOrd="0" destOrd="0" presId="urn:microsoft.com/office/officeart/2005/8/layout/StepDownProcess"/>
    <dgm:cxn modelId="{AA239222-4A99-4CB8-A060-302670C45F68}" srcId="{D0405585-D226-4780-9D02-DBE0458BA2A4}" destId="{BC88A82A-2895-4F2D-9CF6-49E97EAD36E7}" srcOrd="1" destOrd="0" parTransId="{F7F757AA-2FE7-41D8-A581-AF18493CEE1E}" sibTransId="{090D0EDB-687A-46E7-9F41-AC9B1062203F}"/>
    <dgm:cxn modelId="{2074EEF5-F86E-470C-9B6D-131DDE683407}" srcId="{D0405585-D226-4780-9D02-DBE0458BA2A4}" destId="{AB0E523F-0B1D-498F-B9D2-250C799F0F0C}" srcOrd="2" destOrd="0" parTransId="{F2AEE918-C339-4951-AF14-ECDA17D584C6}" sibTransId="{4CEC9C53-4509-4266-ADCF-D24AEE6D8E96}"/>
    <dgm:cxn modelId="{29A1F90D-469B-41C6-8D4A-0E15EB3EE521}" type="presOf" srcId="{7B4B80B3-B20B-460E-9941-552C91F890CD}" destId="{A2F2B31D-8171-416B-A64D-F840A609EDAD}" srcOrd="0" destOrd="0" presId="urn:microsoft.com/office/officeart/2005/8/layout/StepDownProcess"/>
    <dgm:cxn modelId="{D933EB83-2F95-43E9-AE54-5318705CEA28}" type="presOf" srcId="{D0405585-D226-4780-9D02-DBE0458BA2A4}" destId="{7C95F428-7A47-4915-AE83-DFED9BEFC90D}" srcOrd="0" destOrd="0" presId="urn:microsoft.com/office/officeart/2005/8/layout/StepDownProcess"/>
    <dgm:cxn modelId="{4A9ED98B-3CBA-4D99-A06D-334C7D7C60DD}" type="presOf" srcId="{BC88A82A-2895-4F2D-9CF6-49E97EAD36E7}" destId="{C26C819E-D9A2-4D5F-A133-EB23E92EC420}" srcOrd="0" destOrd="0" presId="urn:microsoft.com/office/officeart/2005/8/layout/StepDownProcess"/>
    <dgm:cxn modelId="{4330F119-C3F0-4199-9547-6760279D1F39}" srcId="{D0405585-D226-4780-9D02-DBE0458BA2A4}" destId="{7B4B80B3-B20B-460E-9941-552C91F890CD}" srcOrd="0" destOrd="0" parTransId="{A1884DE7-D8F9-4EB7-BE34-C22FA971719E}" sibTransId="{B4F13A45-9ADF-40BD-A13F-11FB63E29969}"/>
    <dgm:cxn modelId="{9044CD6F-9B1E-488D-8E8E-13CD39BE1241}" type="presParOf" srcId="{7C95F428-7A47-4915-AE83-DFED9BEFC90D}" destId="{ACBD1726-B6E4-466F-B0A5-DCF96D98DA5F}" srcOrd="0" destOrd="0" presId="urn:microsoft.com/office/officeart/2005/8/layout/StepDownProcess"/>
    <dgm:cxn modelId="{12849B95-117E-4DC2-ACBA-D7BD84157307}" type="presParOf" srcId="{ACBD1726-B6E4-466F-B0A5-DCF96D98DA5F}" destId="{D5EEB367-68E8-40A7-88AF-8C3317616E35}" srcOrd="0" destOrd="0" presId="urn:microsoft.com/office/officeart/2005/8/layout/StepDownProcess"/>
    <dgm:cxn modelId="{4787E7BA-8A7E-49F1-9C10-9BA6AB9B3DEE}" type="presParOf" srcId="{ACBD1726-B6E4-466F-B0A5-DCF96D98DA5F}" destId="{A2F2B31D-8171-416B-A64D-F840A609EDAD}" srcOrd="1" destOrd="0" presId="urn:microsoft.com/office/officeart/2005/8/layout/StepDownProcess"/>
    <dgm:cxn modelId="{D479C9A4-76AF-4ABB-95CB-0222DD563258}" type="presParOf" srcId="{ACBD1726-B6E4-466F-B0A5-DCF96D98DA5F}" destId="{BF3383A2-DF0C-4F7F-BA3D-2ECA33724A85}" srcOrd="2" destOrd="0" presId="urn:microsoft.com/office/officeart/2005/8/layout/StepDownProcess"/>
    <dgm:cxn modelId="{6808ADB6-797B-4794-A88C-66B4D4A69AD3}" type="presParOf" srcId="{7C95F428-7A47-4915-AE83-DFED9BEFC90D}" destId="{6D37165E-7247-42E2-9150-2846CC5718A2}" srcOrd="1" destOrd="0" presId="urn:microsoft.com/office/officeart/2005/8/layout/StepDownProcess"/>
    <dgm:cxn modelId="{6270D894-3995-4A6B-BE9E-2A7A27C27465}" type="presParOf" srcId="{7C95F428-7A47-4915-AE83-DFED9BEFC90D}" destId="{142F37F2-3B59-4318-AB7E-DE2D0D701758}" srcOrd="2" destOrd="0" presId="urn:microsoft.com/office/officeart/2005/8/layout/StepDownProcess"/>
    <dgm:cxn modelId="{E985601F-9B4F-481C-A178-A72FFBD78115}" type="presParOf" srcId="{142F37F2-3B59-4318-AB7E-DE2D0D701758}" destId="{6C03323D-F877-46D2-B80C-5607A47A0C2B}" srcOrd="0" destOrd="0" presId="urn:microsoft.com/office/officeart/2005/8/layout/StepDownProcess"/>
    <dgm:cxn modelId="{64826893-E8BF-4612-8F47-30A5B5C05579}" type="presParOf" srcId="{142F37F2-3B59-4318-AB7E-DE2D0D701758}" destId="{C26C819E-D9A2-4D5F-A133-EB23E92EC420}" srcOrd="1" destOrd="0" presId="urn:microsoft.com/office/officeart/2005/8/layout/StepDownProcess"/>
    <dgm:cxn modelId="{186793D7-69B4-40F9-8B5A-40834BD9CC41}" type="presParOf" srcId="{142F37F2-3B59-4318-AB7E-DE2D0D701758}" destId="{7736431F-AE95-47ED-9166-37EC0FE5140C}" srcOrd="2" destOrd="0" presId="urn:microsoft.com/office/officeart/2005/8/layout/StepDownProcess"/>
    <dgm:cxn modelId="{AC4613C7-1E76-4B16-A8BA-FA4528D88C57}" type="presParOf" srcId="{7C95F428-7A47-4915-AE83-DFED9BEFC90D}" destId="{EE98AAD9-3927-48C9-B968-60C22A35B37D}" srcOrd="3" destOrd="0" presId="urn:microsoft.com/office/officeart/2005/8/layout/StepDownProcess"/>
    <dgm:cxn modelId="{1449D166-CEF6-4834-9C31-E3C22AAC85BB}" type="presParOf" srcId="{7C95F428-7A47-4915-AE83-DFED9BEFC90D}" destId="{7DDC9527-4E63-4C80-9E20-27763AF26651}" srcOrd="4" destOrd="0" presId="urn:microsoft.com/office/officeart/2005/8/layout/StepDownProcess"/>
    <dgm:cxn modelId="{F6054521-3A22-48B7-B7E0-E12C1F09C3CF}" type="presParOf" srcId="{7DDC9527-4E63-4C80-9E20-27763AF26651}" destId="{6036D8F6-BE4E-4221-978A-0C7F2DF76B6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405585-D226-4780-9D02-DBE0458BA2A4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7B4B80B3-B20B-460E-9941-552C91F890CD}">
      <dgm:prSet phldrT="[Texto]" custT="1"/>
      <dgm:spPr/>
      <dgm:t>
        <a:bodyPr/>
        <a:lstStyle/>
        <a:p>
          <a:r>
            <a:rPr lang="es-CL" sz="1100" b="1"/>
            <a:t>Personas extranjeras con permiso de residencia e ingreso al país posterior al momento censal DEM-MINREL</a:t>
          </a:r>
        </a:p>
      </dgm:t>
    </dgm:pt>
    <dgm:pt modelId="{A1884DE7-D8F9-4EB7-BE34-C22FA971719E}" type="parTrans" cxnId="{4330F119-C3F0-4199-9547-6760279D1F39}">
      <dgm:prSet/>
      <dgm:spPr/>
      <dgm:t>
        <a:bodyPr/>
        <a:lstStyle/>
        <a:p>
          <a:endParaRPr lang="es-CL" sz="2400" b="1"/>
        </a:p>
      </dgm:t>
    </dgm:pt>
    <dgm:pt modelId="{B4F13A45-9ADF-40BD-A13F-11FB63E29969}" type="sibTrans" cxnId="{4330F119-C3F0-4199-9547-6760279D1F39}">
      <dgm:prSet/>
      <dgm:spPr/>
      <dgm:t>
        <a:bodyPr/>
        <a:lstStyle/>
        <a:p>
          <a:endParaRPr lang="es-CL" sz="2400" b="1"/>
        </a:p>
      </dgm:t>
    </dgm:pt>
    <dgm:pt modelId="{BC88A82A-2895-4F2D-9CF6-49E97EAD36E7}">
      <dgm:prSet phldrT="[Texto]" custT="1"/>
      <dgm:spPr/>
      <dgm:t>
        <a:bodyPr/>
        <a:lstStyle/>
        <a:p>
          <a:pPr algn="l"/>
          <a:r>
            <a:rPr lang="es-CL" sz="1100" b="1" dirty="0"/>
            <a:t>- </a:t>
          </a:r>
          <a:r>
            <a:rPr lang="es-CL" sz="1100" b="1" dirty="0" smtClean="0">
              <a:solidFill>
                <a:schemeClr val="bg1"/>
              </a:solidFill>
            </a:rPr>
            <a:t>Personas que salieron de </a:t>
          </a:r>
          <a:r>
            <a:rPr lang="es-CL" sz="1100" b="1" dirty="0">
              <a:solidFill>
                <a:schemeClr val="bg1"/>
              </a:solidFill>
            </a:rPr>
            <a:t>Chile</a:t>
          </a:r>
        </a:p>
        <a:p>
          <a:pPr algn="l"/>
          <a:r>
            <a:rPr lang="es-CL" sz="1100" b="1" dirty="0">
              <a:solidFill>
                <a:schemeClr val="bg1"/>
              </a:solidFill>
            </a:rPr>
            <a:t>- </a:t>
          </a:r>
          <a:r>
            <a:rPr lang="es-CL" sz="1100" b="1" dirty="0" smtClean="0">
              <a:solidFill>
                <a:schemeClr val="bg1"/>
              </a:solidFill>
            </a:rPr>
            <a:t>Personas que fallecieron</a:t>
          </a:r>
          <a:endParaRPr lang="es-CL" sz="1100" b="1" dirty="0">
            <a:solidFill>
              <a:schemeClr val="bg1"/>
            </a:solidFill>
          </a:endParaRPr>
        </a:p>
      </dgm:t>
    </dgm:pt>
    <dgm:pt modelId="{F7F757AA-2FE7-41D8-A581-AF18493CEE1E}" type="parTrans" cxnId="{AA239222-4A99-4CB8-A060-302670C45F68}">
      <dgm:prSet/>
      <dgm:spPr/>
      <dgm:t>
        <a:bodyPr/>
        <a:lstStyle/>
        <a:p>
          <a:endParaRPr lang="es-CL" sz="2400" b="1"/>
        </a:p>
      </dgm:t>
    </dgm:pt>
    <dgm:pt modelId="{090D0EDB-687A-46E7-9F41-AC9B1062203F}" type="sibTrans" cxnId="{AA239222-4A99-4CB8-A060-302670C45F68}">
      <dgm:prSet/>
      <dgm:spPr/>
      <dgm:t>
        <a:bodyPr/>
        <a:lstStyle/>
        <a:p>
          <a:endParaRPr lang="es-CL" sz="2400" b="1"/>
        </a:p>
      </dgm:t>
    </dgm:pt>
    <dgm:pt modelId="{AB0E523F-0B1D-498F-B9D2-250C799F0F0C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CL" sz="1100" b="1" dirty="0" smtClean="0"/>
            <a:t>Flujo </a:t>
          </a:r>
          <a:r>
            <a:rPr lang="es-CL" sz="1100" b="1" dirty="0"/>
            <a:t>de personas extranjeras residentes habituales en Chile </a:t>
          </a:r>
          <a:r>
            <a:rPr lang="es-CL" sz="1100" b="1" dirty="0" smtClean="0"/>
            <a:t>al 31 de </a:t>
          </a:r>
          <a:r>
            <a:rPr lang="es-CL" sz="1100" b="1" dirty="0"/>
            <a:t>diciembre </a:t>
          </a:r>
          <a:r>
            <a:rPr lang="es-CL" sz="1100" b="1" dirty="0" smtClean="0"/>
            <a:t>de 2018</a:t>
          </a:r>
          <a:endParaRPr lang="es-CL" sz="1100" b="1" dirty="0"/>
        </a:p>
      </dgm:t>
    </dgm:pt>
    <dgm:pt modelId="{F2AEE918-C339-4951-AF14-ECDA17D584C6}" type="parTrans" cxnId="{2074EEF5-F86E-470C-9B6D-131DDE683407}">
      <dgm:prSet/>
      <dgm:spPr/>
      <dgm:t>
        <a:bodyPr/>
        <a:lstStyle/>
        <a:p>
          <a:endParaRPr lang="es-CL" sz="2400" b="1"/>
        </a:p>
      </dgm:t>
    </dgm:pt>
    <dgm:pt modelId="{4CEC9C53-4509-4266-ADCF-D24AEE6D8E96}" type="sibTrans" cxnId="{2074EEF5-F86E-470C-9B6D-131DDE683407}">
      <dgm:prSet/>
      <dgm:spPr/>
      <dgm:t>
        <a:bodyPr/>
        <a:lstStyle/>
        <a:p>
          <a:endParaRPr lang="es-CL" sz="2400" b="1"/>
        </a:p>
      </dgm:t>
    </dgm:pt>
    <dgm:pt modelId="{7C95F428-7A47-4915-AE83-DFED9BEFC90D}" type="pres">
      <dgm:prSet presAssocID="{D0405585-D226-4780-9D02-DBE0458BA2A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ACBD1726-B6E4-466F-B0A5-DCF96D98DA5F}" type="pres">
      <dgm:prSet presAssocID="{7B4B80B3-B20B-460E-9941-552C91F890CD}" presName="composite" presStyleCnt="0"/>
      <dgm:spPr/>
    </dgm:pt>
    <dgm:pt modelId="{D5EEB367-68E8-40A7-88AF-8C3317616E35}" type="pres">
      <dgm:prSet presAssocID="{7B4B80B3-B20B-460E-9941-552C91F890CD}" presName="bentUpArrow1" presStyleLbl="alignImgPlace1" presStyleIdx="0" presStyleCnt="2" custLinFactNeighborX="-66751" custLinFactNeighborY="3850"/>
      <dgm:spPr/>
    </dgm:pt>
    <dgm:pt modelId="{A2F2B31D-8171-416B-A64D-F840A609EDAD}" type="pres">
      <dgm:prSet presAssocID="{7B4B80B3-B20B-460E-9941-552C91F890CD}" presName="ParentText" presStyleLbl="node1" presStyleIdx="0" presStyleCnt="3" custScaleX="255579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F3383A2-DF0C-4F7F-BA3D-2ECA33724A85}" type="pres">
      <dgm:prSet presAssocID="{7B4B80B3-B20B-460E-9941-552C91F890CD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D37165E-7247-42E2-9150-2846CC5718A2}" type="pres">
      <dgm:prSet presAssocID="{B4F13A45-9ADF-40BD-A13F-11FB63E29969}" presName="sibTrans" presStyleCnt="0"/>
      <dgm:spPr/>
    </dgm:pt>
    <dgm:pt modelId="{142F37F2-3B59-4318-AB7E-DE2D0D701758}" type="pres">
      <dgm:prSet presAssocID="{BC88A82A-2895-4F2D-9CF6-49E97EAD36E7}" presName="composite" presStyleCnt="0"/>
      <dgm:spPr/>
    </dgm:pt>
    <dgm:pt modelId="{6C03323D-F877-46D2-B80C-5607A47A0C2B}" type="pres">
      <dgm:prSet presAssocID="{BC88A82A-2895-4F2D-9CF6-49E97EAD36E7}" presName="bentUpArrow1" presStyleLbl="alignImgPlace1" presStyleIdx="1" presStyleCnt="2" custLinFactNeighborX="-66751" custLinFactNeighborY="3850"/>
      <dgm:spPr/>
    </dgm:pt>
    <dgm:pt modelId="{C26C819E-D9A2-4D5F-A133-EB23E92EC420}" type="pres">
      <dgm:prSet presAssocID="{BC88A82A-2895-4F2D-9CF6-49E97EAD36E7}" presName="ParentText" presStyleLbl="node1" presStyleIdx="1" presStyleCnt="3" custScaleX="255579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736431F-AE95-47ED-9166-37EC0FE5140C}" type="pres">
      <dgm:prSet presAssocID="{BC88A82A-2895-4F2D-9CF6-49E97EAD36E7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E98AAD9-3927-48C9-B968-60C22A35B37D}" type="pres">
      <dgm:prSet presAssocID="{090D0EDB-687A-46E7-9F41-AC9B1062203F}" presName="sibTrans" presStyleCnt="0"/>
      <dgm:spPr/>
    </dgm:pt>
    <dgm:pt modelId="{7DDC9527-4E63-4C80-9E20-27763AF26651}" type="pres">
      <dgm:prSet presAssocID="{AB0E523F-0B1D-498F-B9D2-250C799F0F0C}" presName="composite" presStyleCnt="0"/>
      <dgm:spPr/>
    </dgm:pt>
    <dgm:pt modelId="{6036D8F6-BE4E-4221-978A-0C7F2DF76B60}" type="pres">
      <dgm:prSet presAssocID="{AB0E523F-0B1D-498F-B9D2-250C799F0F0C}" presName="ParentText" presStyleLbl="node1" presStyleIdx="2" presStyleCnt="3" custScaleX="296325" custScaleY="714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029CFD3-C21C-48B2-B6B2-D1A92A597AE4}" type="presOf" srcId="{AB0E523F-0B1D-498F-B9D2-250C799F0F0C}" destId="{6036D8F6-BE4E-4221-978A-0C7F2DF76B60}" srcOrd="0" destOrd="0" presId="urn:microsoft.com/office/officeart/2005/8/layout/StepDownProcess"/>
    <dgm:cxn modelId="{A0CDD3FB-75F6-4674-B9CC-695727C80636}" type="presOf" srcId="{BC88A82A-2895-4F2D-9CF6-49E97EAD36E7}" destId="{C26C819E-D9A2-4D5F-A133-EB23E92EC420}" srcOrd="0" destOrd="0" presId="urn:microsoft.com/office/officeart/2005/8/layout/StepDownProcess"/>
    <dgm:cxn modelId="{4330F119-C3F0-4199-9547-6760279D1F39}" srcId="{D0405585-D226-4780-9D02-DBE0458BA2A4}" destId="{7B4B80B3-B20B-460E-9941-552C91F890CD}" srcOrd="0" destOrd="0" parTransId="{A1884DE7-D8F9-4EB7-BE34-C22FA971719E}" sibTransId="{B4F13A45-9ADF-40BD-A13F-11FB63E29969}"/>
    <dgm:cxn modelId="{E1F7D3DD-53A8-4B92-833D-210EF2F4608A}" type="presOf" srcId="{D0405585-D226-4780-9D02-DBE0458BA2A4}" destId="{7C95F428-7A47-4915-AE83-DFED9BEFC90D}" srcOrd="0" destOrd="0" presId="urn:microsoft.com/office/officeart/2005/8/layout/StepDownProcess"/>
    <dgm:cxn modelId="{2074EEF5-F86E-470C-9B6D-131DDE683407}" srcId="{D0405585-D226-4780-9D02-DBE0458BA2A4}" destId="{AB0E523F-0B1D-498F-B9D2-250C799F0F0C}" srcOrd="2" destOrd="0" parTransId="{F2AEE918-C339-4951-AF14-ECDA17D584C6}" sibTransId="{4CEC9C53-4509-4266-ADCF-D24AEE6D8E96}"/>
    <dgm:cxn modelId="{8C67B40D-59EE-447B-8861-0BBD89179D52}" type="presOf" srcId="{7B4B80B3-B20B-460E-9941-552C91F890CD}" destId="{A2F2B31D-8171-416B-A64D-F840A609EDAD}" srcOrd="0" destOrd="0" presId="urn:microsoft.com/office/officeart/2005/8/layout/StepDownProcess"/>
    <dgm:cxn modelId="{AA239222-4A99-4CB8-A060-302670C45F68}" srcId="{D0405585-D226-4780-9D02-DBE0458BA2A4}" destId="{BC88A82A-2895-4F2D-9CF6-49E97EAD36E7}" srcOrd="1" destOrd="0" parTransId="{F7F757AA-2FE7-41D8-A581-AF18493CEE1E}" sibTransId="{090D0EDB-687A-46E7-9F41-AC9B1062203F}"/>
    <dgm:cxn modelId="{94A2A82A-3171-46BC-95C7-65AF5BD95149}" type="presParOf" srcId="{7C95F428-7A47-4915-AE83-DFED9BEFC90D}" destId="{ACBD1726-B6E4-466F-B0A5-DCF96D98DA5F}" srcOrd="0" destOrd="0" presId="urn:microsoft.com/office/officeart/2005/8/layout/StepDownProcess"/>
    <dgm:cxn modelId="{9007D409-B9E0-406E-9BDD-19761BEE35A9}" type="presParOf" srcId="{ACBD1726-B6E4-466F-B0A5-DCF96D98DA5F}" destId="{D5EEB367-68E8-40A7-88AF-8C3317616E35}" srcOrd="0" destOrd="0" presId="urn:microsoft.com/office/officeart/2005/8/layout/StepDownProcess"/>
    <dgm:cxn modelId="{EB1D2842-B775-4071-83AD-7074C1505EA5}" type="presParOf" srcId="{ACBD1726-B6E4-466F-B0A5-DCF96D98DA5F}" destId="{A2F2B31D-8171-416B-A64D-F840A609EDAD}" srcOrd="1" destOrd="0" presId="urn:microsoft.com/office/officeart/2005/8/layout/StepDownProcess"/>
    <dgm:cxn modelId="{36E20A93-4AD1-4BDB-BACB-47CB3E4D34E0}" type="presParOf" srcId="{ACBD1726-B6E4-466F-B0A5-DCF96D98DA5F}" destId="{BF3383A2-DF0C-4F7F-BA3D-2ECA33724A85}" srcOrd="2" destOrd="0" presId="urn:microsoft.com/office/officeart/2005/8/layout/StepDownProcess"/>
    <dgm:cxn modelId="{DC566EDF-124B-4E83-A150-058BA1FF5A26}" type="presParOf" srcId="{7C95F428-7A47-4915-AE83-DFED9BEFC90D}" destId="{6D37165E-7247-42E2-9150-2846CC5718A2}" srcOrd="1" destOrd="0" presId="urn:microsoft.com/office/officeart/2005/8/layout/StepDownProcess"/>
    <dgm:cxn modelId="{4E599DBC-C11D-4B26-AE49-64C06805CAA7}" type="presParOf" srcId="{7C95F428-7A47-4915-AE83-DFED9BEFC90D}" destId="{142F37F2-3B59-4318-AB7E-DE2D0D701758}" srcOrd="2" destOrd="0" presId="urn:microsoft.com/office/officeart/2005/8/layout/StepDownProcess"/>
    <dgm:cxn modelId="{43D772F2-EDAA-4962-8D33-B616973EFEFD}" type="presParOf" srcId="{142F37F2-3B59-4318-AB7E-DE2D0D701758}" destId="{6C03323D-F877-46D2-B80C-5607A47A0C2B}" srcOrd="0" destOrd="0" presId="urn:microsoft.com/office/officeart/2005/8/layout/StepDownProcess"/>
    <dgm:cxn modelId="{0342B936-9B6C-467C-8EF6-9D4BBE0E36DD}" type="presParOf" srcId="{142F37F2-3B59-4318-AB7E-DE2D0D701758}" destId="{C26C819E-D9A2-4D5F-A133-EB23E92EC420}" srcOrd="1" destOrd="0" presId="urn:microsoft.com/office/officeart/2005/8/layout/StepDownProcess"/>
    <dgm:cxn modelId="{54CA8F89-B15A-456A-A0D8-440FA7871A9A}" type="presParOf" srcId="{142F37F2-3B59-4318-AB7E-DE2D0D701758}" destId="{7736431F-AE95-47ED-9166-37EC0FE5140C}" srcOrd="2" destOrd="0" presId="urn:microsoft.com/office/officeart/2005/8/layout/StepDownProcess"/>
    <dgm:cxn modelId="{E871D1FD-E760-405F-BB8C-D589577332C4}" type="presParOf" srcId="{7C95F428-7A47-4915-AE83-DFED9BEFC90D}" destId="{EE98AAD9-3927-48C9-B968-60C22A35B37D}" srcOrd="3" destOrd="0" presId="urn:microsoft.com/office/officeart/2005/8/layout/StepDownProcess"/>
    <dgm:cxn modelId="{E81E55A1-4FC5-4095-8E8D-11F6C245CDC0}" type="presParOf" srcId="{7C95F428-7A47-4915-AE83-DFED9BEFC90D}" destId="{7DDC9527-4E63-4C80-9E20-27763AF26651}" srcOrd="4" destOrd="0" presId="urn:microsoft.com/office/officeart/2005/8/layout/StepDownProcess"/>
    <dgm:cxn modelId="{3B22DB3C-160B-4C1E-8ADE-E2BA5A83C72C}" type="presParOf" srcId="{7DDC9527-4E63-4C80-9E20-27763AF26651}" destId="{6036D8F6-BE4E-4221-978A-0C7F2DF76B6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612D78C4-34F3-4275-A452-25ACA3D54590}" type="presOf" srcId="{9BB23AEF-C216-473E-99A3-02C43C6E8513}" destId="{120B64AE-81F5-4FA7-BEC2-7DA7E2868FFA}" srcOrd="0" destOrd="0" presId="urn:microsoft.com/office/officeart/2005/8/layout/vList2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40846A2C-4541-4A19-8949-FE650F7C02BE}" type="presOf" srcId="{80BC9170-68AB-4599-AC19-DE3E719B28BB}" destId="{8D7B758E-2875-45E1-88B7-D2095BEF9A29}" srcOrd="0" destOrd="0" presId="urn:microsoft.com/office/officeart/2005/8/layout/vList2"/>
    <dgm:cxn modelId="{7640B9B2-DD9B-4E67-90DA-E7E6EF76A8EC}" type="presOf" srcId="{E13A72B5-54E7-428B-867F-2FF3E7F11FDD}" destId="{A86907AA-2C4C-4C2E-97E3-C3A3085048A7}" srcOrd="0" destOrd="0" presId="urn:microsoft.com/office/officeart/2005/8/layout/vList2"/>
    <dgm:cxn modelId="{7BF504D6-A356-47CE-9F34-87B1369EE088}" type="presOf" srcId="{E667106A-2ECE-43E9-A2E5-8D317D3C9EDC}" destId="{9A5CD816-349C-42EA-B023-B0E569AE061F}" srcOrd="0" destOrd="0" presId="urn:microsoft.com/office/officeart/2005/8/layout/vList2"/>
    <dgm:cxn modelId="{098A409A-06F9-4BCB-A0E7-877257A7BE0F}" type="presOf" srcId="{75C5620A-D304-41FD-991A-7BEE24ABDF9E}" destId="{2235E81D-3549-48B9-9670-634C59BCCFB7}" srcOrd="0" destOrd="0" presId="urn:microsoft.com/office/officeart/2005/8/layout/vList2"/>
    <dgm:cxn modelId="{1EFF4D91-E4A2-42F6-96E4-700D75362B05}" type="presOf" srcId="{BD14E89C-CA77-4268-A252-816BB33E29DC}" destId="{6EE9E223-89A9-4036-B108-E75172F4919C}" srcOrd="0" destOrd="0" presId="urn:microsoft.com/office/officeart/2005/8/layout/vList2"/>
    <dgm:cxn modelId="{EA985F4D-7BFF-4F05-A70E-D6C71CF7905E}" type="presParOf" srcId="{2235E81D-3549-48B9-9670-634C59BCCFB7}" destId="{9A5CD816-349C-42EA-B023-B0E569AE061F}" srcOrd="0" destOrd="0" presId="urn:microsoft.com/office/officeart/2005/8/layout/vList2"/>
    <dgm:cxn modelId="{33CC05E1-FDA2-4B86-BA43-AB3587FB9EC4}" type="presParOf" srcId="{2235E81D-3549-48B9-9670-634C59BCCFB7}" destId="{913A7709-C47B-4CCB-B0F4-98D6C4006A09}" srcOrd="1" destOrd="0" presId="urn:microsoft.com/office/officeart/2005/8/layout/vList2"/>
    <dgm:cxn modelId="{D3C8B52A-F0D8-470B-9598-FC229F55E7C4}" type="presParOf" srcId="{2235E81D-3549-48B9-9670-634C59BCCFB7}" destId="{8D7B758E-2875-45E1-88B7-D2095BEF9A29}" srcOrd="2" destOrd="0" presId="urn:microsoft.com/office/officeart/2005/8/layout/vList2"/>
    <dgm:cxn modelId="{5C55FDA0-9A3D-4771-9EBE-6F6D2A92DCC3}" type="presParOf" srcId="{2235E81D-3549-48B9-9670-634C59BCCFB7}" destId="{D789E297-B943-4A55-BE41-2FE5B92921EC}" srcOrd="3" destOrd="0" presId="urn:microsoft.com/office/officeart/2005/8/layout/vList2"/>
    <dgm:cxn modelId="{3BE44B1E-FD85-4471-8B45-A9B2842AAD60}" type="presParOf" srcId="{2235E81D-3549-48B9-9670-634C59BCCFB7}" destId="{A86907AA-2C4C-4C2E-97E3-C3A3085048A7}" srcOrd="4" destOrd="0" presId="urn:microsoft.com/office/officeart/2005/8/layout/vList2"/>
    <dgm:cxn modelId="{34C4135F-22D4-4678-905C-AEE3FDB9B908}" type="presParOf" srcId="{2235E81D-3549-48B9-9670-634C59BCCFB7}" destId="{C2E6857A-DED2-47B6-A3F4-5C337086056B}" srcOrd="5" destOrd="0" presId="urn:microsoft.com/office/officeart/2005/8/layout/vList2"/>
    <dgm:cxn modelId="{D0EDE96F-E84E-4D61-8767-4CA5CCE17FAC}" type="presParOf" srcId="{2235E81D-3549-48B9-9670-634C59BCCFB7}" destId="{6EE9E223-89A9-4036-B108-E75172F4919C}" srcOrd="6" destOrd="0" presId="urn:microsoft.com/office/officeart/2005/8/layout/vList2"/>
    <dgm:cxn modelId="{F30DE4C9-C658-4B7F-8175-C2DDD733102B}" type="presParOf" srcId="{2235E81D-3549-48B9-9670-634C59BCCFB7}" destId="{AEDBF65C-4F7D-4F0B-88E5-E12E2DA54BAD}" srcOrd="7" destOrd="0" presId="urn:microsoft.com/office/officeart/2005/8/layout/vList2"/>
    <dgm:cxn modelId="{50EA4CAC-C6B6-4D74-ADE9-8162DA557111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5C5620A-D304-41FD-991A-7BEE24ABDF9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E667106A-2ECE-43E9-A2E5-8D317D3C9E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Antecedentes</a:t>
          </a:r>
          <a:endParaRPr lang="es-CL" dirty="0"/>
        </a:p>
      </dgm:t>
    </dgm:pt>
    <dgm:pt modelId="{16884631-0C9F-4838-AE90-7618408D761A}" type="parTrans" cxnId="{7E289675-C62C-4900-B749-571C5433CC5B}">
      <dgm:prSet/>
      <dgm:spPr/>
      <dgm:t>
        <a:bodyPr/>
        <a:lstStyle/>
        <a:p>
          <a:endParaRPr lang="es-CL"/>
        </a:p>
      </dgm:t>
    </dgm:pt>
    <dgm:pt modelId="{8CD754D9-2F06-4B9C-B45C-C6C736DA9958}" type="sibTrans" cxnId="{7E289675-C62C-4900-B749-571C5433CC5B}">
      <dgm:prSet/>
      <dgm:spPr/>
      <dgm:t>
        <a:bodyPr/>
        <a:lstStyle/>
        <a:p>
          <a:endParaRPr lang="es-CL"/>
        </a:p>
      </dgm:t>
    </dgm:pt>
    <dgm:pt modelId="{80BC9170-68AB-4599-AC19-DE3E719B28B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Fuentes de información</a:t>
          </a:r>
          <a:endParaRPr lang="es-CL" dirty="0"/>
        </a:p>
      </dgm:t>
    </dgm:pt>
    <dgm:pt modelId="{BEE2C40D-4D0C-4F10-BB32-627F9B072208}" type="parTrans" cxnId="{05B68FD2-D843-4FD0-9BD5-E70B29596E2F}">
      <dgm:prSet/>
      <dgm:spPr/>
      <dgm:t>
        <a:bodyPr/>
        <a:lstStyle/>
        <a:p>
          <a:endParaRPr lang="es-CL"/>
        </a:p>
      </dgm:t>
    </dgm:pt>
    <dgm:pt modelId="{D0E54CF9-638E-49D7-9594-BB732E07F387}" type="sibTrans" cxnId="{05B68FD2-D843-4FD0-9BD5-E70B29596E2F}">
      <dgm:prSet/>
      <dgm:spPr/>
      <dgm:t>
        <a:bodyPr/>
        <a:lstStyle/>
        <a:p>
          <a:endParaRPr lang="es-CL"/>
        </a:p>
      </dgm:t>
    </dgm:pt>
    <dgm:pt modelId="{BD14E89C-CA77-4268-A252-816BB33E29D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dirty="0" smtClean="0"/>
            <a:t>Resultados</a:t>
          </a:r>
          <a:endParaRPr lang="es-CL" dirty="0"/>
        </a:p>
      </dgm:t>
    </dgm:pt>
    <dgm:pt modelId="{5AE00E0B-95AF-4C8C-8BC6-A40F908DB6C3}" type="parTrans" cxnId="{8B19FB72-803F-4B42-8F33-AB98646CB149}">
      <dgm:prSet/>
      <dgm:spPr/>
      <dgm:t>
        <a:bodyPr/>
        <a:lstStyle/>
        <a:p>
          <a:endParaRPr lang="es-CL"/>
        </a:p>
      </dgm:t>
    </dgm:pt>
    <dgm:pt modelId="{1512F20D-A2DF-471E-B291-2EC7C9B6C6A8}" type="sibTrans" cxnId="{8B19FB72-803F-4B42-8F33-AB98646CB149}">
      <dgm:prSet/>
      <dgm:spPr/>
      <dgm:t>
        <a:bodyPr/>
        <a:lstStyle/>
        <a:p>
          <a:endParaRPr lang="es-CL"/>
        </a:p>
      </dgm:t>
    </dgm:pt>
    <dgm:pt modelId="{9BB23AEF-C216-473E-99A3-02C43C6E8513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es-CL" dirty="0" smtClean="0"/>
            <a:t>Trabajo a futuro</a:t>
          </a:r>
          <a:endParaRPr lang="es-CL" dirty="0"/>
        </a:p>
      </dgm:t>
    </dgm:pt>
    <dgm:pt modelId="{BC19AD17-F4BB-4F21-A353-46DFF807280D}" type="parTrans" cxnId="{4CBD0D13-8649-4857-8550-360F6089A0B6}">
      <dgm:prSet/>
      <dgm:spPr/>
      <dgm:t>
        <a:bodyPr/>
        <a:lstStyle/>
        <a:p>
          <a:endParaRPr lang="es-CL"/>
        </a:p>
      </dgm:t>
    </dgm:pt>
    <dgm:pt modelId="{1425F6EF-DDC4-4A64-BCD0-56A9055FDFC0}" type="sibTrans" cxnId="{4CBD0D13-8649-4857-8550-360F6089A0B6}">
      <dgm:prSet/>
      <dgm:spPr/>
      <dgm:t>
        <a:bodyPr/>
        <a:lstStyle/>
        <a:p>
          <a:endParaRPr lang="es-CL"/>
        </a:p>
      </dgm:t>
    </dgm:pt>
    <dgm:pt modelId="{E13A72B5-54E7-428B-867F-2FF3E7F11FD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0"/>
          <a:r>
            <a:rPr lang="es-CL" smtClean="0"/>
            <a:t>Diseño </a:t>
          </a:r>
          <a:r>
            <a:rPr lang="es-CL" dirty="0" smtClean="0"/>
            <a:t>metodológico</a:t>
          </a:r>
          <a:endParaRPr lang="es-CL" dirty="0"/>
        </a:p>
      </dgm:t>
    </dgm:pt>
    <dgm:pt modelId="{95495421-C872-425E-BB3C-F5E0B8C4BEDF}" type="sibTrans" cxnId="{7E351324-689A-481B-B8B5-5242570CE7E9}">
      <dgm:prSet/>
      <dgm:spPr/>
      <dgm:t>
        <a:bodyPr/>
        <a:lstStyle/>
        <a:p>
          <a:endParaRPr lang="es-CL"/>
        </a:p>
      </dgm:t>
    </dgm:pt>
    <dgm:pt modelId="{F0405AB5-E798-4A0F-B1C0-226B1F3B1000}" type="parTrans" cxnId="{7E351324-689A-481B-B8B5-5242570CE7E9}">
      <dgm:prSet/>
      <dgm:spPr/>
      <dgm:t>
        <a:bodyPr/>
        <a:lstStyle/>
        <a:p>
          <a:endParaRPr lang="es-CL"/>
        </a:p>
      </dgm:t>
    </dgm:pt>
    <dgm:pt modelId="{2235E81D-3549-48B9-9670-634C59BCCFB7}" type="pres">
      <dgm:prSet presAssocID="{75C5620A-D304-41FD-991A-7BEE24ABDF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A5CD816-349C-42EA-B023-B0E569AE061F}" type="pres">
      <dgm:prSet presAssocID="{E667106A-2ECE-43E9-A2E5-8D317D3C9ED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3A7709-C47B-4CCB-B0F4-98D6C4006A09}" type="pres">
      <dgm:prSet presAssocID="{8CD754D9-2F06-4B9C-B45C-C6C736DA9958}" presName="spacer" presStyleCnt="0"/>
      <dgm:spPr/>
    </dgm:pt>
    <dgm:pt modelId="{8D7B758E-2875-45E1-88B7-D2095BEF9A29}" type="pres">
      <dgm:prSet presAssocID="{80BC9170-68AB-4599-AC19-DE3E719B28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89E297-B943-4A55-BE41-2FE5B92921EC}" type="pres">
      <dgm:prSet presAssocID="{D0E54CF9-638E-49D7-9594-BB732E07F387}" presName="spacer" presStyleCnt="0"/>
      <dgm:spPr/>
    </dgm:pt>
    <dgm:pt modelId="{A86907AA-2C4C-4C2E-97E3-C3A3085048A7}" type="pres">
      <dgm:prSet presAssocID="{E13A72B5-54E7-428B-867F-2FF3E7F11FD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E6857A-DED2-47B6-A3F4-5C337086056B}" type="pres">
      <dgm:prSet presAssocID="{95495421-C872-425E-BB3C-F5E0B8C4BEDF}" presName="spacer" presStyleCnt="0"/>
      <dgm:spPr/>
    </dgm:pt>
    <dgm:pt modelId="{6EE9E223-89A9-4036-B108-E75172F4919C}" type="pres">
      <dgm:prSet presAssocID="{BD14E89C-CA77-4268-A252-816BB33E29D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EDBF65C-4F7D-4F0B-88E5-E12E2DA54BAD}" type="pres">
      <dgm:prSet presAssocID="{1512F20D-A2DF-471E-B291-2EC7C9B6C6A8}" presName="spacer" presStyleCnt="0"/>
      <dgm:spPr/>
    </dgm:pt>
    <dgm:pt modelId="{120B64AE-81F5-4FA7-BEC2-7DA7E2868FFA}" type="pres">
      <dgm:prSet presAssocID="{9BB23AEF-C216-473E-99A3-02C43C6E85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B19FB72-803F-4B42-8F33-AB98646CB149}" srcId="{75C5620A-D304-41FD-991A-7BEE24ABDF9E}" destId="{BD14E89C-CA77-4268-A252-816BB33E29DC}" srcOrd="3" destOrd="0" parTransId="{5AE00E0B-95AF-4C8C-8BC6-A40F908DB6C3}" sibTransId="{1512F20D-A2DF-471E-B291-2EC7C9B6C6A8}"/>
    <dgm:cxn modelId="{BBC8B763-DBC3-403F-8ECA-1587FBB23A9C}" type="presOf" srcId="{E667106A-2ECE-43E9-A2E5-8D317D3C9EDC}" destId="{9A5CD816-349C-42EA-B023-B0E569AE061F}" srcOrd="0" destOrd="0" presId="urn:microsoft.com/office/officeart/2005/8/layout/vList2"/>
    <dgm:cxn modelId="{9B4E069B-51FC-48E3-8BFF-68436D1A5DDD}" type="presOf" srcId="{80BC9170-68AB-4599-AC19-DE3E719B28BB}" destId="{8D7B758E-2875-45E1-88B7-D2095BEF9A29}" srcOrd="0" destOrd="0" presId="urn:microsoft.com/office/officeart/2005/8/layout/vList2"/>
    <dgm:cxn modelId="{A68132B9-BE4C-49F2-A8EE-4D5A1B82EAE8}" type="presOf" srcId="{BD14E89C-CA77-4268-A252-816BB33E29DC}" destId="{6EE9E223-89A9-4036-B108-E75172F4919C}" srcOrd="0" destOrd="0" presId="urn:microsoft.com/office/officeart/2005/8/layout/vList2"/>
    <dgm:cxn modelId="{7E351324-689A-481B-B8B5-5242570CE7E9}" srcId="{75C5620A-D304-41FD-991A-7BEE24ABDF9E}" destId="{E13A72B5-54E7-428B-867F-2FF3E7F11FDD}" srcOrd="2" destOrd="0" parTransId="{F0405AB5-E798-4A0F-B1C0-226B1F3B1000}" sibTransId="{95495421-C872-425E-BB3C-F5E0B8C4BEDF}"/>
    <dgm:cxn modelId="{7E289675-C62C-4900-B749-571C5433CC5B}" srcId="{75C5620A-D304-41FD-991A-7BEE24ABDF9E}" destId="{E667106A-2ECE-43E9-A2E5-8D317D3C9EDC}" srcOrd="0" destOrd="0" parTransId="{16884631-0C9F-4838-AE90-7618408D761A}" sibTransId="{8CD754D9-2F06-4B9C-B45C-C6C736DA9958}"/>
    <dgm:cxn modelId="{8A58CA0A-2865-4DDB-BD7E-EE2259804683}" type="presOf" srcId="{9BB23AEF-C216-473E-99A3-02C43C6E8513}" destId="{120B64AE-81F5-4FA7-BEC2-7DA7E2868FFA}" srcOrd="0" destOrd="0" presId="urn:microsoft.com/office/officeart/2005/8/layout/vList2"/>
    <dgm:cxn modelId="{87472ED4-BD22-43CF-9398-4037BA496AE1}" type="presOf" srcId="{75C5620A-D304-41FD-991A-7BEE24ABDF9E}" destId="{2235E81D-3549-48B9-9670-634C59BCCFB7}" srcOrd="0" destOrd="0" presId="urn:microsoft.com/office/officeart/2005/8/layout/vList2"/>
    <dgm:cxn modelId="{C46F7A54-ED1C-4CC7-BB29-2F72CF1D3329}" type="presOf" srcId="{E13A72B5-54E7-428B-867F-2FF3E7F11FDD}" destId="{A86907AA-2C4C-4C2E-97E3-C3A3085048A7}" srcOrd="0" destOrd="0" presId="urn:microsoft.com/office/officeart/2005/8/layout/vList2"/>
    <dgm:cxn modelId="{4CBD0D13-8649-4857-8550-360F6089A0B6}" srcId="{75C5620A-D304-41FD-991A-7BEE24ABDF9E}" destId="{9BB23AEF-C216-473E-99A3-02C43C6E8513}" srcOrd="4" destOrd="0" parTransId="{BC19AD17-F4BB-4F21-A353-46DFF807280D}" sibTransId="{1425F6EF-DDC4-4A64-BCD0-56A9055FDFC0}"/>
    <dgm:cxn modelId="{05B68FD2-D843-4FD0-9BD5-E70B29596E2F}" srcId="{75C5620A-D304-41FD-991A-7BEE24ABDF9E}" destId="{80BC9170-68AB-4599-AC19-DE3E719B28BB}" srcOrd="1" destOrd="0" parTransId="{BEE2C40D-4D0C-4F10-BB32-627F9B072208}" sibTransId="{D0E54CF9-638E-49D7-9594-BB732E07F387}"/>
    <dgm:cxn modelId="{12E988F6-DBA3-403F-B39F-D8709EC613FF}" type="presParOf" srcId="{2235E81D-3549-48B9-9670-634C59BCCFB7}" destId="{9A5CD816-349C-42EA-B023-B0E569AE061F}" srcOrd="0" destOrd="0" presId="urn:microsoft.com/office/officeart/2005/8/layout/vList2"/>
    <dgm:cxn modelId="{5C88FF3C-6AB8-40BF-A8E5-743B652907C4}" type="presParOf" srcId="{2235E81D-3549-48B9-9670-634C59BCCFB7}" destId="{913A7709-C47B-4CCB-B0F4-98D6C4006A09}" srcOrd="1" destOrd="0" presId="urn:microsoft.com/office/officeart/2005/8/layout/vList2"/>
    <dgm:cxn modelId="{00DBABEE-2EFF-45D2-90AE-E876E06ADB1F}" type="presParOf" srcId="{2235E81D-3549-48B9-9670-634C59BCCFB7}" destId="{8D7B758E-2875-45E1-88B7-D2095BEF9A29}" srcOrd="2" destOrd="0" presId="urn:microsoft.com/office/officeart/2005/8/layout/vList2"/>
    <dgm:cxn modelId="{53849272-0FD8-4450-9E2A-0EEF3E4B1088}" type="presParOf" srcId="{2235E81D-3549-48B9-9670-634C59BCCFB7}" destId="{D789E297-B943-4A55-BE41-2FE5B92921EC}" srcOrd="3" destOrd="0" presId="urn:microsoft.com/office/officeart/2005/8/layout/vList2"/>
    <dgm:cxn modelId="{EF8C2F0D-6601-406D-A652-037AC1E0A4F3}" type="presParOf" srcId="{2235E81D-3549-48B9-9670-634C59BCCFB7}" destId="{A86907AA-2C4C-4C2E-97E3-C3A3085048A7}" srcOrd="4" destOrd="0" presId="urn:microsoft.com/office/officeart/2005/8/layout/vList2"/>
    <dgm:cxn modelId="{ED93C06B-B525-4322-A137-B343A4DCD2F0}" type="presParOf" srcId="{2235E81D-3549-48B9-9670-634C59BCCFB7}" destId="{C2E6857A-DED2-47B6-A3F4-5C337086056B}" srcOrd="5" destOrd="0" presId="urn:microsoft.com/office/officeart/2005/8/layout/vList2"/>
    <dgm:cxn modelId="{23D6DE07-7650-4727-8FF6-E1DDC37DB3DA}" type="presParOf" srcId="{2235E81D-3549-48B9-9670-634C59BCCFB7}" destId="{6EE9E223-89A9-4036-B108-E75172F4919C}" srcOrd="6" destOrd="0" presId="urn:microsoft.com/office/officeart/2005/8/layout/vList2"/>
    <dgm:cxn modelId="{6F012ACC-35B6-40CD-AC8D-2D354473DB69}" type="presParOf" srcId="{2235E81D-3549-48B9-9670-634C59BCCFB7}" destId="{AEDBF65C-4F7D-4F0B-88E5-E12E2DA54BAD}" srcOrd="7" destOrd="0" presId="urn:microsoft.com/office/officeart/2005/8/layout/vList2"/>
    <dgm:cxn modelId="{79C1FBFD-FEC9-4EAE-8799-71914981031A}" type="presParOf" srcId="{2235E81D-3549-48B9-9670-634C59BCCFB7}" destId="{120B64AE-81F5-4FA7-BEC2-7DA7E2868F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5CD816-349C-42EA-B023-B0E569AE061F}">
      <dsp:nvSpPr>
        <dsp:cNvPr id="0" name=""/>
        <dsp:cNvSpPr/>
      </dsp:nvSpPr>
      <dsp:spPr>
        <a:xfrm>
          <a:off x="0" y="24377"/>
          <a:ext cx="7402813" cy="47970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Antecedentes</a:t>
          </a:r>
          <a:endParaRPr lang="es-CL" sz="2000" kern="1200" dirty="0"/>
        </a:p>
      </dsp:txBody>
      <dsp:txXfrm>
        <a:off x="23417" y="47794"/>
        <a:ext cx="7355979" cy="432866"/>
      </dsp:txXfrm>
    </dsp:sp>
    <dsp:sp modelId="{8D7B758E-2875-45E1-88B7-D2095BEF9A29}">
      <dsp:nvSpPr>
        <dsp:cNvPr id="0" name=""/>
        <dsp:cNvSpPr/>
      </dsp:nvSpPr>
      <dsp:spPr>
        <a:xfrm>
          <a:off x="0" y="561677"/>
          <a:ext cx="7402813" cy="47970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Fuentes de información</a:t>
          </a:r>
          <a:endParaRPr lang="es-CL" sz="2000" kern="1200" dirty="0"/>
        </a:p>
      </dsp:txBody>
      <dsp:txXfrm>
        <a:off x="23417" y="585094"/>
        <a:ext cx="7355979" cy="432866"/>
      </dsp:txXfrm>
    </dsp:sp>
    <dsp:sp modelId="{A86907AA-2C4C-4C2E-97E3-C3A3085048A7}">
      <dsp:nvSpPr>
        <dsp:cNvPr id="0" name=""/>
        <dsp:cNvSpPr/>
      </dsp:nvSpPr>
      <dsp:spPr>
        <a:xfrm>
          <a:off x="0" y="1098978"/>
          <a:ext cx="7402813" cy="47970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smtClean="0"/>
            <a:t>Diseño </a:t>
          </a:r>
          <a:r>
            <a:rPr lang="es-CL" sz="2000" kern="1200" dirty="0" smtClean="0"/>
            <a:t>metodológico</a:t>
          </a:r>
          <a:endParaRPr lang="es-CL" sz="2000" kern="1200" dirty="0"/>
        </a:p>
      </dsp:txBody>
      <dsp:txXfrm>
        <a:off x="23417" y="1122395"/>
        <a:ext cx="7355979" cy="432866"/>
      </dsp:txXfrm>
    </dsp:sp>
    <dsp:sp modelId="{6EE9E223-89A9-4036-B108-E75172F4919C}">
      <dsp:nvSpPr>
        <dsp:cNvPr id="0" name=""/>
        <dsp:cNvSpPr/>
      </dsp:nvSpPr>
      <dsp:spPr>
        <a:xfrm>
          <a:off x="0" y="1636278"/>
          <a:ext cx="7402813" cy="47970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Resultados</a:t>
          </a:r>
          <a:endParaRPr lang="es-CL" sz="2000" kern="1200" dirty="0"/>
        </a:p>
      </dsp:txBody>
      <dsp:txXfrm>
        <a:off x="23417" y="1659695"/>
        <a:ext cx="7355979" cy="432866"/>
      </dsp:txXfrm>
    </dsp:sp>
    <dsp:sp modelId="{120B64AE-81F5-4FA7-BEC2-7DA7E2868FFA}">
      <dsp:nvSpPr>
        <dsp:cNvPr id="0" name=""/>
        <dsp:cNvSpPr/>
      </dsp:nvSpPr>
      <dsp:spPr>
        <a:xfrm>
          <a:off x="0" y="2173578"/>
          <a:ext cx="7402813" cy="479700"/>
        </a:xfrm>
        <a:prstGeom prst="roundRect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Trabajo a futuro</a:t>
          </a:r>
          <a:endParaRPr lang="es-CL" sz="2000" kern="1200" dirty="0"/>
        </a:p>
      </dsp:txBody>
      <dsp:txXfrm>
        <a:off x="23417" y="2196995"/>
        <a:ext cx="7355979" cy="432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001A62B-613B-4067-91EB-E28D51586933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9582CD7-8342-449A-BE73-942F77782BF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01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602EE8F-F61E-488E-8AAA-79DE737325CA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C780A39-5B02-4E33-A3F5-5D2677B1B88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840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Portada</a:t>
            </a:r>
            <a:r>
              <a:rPr lang="es-CL" baseline="0" dirty="0"/>
              <a:t> Corporativa + Título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5698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42269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1752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80A39-5B02-4E33-A3F5-5D2677B1B88C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545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91025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4469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7415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266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755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0099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142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996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4098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942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241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37010-2574-42CA-98B8-C41B2879A801}" type="datetimeFigureOut">
              <a:rPr lang="es-CL" smtClean="0"/>
              <a:t>13-05-2019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8131-7434-41E3-9961-5E6C327A48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6881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#_msoanchor_1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2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3.xml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diagramLayout" Target="../diagrams/layout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12" Type="http://schemas.openxmlformats.org/officeDocument/2006/relationships/diagramData" Target="../diagrams/data5.xml"/><Relationship Id="rId2" Type="http://schemas.openxmlformats.org/officeDocument/2006/relationships/notesSlide" Target="../notesSlides/notesSlide11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image" Target="../media/image7.jpeg"/><Relationship Id="rId5" Type="http://schemas.openxmlformats.org/officeDocument/2006/relationships/diagramLayout" Target="../diagrams/layout4.xml"/><Relationship Id="rId15" Type="http://schemas.openxmlformats.org/officeDocument/2006/relationships/diagramColors" Target="../diagrams/colors5.xml"/><Relationship Id="rId10" Type="http://schemas.openxmlformats.org/officeDocument/2006/relationships/image" Target="../media/image6.emf"/><Relationship Id="rId4" Type="http://schemas.openxmlformats.org/officeDocument/2006/relationships/diagramData" Target="../diagrams/data4.xml"/><Relationship Id="rId9" Type="http://schemas.openxmlformats.org/officeDocument/2006/relationships/image" Target="../media/image5.png"/><Relationship Id="rId1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6.xml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7.jpeg"/><Relationship Id="rId5" Type="http://schemas.openxmlformats.org/officeDocument/2006/relationships/diagramLayout" Target="../diagrams/layout7.xml"/><Relationship Id="rId10" Type="http://schemas.openxmlformats.org/officeDocument/2006/relationships/image" Target="../media/image6.emf"/><Relationship Id="rId4" Type="http://schemas.openxmlformats.org/officeDocument/2006/relationships/diagramData" Target="../diagrams/data7.xml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7.jpeg"/><Relationship Id="rId4" Type="http://schemas.openxmlformats.org/officeDocument/2006/relationships/diagramLayout" Target="../diagrams/layout8.xml"/><Relationship Id="rId9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7.jpeg"/><Relationship Id="rId4" Type="http://schemas.openxmlformats.org/officeDocument/2006/relationships/diagramLayout" Target="../diagrams/layout9.xml"/><Relationship Id="rId9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10.xml"/><Relationship Id="rId9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6.emf"/><Relationship Id="rId4" Type="http://schemas.openxmlformats.org/officeDocument/2006/relationships/diagramLayout" Target="../diagrams/layout11.xml"/><Relationship Id="rId9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tranjer&#237;a.gob.cl/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://www.ine.cl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2063626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/>
              <a:t>Estimación de Personas Extranjeras </a:t>
            </a:r>
            <a:r>
              <a:rPr lang="es-CL" sz="2400" b="1" dirty="0"/>
              <a:t>R</a:t>
            </a:r>
            <a:r>
              <a:rPr lang="es-CL" sz="2400" b="1" dirty="0" smtClean="0"/>
              <a:t>esidentes en Chile </a:t>
            </a:r>
          </a:p>
          <a:p>
            <a:pPr algn="ctr"/>
            <a:r>
              <a:rPr lang="es-CL" b="1" dirty="0" smtClean="0"/>
              <a:t>31 de Diciembre 2018</a:t>
            </a:r>
            <a:endParaRPr lang="es-CL" dirty="0"/>
          </a:p>
          <a:p>
            <a:pPr algn="ctr"/>
            <a:endParaRPr lang="es-CL" dirty="0" smtClean="0">
              <a:latin typeface="+mj-lt"/>
            </a:endParaRPr>
          </a:p>
          <a:p>
            <a:pPr algn="ctr"/>
            <a:endParaRPr lang="es-CL" sz="1200" strike="sngStrike" dirty="0"/>
          </a:p>
          <a:p>
            <a:pPr algn="ctr"/>
            <a:r>
              <a:rPr lang="es-C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 </a:t>
            </a:r>
          </a:p>
          <a:p>
            <a:pPr algn="ctr"/>
            <a:r>
              <a:rPr lang="es-CL" sz="1200" dirty="0"/>
              <a:t>INSTITUTO NACIONAL DE ESTADÍSTICAS (INE)</a:t>
            </a:r>
          </a:p>
          <a:p>
            <a:pPr algn="ctr"/>
            <a:r>
              <a:rPr lang="es-CL" sz="1200" dirty="0"/>
              <a:t>DEPARTAMENTO DE EXTRANJERÍA Y MIGRACIÓN (DEM)</a:t>
            </a:r>
          </a:p>
          <a:p>
            <a:pPr algn="ctr">
              <a:lnSpc>
                <a:spcPct val="300000"/>
              </a:lnSpc>
            </a:pPr>
            <a:r>
              <a:rPr lang="es-CL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Santiago, Febrero de 2019</a:t>
            </a:r>
            <a:endParaRPr lang="es-CL" sz="12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24193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CL" alt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0" y="38385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CL" altLang="es-C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52673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CL" alt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62388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0" y="6696075"/>
            <a:ext cx="3017838" cy="4763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0" y="6700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s-CL" altLang="es-CL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4"/>
              </a:rPr>
              <a:t>[JJRL1]</a:t>
            </a:r>
            <a:r>
              <a:rPr kumimoji="0" lang="es-CL" altLang="es-CL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Van a estar todos los logos??</a:t>
            </a:r>
            <a:endParaRPr kumimoji="0" lang="es-CL" alt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19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097" y="189795"/>
            <a:ext cx="1471806" cy="13916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846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3857007360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89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350259922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778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1180946"/>
            <a:ext cx="4968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es-ES" sz="1600" dirty="0" smtClean="0"/>
              <a:t>Esta estimación se presenta en el marco de </a:t>
            </a:r>
            <a:r>
              <a:rPr lang="es-ES" sz="1600" dirty="0"/>
              <a:t>la colaboración </a:t>
            </a:r>
            <a:r>
              <a:rPr lang="es-ES" sz="1600" dirty="0" smtClean="0"/>
              <a:t>entre </a:t>
            </a:r>
            <a:r>
              <a:rPr lang="es-ES" sz="1600" dirty="0"/>
              <a:t>las instituciones del Estado vinculadas a la elaboración, procesamiento y análisis de estadísticas </a:t>
            </a:r>
            <a:r>
              <a:rPr lang="es-ES" sz="1600" dirty="0" smtClean="0"/>
              <a:t>relacionadas con </a:t>
            </a:r>
            <a:r>
              <a:rPr lang="es-ES" sz="1600" dirty="0"/>
              <a:t>los desplazamientos de personas nacionales o extranjeras por el territorio </a:t>
            </a:r>
            <a:r>
              <a:rPr lang="es-ES" sz="1600" dirty="0" smtClean="0"/>
              <a:t>nacional.</a:t>
            </a:r>
          </a:p>
          <a:p>
            <a:pPr lvl="0" algn="just">
              <a:defRPr/>
            </a:pPr>
            <a:endParaRPr lang="es-ES" sz="1600" dirty="0"/>
          </a:p>
          <a:p>
            <a:pPr lvl="0" algn="just">
              <a:defRPr/>
            </a:pPr>
            <a:r>
              <a:rPr lang="es-ES" sz="1600" dirty="0" smtClean="0"/>
              <a:t>El trabajo fue impulsado por el Departamento de Extranjería y Migración y el Instituto Nacional de Estadísticas, en colaboración con Policía de Investigaciones, Ministerio de Relaciones Exteriores y Servicio de Registro Civil e Identificación.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s-ES" sz="1600" dirty="0"/>
          </a:p>
        </p:txBody>
      </p:sp>
      <p:pic>
        <p:nvPicPr>
          <p:cNvPr id="8" name="7 Imagen" descr="C:\Users\Jrodriguezl\AppData\Local\Microsoft\Windows\Temporary Internet Files\Content.Outlook\X0ULOYRN\LOGO-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482" y="987574"/>
            <a:ext cx="2983974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79740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797402"/>
          </a:xfrm>
          <a:prstGeom prst="rect">
            <a:avLst/>
          </a:prstGeom>
        </p:spPr>
      </p:pic>
      <p:pic>
        <p:nvPicPr>
          <p:cNvPr id="10" name="9 Imagen" descr="C:\Users\Jrodriguezl\AppData\Local\Microsoft\Windows\Temporary Internet Files\Content.Outlook\X0ULOYRN\logo dem gob color-01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logo_ine_original_blanco_recuadro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C:\Users\Jrodriguezl\AppData\Local\Microsoft\Windows\Temporary Internet Files\Content.Outlook\X0ULOYRN\LOGO-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uadroTexto"/>
          <p:cNvSpPr txBox="1"/>
          <p:nvPr/>
        </p:nvSpPr>
        <p:spPr>
          <a:xfrm>
            <a:off x="691952" y="339502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497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770485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2863" y="987574"/>
            <a:ext cx="85112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600" dirty="0" smtClean="0"/>
              <a:t>Durante </a:t>
            </a:r>
            <a:r>
              <a:rPr lang="es-CL" sz="1600" dirty="0"/>
              <a:t>los últimos cinco años </a:t>
            </a:r>
            <a:r>
              <a:rPr lang="es-CL" sz="1600" dirty="0" smtClean="0"/>
              <a:t>se ha intensificado en </a:t>
            </a:r>
            <a:r>
              <a:rPr lang="es-CL" sz="1600" dirty="0"/>
              <a:t>Chile </a:t>
            </a:r>
            <a:r>
              <a:rPr lang="es-CL" sz="1600" dirty="0" smtClean="0"/>
              <a:t>la </a:t>
            </a:r>
            <a:r>
              <a:rPr lang="es-CL" sz="1600" dirty="0"/>
              <a:t>inmigración internacional, </a:t>
            </a:r>
            <a:r>
              <a:rPr lang="es-CL" sz="1600" dirty="0" smtClean="0"/>
              <a:t>instalándose  </a:t>
            </a:r>
            <a:r>
              <a:rPr lang="es-CL" sz="1600" dirty="0"/>
              <a:t>como un tema de alto interés público</a:t>
            </a:r>
            <a:r>
              <a:rPr lang="es-CL" sz="16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ES_tradn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600" dirty="0" smtClean="0"/>
              <a:t>Se </a:t>
            </a:r>
            <a:r>
              <a:rPr lang="es-CL" sz="1600" dirty="0"/>
              <a:t>dispone </a:t>
            </a:r>
            <a:r>
              <a:rPr lang="es-CL" sz="1600" dirty="0" smtClean="0"/>
              <a:t>de </a:t>
            </a:r>
            <a:r>
              <a:rPr lang="es-CL" sz="1600" dirty="0"/>
              <a:t>estadísticas que cubren parcialmente el fenómeno migratorio en Chile. </a:t>
            </a:r>
            <a:r>
              <a:rPr lang="es-CL" sz="1600" dirty="0" smtClean="0"/>
              <a:t>Los datos son recopilados </a:t>
            </a:r>
            <a:r>
              <a:rPr lang="es-CL" sz="1600" dirty="0"/>
              <a:t>en una amplia variedad de formas y para diversos propósitos propios del organismo que las </a:t>
            </a:r>
            <a:r>
              <a:rPr lang="es-CL" sz="1600" dirty="0" smtClean="0"/>
              <a:t>produce.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ES_tradnl" sz="1600" b="1" dirty="0" smtClean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600" dirty="0"/>
              <a:t>La integración de los registros administrativos de instituciones vinculadas al proceso </a:t>
            </a:r>
            <a:r>
              <a:rPr lang="es-CL" sz="1600" dirty="0" smtClean="0"/>
              <a:t>migratorio, permite actualizar la información estadística acerca de la cantidad y </a:t>
            </a:r>
            <a:r>
              <a:rPr lang="es-CL" sz="1600" dirty="0"/>
              <a:t>características de este nuevo </a:t>
            </a:r>
            <a:r>
              <a:rPr lang="es-CL" sz="1600" dirty="0" smtClean="0"/>
              <a:t>grupo </a:t>
            </a:r>
            <a:r>
              <a:rPr lang="es-CL" sz="1600" dirty="0"/>
              <a:t>de población residente en Chile</a:t>
            </a:r>
            <a:r>
              <a:rPr lang="es-CL" sz="16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CL" sz="1600" dirty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CL" sz="1600" b="1" dirty="0" smtClean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CL" sz="16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91952" y="339502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797402"/>
          </a:xfrm>
          <a:prstGeom prst="rect">
            <a:avLst/>
          </a:prstGeom>
        </p:spPr>
      </p:pic>
      <p:pic>
        <p:nvPicPr>
          <p:cNvPr id="8" name="7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uadroTexto"/>
          <p:cNvSpPr txBox="1"/>
          <p:nvPr/>
        </p:nvSpPr>
        <p:spPr>
          <a:xfrm>
            <a:off x="539552" y="349253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</a:p>
        </p:txBody>
      </p:sp>
    </p:spTree>
    <p:extLst>
      <p:ext uri="{BB962C8B-B14F-4D97-AF65-F5344CB8AC3E}">
        <p14:creationId xmlns:p14="http://schemas.microsoft.com/office/powerpoint/2010/main" val="170675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39552" y="339708"/>
            <a:ext cx="770485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8220" y="884810"/>
            <a:ext cx="88582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500" dirty="0" smtClean="0"/>
              <a:t>El </a:t>
            </a:r>
            <a:r>
              <a:rPr lang="es-CL" sz="1500" dirty="0"/>
              <a:t>objetivo general del trabajo fue:</a:t>
            </a:r>
          </a:p>
          <a:p>
            <a:pPr algn="just"/>
            <a:r>
              <a:rPr lang="es-CL" sz="1500" dirty="0"/>
              <a:t> </a:t>
            </a:r>
          </a:p>
          <a:p>
            <a:pPr algn="just"/>
            <a:r>
              <a:rPr lang="es-CL" sz="1500" b="1" dirty="0"/>
              <a:t>Estimar el número de personas extranjeras </a:t>
            </a:r>
            <a:r>
              <a:rPr lang="es-CL" sz="1500" b="1" dirty="0" smtClean="0"/>
              <a:t>residentes en </a:t>
            </a:r>
            <a:r>
              <a:rPr lang="es-CL" sz="1500" b="1" dirty="0"/>
              <a:t>Chile a</a:t>
            </a:r>
            <a:r>
              <a:rPr lang="es-CL" sz="1500" b="1" dirty="0" smtClean="0"/>
              <a:t>l día 31 de </a:t>
            </a:r>
            <a:r>
              <a:rPr lang="es-CL" sz="1500" b="1" dirty="0"/>
              <a:t>diciembre de 2018, a través de la integración de datos censales y registros administrativos de los servicios asociados al </a:t>
            </a:r>
            <a:r>
              <a:rPr lang="es-CL" sz="1500" b="1" dirty="0" smtClean="0"/>
              <a:t>proceso migratorio</a:t>
            </a:r>
            <a:r>
              <a:rPr lang="es-CL" sz="1500" b="1" dirty="0"/>
              <a:t>.</a:t>
            </a:r>
            <a:endParaRPr lang="es-CL" sz="1500" dirty="0"/>
          </a:p>
          <a:p>
            <a:pPr algn="just"/>
            <a:r>
              <a:rPr lang="es-CL" sz="1500" dirty="0"/>
              <a:t> </a:t>
            </a:r>
          </a:p>
          <a:p>
            <a:pPr algn="just"/>
            <a:r>
              <a:rPr lang="es-CL" sz="1500" dirty="0"/>
              <a:t>Los objetivos específicos </a:t>
            </a:r>
            <a:r>
              <a:rPr lang="es-CL" sz="1500" dirty="0" smtClean="0"/>
              <a:t>fueron:</a:t>
            </a:r>
            <a:endParaRPr lang="es-CL" sz="1500" dirty="0"/>
          </a:p>
          <a:p>
            <a:pPr algn="just"/>
            <a:r>
              <a:rPr lang="es-CL" sz="1500" dirty="0"/>
              <a:t>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500" dirty="0"/>
              <a:t>Obtener una estimación </a:t>
            </a:r>
            <a:r>
              <a:rPr lang="es-CL" sz="1500" dirty="0" smtClean="0"/>
              <a:t>del </a:t>
            </a:r>
            <a:r>
              <a:rPr lang="es-CL" sz="1500" dirty="0"/>
              <a:t>número de personas extranjeras residentes en Chile a</a:t>
            </a:r>
            <a:r>
              <a:rPr lang="es-CL" sz="1500" dirty="0" smtClean="0"/>
              <a:t>l </a:t>
            </a:r>
            <a:r>
              <a:rPr lang="es-CL" sz="1500" dirty="0"/>
              <a:t>día 31 de diciembre de 2018.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500" dirty="0"/>
              <a:t>Caracterizar a las personas extranjeras residentes en Chile </a:t>
            </a:r>
            <a:r>
              <a:rPr lang="es-CL" sz="1500" dirty="0" smtClean="0"/>
              <a:t>al </a:t>
            </a:r>
            <a:r>
              <a:rPr lang="es-CL" sz="1500" dirty="0"/>
              <a:t>día 31 de diciembre de </a:t>
            </a:r>
            <a:r>
              <a:rPr lang="es-CL" sz="1500" dirty="0" smtClean="0"/>
              <a:t>2018 </a:t>
            </a:r>
            <a:r>
              <a:rPr lang="es-CL" sz="1500" dirty="0"/>
              <a:t>a nivel nacional, según sexo.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500" dirty="0"/>
              <a:t>Caracterizar a las personas extranjeras residentes en Chile </a:t>
            </a:r>
            <a:r>
              <a:rPr lang="es-CL" sz="1500" dirty="0" smtClean="0"/>
              <a:t>al </a:t>
            </a:r>
            <a:r>
              <a:rPr lang="es-CL" sz="1500" dirty="0"/>
              <a:t>día 31 de diciembre de </a:t>
            </a:r>
            <a:r>
              <a:rPr lang="es-CL" sz="1500" dirty="0" smtClean="0"/>
              <a:t>2018 </a:t>
            </a:r>
            <a:r>
              <a:rPr lang="es-CL" sz="1500" dirty="0"/>
              <a:t>a nivel </a:t>
            </a:r>
            <a:r>
              <a:rPr lang="es-CL" sz="1500" dirty="0" smtClean="0"/>
              <a:t>nacional, </a:t>
            </a:r>
            <a:r>
              <a:rPr lang="es-CL" sz="1500" dirty="0"/>
              <a:t>según tramo de edad.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500" dirty="0"/>
              <a:t>Caracterizar a las personas extranjeras residentes en Chile </a:t>
            </a:r>
            <a:r>
              <a:rPr lang="es-CL" sz="1500" dirty="0" smtClean="0"/>
              <a:t>al </a:t>
            </a:r>
            <a:r>
              <a:rPr lang="es-CL" sz="1500" dirty="0"/>
              <a:t>día 31 de diciembre de </a:t>
            </a:r>
            <a:r>
              <a:rPr lang="es-CL" sz="1500" dirty="0" smtClean="0"/>
              <a:t>2018 </a:t>
            </a:r>
            <a:r>
              <a:rPr lang="es-CL" sz="1500" dirty="0"/>
              <a:t>a nivel </a:t>
            </a:r>
            <a:r>
              <a:rPr lang="es-CL" sz="1500" dirty="0" smtClean="0"/>
              <a:t>nacional, </a:t>
            </a:r>
            <a:r>
              <a:rPr lang="es-CL" sz="1500" dirty="0"/>
              <a:t>según país de nacimiento.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500" dirty="0"/>
              <a:t>Desarrollar una metodología para la estimación de </a:t>
            </a:r>
            <a:r>
              <a:rPr lang="es-CL" sz="1500" dirty="0" smtClean="0"/>
              <a:t>la población </a:t>
            </a:r>
            <a:r>
              <a:rPr lang="es-CL" sz="1500" dirty="0"/>
              <a:t>inmigrante en Chile.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s-ES_tradnl" sz="1500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s-CL" sz="1500" b="1" dirty="0"/>
          </a:p>
        </p:txBody>
      </p:sp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072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39552" y="339708"/>
            <a:ext cx="770485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512" y="1080594"/>
            <a:ext cx="835292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600" dirty="0" smtClean="0"/>
              <a:t>Hay dos </a:t>
            </a:r>
            <a:r>
              <a:rPr lang="es-CL" sz="1600" dirty="0"/>
              <a:t>grandes formas de medición de la migración en </a:t>
            </a:r>
            <a:r>
              <a:rPr lang="es-CL" sz="1600" dirty="0" smtClean="0"/>
              <a:t>Chile</a:t>
            </a:r>
            <a:r>
              <a:rPr lang="es-CL" sz="1600" dirty="0"/>
              <a:t>:</a:t>
            </a: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dirty="0"/>
              <a:t>M</a:t>
            </a:r>
            <a:r>
              <a:rPr lang="es-CL" sz="1600" dirty="0" smtClean="0"/>
              <a:t>edición </a:t>
            </a:r>
            <a:r>
              <a:rPr lang="es-CL" sz="1600" dirty="0"/>
              <a:t>que busca determinar el movimiento de las personas respecto a una residencia habitual de origen, y para lo cual se ha utilizado como forma estándar tanto en los censos como en las encuestas de hogares, la pregunta de orden demográfico sobre el </a:t>
            </a:r>
            <a:r>
              <a:rPr lang="es-CL" sz="1600" i="1" dirty="0"/>
              <a:t>lugar de residencia de la </a:t>
            </a:r>
            <a:r>
              <a:rPr lang="es-CL" sz="1600" i="1" dirty="0" smtClean="0"/>
              <a:t>madre al </a:t>
            </a:r>
            <a:r>
              <a:rPr lang="es-CL" sz="1600" i="1" dirty="0"/>
              <a:t>momento de haber nacido.</a:t>
            </a:r>
            <a:r>
              <a:rPr lang="es-CL" sz="1600" dirty="0"/>
              <a:t> </a:t>
            </a: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dirty="0" smtClean="0"/>
              <a:t>Medición proveniente </a:t>
            </a:r>
            <a:r>
              <a:rPr lang="es-CL" sz="1600" dirty="0"/>
              <a:t>de registros administrativos que se vincula con la </a:t>
            </a:r>
            <a:r>
              <a:rPr lang="es-CL" sz="1600" i="1" dirty="0"/>
              <a:t>nacionalidad de las personas</a:t>
            </a:r>
            <a:r>
              <a:rPr lang="es-CL" sz="1600" dirty="0"/>
              <a:t>, esto es, aquellas </a:t>
            </a:r>
            <a:r>
              <a:rPr lang="es-CL" sz="1600" dirty="0" smtClean="0"/>
              <a:t>que </a:t>
            </a:r>
            <a:r>
              <a:rPr lang="es-CL" sz="1600" dirty="0"/>
              <a:t>no tienen la nacionalidad chilena por lo que deben obtener </a:t>
            </a:r>
            <a:r>
              <a:rPr lang="es-CL" sz="1600" dirty="0" smtClean="0"/>
              <a:t>un permiso para </a:t>
            </a:r>
            <a:r>
              <a:rPr lang="es-CL" sz="1600" dirty="0"/>
              <a:t>residir </a:t>
            </a:r>
            <a:r>
              <a:rPr lang="es-CL" sz="1600" dirty="0" smtClean="0"/>
              <a:t>de </a:t>
            </a:r>
            <a:r>
              <a:rPr lang="es-CL" sz="1600" dirty="0"/>
              <a:t>forma regular en nuestro país.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s-ES_tradnl" sz="1500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s-CL" sz="1500" b="1" dirty="0"/>
          </a:p>
        </p:txBody>
      </p:sp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3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39552" y="339708"/>
            <a:ext cx="770485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ANTECEDENTES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512" y="1080594"/>
            <a:ext cx="83529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600" dirty="0"/>
              <a:t>Según el glosario de Derecho Internacional </a:t>
            </a:r>
            <a:r>
              <a:rPr lang="es-CL" sz="1600" dirty="0" smtClean="0"/>
              <a:t>de la Organización </a:t>
            </a:r>
            <a:r>
              <a:rPr lang="es-CL" sz="1600" dirty="0"/>
              <a:t>Internacional para las Migraciones, </a:t>
            </a:r>
            <a:r>
              <a:rPr lang="es-CL" sz="1600" dirty="0" smtClean="0"/>
              <a:t>la “</a:t>
            </a:r>
            <a:r>
              <a:rPr lang="es-CL" sz="1600" i="1" dirty="0" smtClean="0"/>
              <a:t>migración </a:t>
            </a:r>
            <a:r>
              <a:rPr lang="es-CL" sz="1600" i="1" dirty="0"/>
              <a:t>internacional es el movimiento de personas que dejan su país de origen o en el que tienen residencia habitual, para establecerse temporal o permanentemente en </a:t>
            </a:r>
            <a:r>
              <a:rPr lang="es-CL" sz="1600" i="1" dirty="0" smtClean="0"/>
              <a:t>otro </a:t>
            </a:r>
            <a:r>
              <a:rPr lang="es-CL" sz="1600" i="1" dirty="0"/>
              <a:t>país distinto al suyo. Estas personas para ello han debido atravesar una frontera</a:t>
            </a:r>
            <a:r>
              <a:rPr lang="es-CL" sz="1600" dirty="0"/>
              <a:t>” (OIM 2006).</a:t>
            </a:r>
          </a:p>
          <a:p>
            <a:pPr algn="just"/>
            <a:r>
              <a:rPr lang="es-CL" sz="1600" dirty="0"/>
              <a:t> </a:t>
            </a:r>
          </a:p>
          <a:p>
            <a:pPr algn="just"/>
            <a:r>
              <a:rPr lang="es-CL" sz="1600" dirty="0"/>
              <a:t>La </a:t>
            </a:r>
            <a:r>
              <a:rPr lang="es-CL" sz="1600" dirty="0" smtClean="0"/>
              <a:t>definición anterior presenta dos </a:t>
            </a:r>
            <a:r>
              <a:rPr lang="es-CL" sz="1600" dirty="0"/>
              <a:t>acepciones </a:t>
            </a:r>
            <a:r>
              <a:rPr lang="es-CL" sz="1600" dirty="0" smtClean="0"/>
              <a:t>importantes: </a:t>
            </a:r>
            <a:r>
              <a:rPr lang="es-CL" sz="1600" dirty="0"/>
              <a:t>movimiento </a:t>
            </a:r>
            <a:r>
              <a:rPr lang="es-CL" sz="1600" dirty="0" smtClean="0"/>
              <a:t>a través de frontera y </a:t>
            </a:r>
            <a:r>
              <a:rPr lang="es-CL" sz="1600" dirty="0"/>
              <a:t>residencia habitual</a:t>
            </a:r>
            <a:r>
              <a:rPr lang="es-CL" sz="1600" dirty="0" smtClean="0"/>
              <a:t>.</a:t>
            </a:r>
          </a:p>
          <a:p>
            <a:pPr algn="just"/>
            <a:endParaRPr lang="es-CL" sz="1600" b="1" dirty="0"/>
          </a:p>
          <a:p>
            <a:pPr algn="just"/>
            <a:r>
              <a:rPr lang="es-CL" sz="1600" b="1" i="1" dirty="0"/>
              <a:t>De este modo, </a:t>
            </a:r>
            <a:r>
              <a:rPr lang="es-CL" sz="1600" b="1" i="1" dirty="0" smtClean="0"/>
              <a:t>en el marco </a:t>
            </a:r>
            <a:r>
              <a:rPr lang="es-CL" sz="1600" b="1" i="1" dirty="0"/>
              <a:t>de la presente estimación, por persona </a:t>
            </a:r>
            <a:r>
              <a:rPr lang="es-CL" sz="1600" b="1" i="1" dirty="0" smtClean="0"/>
              <a:t>extranjera residente </a:t>
            </a:r>
            <a:r>
              <a:rPr lang="es-CL" sz="1600" b="1" i="1" dirty="0"/>
              <a:t>se </a:t>
            </a:r>
            <a:r>
              <a:rPr lang="es-CL" sz="1600" b="1" i="1" dirty="0" smtClean="0"/>
              <a:t>define </a:t>
            </a:r>
            <a:r>
              <a:rPr lang="es-CL" sz="1600" b="1" i="1" dirty="0"/>
              <a:t>a aquellas personas nacidas en el extranjero residentes habituales en Chile o que sean solicitantes </a:t>
            </a:r>
            <a:r>
              <a:rPr lang="es-CL" sz="1600" b="1" i="1" dirty="0" smtClean="0"/>
              <a:t>de </a:t>
            </a:r>
            <a:r>
              <a:rPr lang="es-CL" sz="1600" b="1" i="1" dirty="0"/>
              <a:t>un permiso de residencia en el país. </a:t>
            </a:r>
          </a:p>
        </p:txBody>
      </p:sp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901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648672078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571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FUENTES DE INFORMACIÓN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48986" y="1059582"/>
            <a:ext cx="84460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  <a:defRPr/>
            </a:pPr>
            <a:r>
              <a:rPr lang="es-ES_tradnl" sz="1200" b="1" dirty="0"/>
              <a:t>Censo 2017</a:t>
            </a:r>
            <a:r>
              <a:rPr lang="es-ES_tradnl" sz="1200" dirty="0"/>
              <a:t>: </a:t>
            </a:r>
            <a:r>
              <a:rPr lang="es-CL" sz="1200" dirty="0" smtClean="0"/>
              <a:t>el </a:t>
            </a:r>
            <a:r>
              <a:rPr lang="es-CL" sz="1200" dirty="0"/>
              <a:t>Instituto Nacional de Estadísticas </a:t>
            </a:r>
            <a:r>
              <a:rPr lang="es-CL" sz="1200" dirty="0" smtClean="0"/>
              <a:t>entrega </a:t>
            </a:r>
            <a:r>
              <a:rPr lang="es-CL" sz="1200" dirty="0"/>
              <a:t>la información del total de inmigrantes (stock acumulado) que se </a:t>
            </a:r>
            <a:r>
              <a:rPr lang="es-CL" sz="1200" dirty="0" smtClean="0"/>
              <a:t>encuentran en </a:t>
            </a:r>
            <a:r>
              <a:rPr lang="es-CL" sz="1200" dirty="0"/>
              <a:t>el país en un momento determinado.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es-CL" sz="1200" dirty="0"/>
          </a:p>
          <a:p>
            <a:pPr marL="342900" indent="-342900" algn="just">
              <a:buFont typeface="+mj-lt"/>
              <a:buAutoNum type="arabicPeriod"/>
            </a:pPr>
            <a:r>
              <a:rPr lang="es-CL" sz="1200" b="1" dirty="0"/>
              <a:t>Registros de solicitud y otorgamiento de residencias temporales y definitivas en Chile: </a:t>
            </a:r>
            <a:r>
              <a:rPr lang="es-CL" sz="1200" dirty="0" smtClean="0"/>
              <a:t>el </a:t>
            </a:r>
            <a:r>
              <a:rPr lang="es-CL" sz="1200" dirty="0"/>
              <a:t>Departamento de Extranjería y </a:t>
            </a:r>
            <a:r>
              <a:rPr lang="es-CL" sz="1200" dirty="0" smtClean="0"/>
              <a:t>Migración </a:t>
            </a:r>
            <a:r>
              <a:rPr lang="es-CL" sz="1200" dirty="0"/>
              <a:t>mantiene un registro de </a:t>
            </a:r>
            <a:r>
              <a:rPr lang="es-CL" sz="1200" dirty="0" smtClean="0"/>
              <a:t>las </a:t>
            </a:r>
            <a:r>
              <a:rPr lang="es-CL" sz="1200" dirty="0"/>
              <a:t>personas extranjeras que solicitan residir temporal o definitivamente en el país. 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200" dirty="0"/>
          </a:p>
          <a:p>
            <a:pPr marL="342900" indent="-342900" algn="just">
              <a:buFont typeface="+mj-lt"/>
              <a:buAutoNum type="arabicPeriod"/>
            </a:pPr>
            <a:r>
              <a:rPr lang="es-CL" sz="1200" b="1" dirty="0"/>
              <a:t>Registros de otorgamientos de visas consulares: </a:t>
            </a:r>
            <a:r>
              <a:rPr lang="es-CL" sz="1200" dirty="0"/>
              <a:t>el Ministerio de Relaciones Exteriores registra a través de sus Consulados y Embajadas los permisos de residencia otorgados a extranjeros a través del Sistema de Atención </a:t>
            </a:r>
            <a:r>
              <a:rPr lang="es-CL" sz="1200" dirty="0" smtClean="0"/>
              <a:t>Consular.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200" b="1" dirty="0"/>
          </a:p>
          <a:p>
            <a:pPr marL="342900" indent="-342900" algn="just">
              <a:buFont typeface="+mj-lt"/>
              <a:buAutoNum type="arabicPeriod"/>
            </a:pPr>
            <a:r>
              <a:rPr lang="es-CL" sz="1200" b="1" dirty="0"/>
              <a:t>Registros a partir del control fronterizo: </a:t>
            </a:r>
            <a:r>
              <a:rPr lang="es-CL" sz="1200" dirty="0"/>
              <a:t>la Policía de Investigaciones mantiene un registro de ingreso y salida tanto de extranjeros como de nacionales, a través de la información que es capturada en los pasos fronterizos habilitados (terrestres y aéreos</a:t>
            </a:r>
            <a:r>
              <a:rPr lang="es-CL" sz="1200" dirty="0" smtClean="0"/>
              <a:t>)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200" b="1" dirty="0"/>
          </a:p>
          <a:p>
            <a:pPr marL="342900" indent="-342900" algn="just">
              <a:buFont typeface="+mj-lt"/>
              <a:buAutoNum type="arabicPeriod"/>
            </a:pPr>
            <a:r>
              <a:rPr lang="es-CL" sz="1200" b="1" dirty="0"/>
              <a:t>Registro de defunciones: </a:t>
            </a:r>
            <a:r>
              <a:rPr lang="es-CL" sz="1200" dirty="0"/>
              <a:t>El Servicio de Registro Civil e Identificación registra las defunciones ocurridas en el país tanto personas nacionales como extranjeras</a:t>
            </a:r>
            <a:r>
              <a:rPr lang="es-CL" sz="1200" dirty="0" smtClean="0"/>
              <a:t>.</a:t>
            </a:r>
            <a:endParaRPr lang="es-ES" sz="1200" b="1" dirty="0"/>
          </a:p>
        </p:txBody>
      </p:sp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744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9552" y="339708"/>
            <a:ext cx="8049984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FUENTES DE INFORMACIÓN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10" name="9 Diagrama"/>
          <p:cNvGraphicFramePr/>
          <p:nvPr>
            <p:extLst>
              <p:ext uri="{D42A27DB-BD31-4B8C-83A1-F6EECF244321}">
                <p14:modId xmlns:p14="http://schemas.microsoft.com/office/powerpoint/2010/main" val="535900277"/>
              </p:ext>
            </p:extLst>
          </p:nvPr>
        </p:nvGraphicFramePr>
        <p:xfrm>
          <a:off x="3419872" y="795924"/>
          <a:ext cx="5724128" cy="4008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3491880" y="2401312"/>
            <a:ext cx="1584176" cy="215444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Procesamiento Censo 2017</a:t>
            </a:r>
            <a:endParaRPr lang="es-CL" sz="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491880" y="3939902"/>
            <a:ext cx="2304256" cy="338554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Procesamiento e integración de registros administrativos</a:t>
            </a:r>
          </a:p>
        </p:txBody>
      </p:sp>
      <p:pic>
        <p:nvPicPr>
          <p:cNvPr id="16" name="15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11 Diagrama"/>
          <p:cNvGraphicFramePr/>
          <p:nvPr>
            <p:extLst>
              <p:ext uri="{D42A27DB-BD31-4B8C-83A1-F6EECF244321}">
                <p14:modId xmlns:p14="http://schemas.microsoft.com/office/powerpoint/2010/main" val="40610390"/>
              </p:ext>
            </p:extLst>
          </p:nvPr>
        </p:nvGraphicFramePr>
        <p:xfrm>
          <a:off x="783704" y="1923678"/>
          <a:ext cx="4076328" cy="2960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1115616" y="2716346"/>
            <a:ext cx="2160240" cy="215444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Procesamiento </a:t>
            </a:r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Registro </a:t>
            </a:r>
            <a:r>
              <a:rPr lang="es-CL" sz="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control </a:t>
            </a:r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fronterizo</a:t>
            </a:r>
            <a:endParaRPr lang="es-CL" sz="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86125" y="3508434"/>
            <a:ext cx="2117723" cy="215444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Procesamiento </a:t>
            </a:r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Sistema de Atención Consular</a:t>
            </a:r>
            <a:endParaRPr lang="es-CL" sz="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86124" y="4371950"/>
            <a:ext cx="2124797" cy="215444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Procesamiento </a:t>
            </a:r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Registro </a:t>
            </a:r>
            <a:r>
              <a:rPr lang="es-CL" sz="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es-CL" sz="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Defunciones</a:t>
            </a:r>
            <a:endParaRPr lang="es-CL" sz="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08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1296377007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2257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5902" y="315379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DISEÑO METODOLÓGICO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427656"/>
              </p:ext>
            </p:extLst>
          </p:nvPr>
        </p:nvGraphicFramePr>
        <p:xfrm>
          <a:off x="1547820" y="987574"/>
          <a:ext cx="7596336" cy="1962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1 Rectángulo"/>
          <p:cNvSpPr/>
          <p:nvPr/>
        </p:nvSpPr>
        <p:spPr>
          <a:xfrm>
            <a:off x="335628" y="2931790"/>
            <a:ext cx="8460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CL" sz="1200" dirty="0" smtClean="0"/>
              <a:t>A </a:t>
            </a:r>
            <a:r>
              <a:rPr lang="es-CL" sz="1200" dirty="0"/>
              <a:t>partir de las </a:t>
            </a:r>
            <a:r>
              <a:rPr lang="es-CL" sz="1200" dirty="0" smtClean="0"/>
              <a:t>estimaciones previas </a:t>
            </a:r>
            <a:r>
              <a:rPr lang="es-CL" sz="1200" dirty="0"/>
              <a:t>realizadas por el </a:t>
            </a:r>
            <a:r>
              <a:rPr lang="es-CL" sz="1200" dirty="0" smtClean="0"/>
              <a:t>DEM, </a:t>
            </a:r>
            <a:r>
              <a:rPr lang="es-CL" sz="1200" dirty="0"/>
              <a:t>se han incorporado nuevos criterios para desarrollar una metodología de estimación de población extranjera:</a:t>
            </a:r>
          </a:p>
          <a:p>
            <a:pPr lvl="0" algn="just"/>
            <a:endParaRPr lang="es-CL" sz="1200" dirty="0"/>
          </a:p>
          <a:p>
            <a:pPr marL="342900" lvl="0" indent="-342900" algn="just">
              <a:buAutoNum type="arabicPeriod"/>
            </a:pPr>
            <a:r>
              <a:rPr lang="es-CL" sz="1200" dirty="0"/>
              <a:t>    Ajuste al stock censal por omisión y </a:t>
            </a:r>
            <a:r>
              <a:rPr lang="es-CL" sz="1200" dirty="0" smtClean="0"/>
              <a:t>envejecimiento.</a:t>
            </a:r>
          </a:p>
          <a:p>
            <a:pPr marL="342900" lvl="0" indent="-342900" algn="just">
              <a:buAutoNum type="arabicPeriod"/>
            </a:pPr>
            <a:endParaRPr lang="es-CL" sz="1200" dirty="0" smtClean="0"/>
          </a:p>
          <a:p>
            <a:pPr lvl="1" algn="just"/>
            <a:r>
              <a:rPr lang="es-CL" sz="1200" dirty="0" smtClean="0"/>
              <a:t> A partir de la integración de registros administrativos generados con fecha posterior al registro censal se obtiene:</a:t>
            </a:r>
          </a:p>
          <a:p>
            <a:pPr marL="514350" lvl="0" indent="-514350" algn="just">
              <a:buFont typeface="+mj-lt"/>
              <a:buAutoNum type="arabicPeriod" startAt="2"/>
            </a:pPr>
            <a:r>
              <a:rPr lang="es-CL" sz="1200" dirty="0" smtClean="0"/>
              <a:t>Las </a:t>
            </a:r>
            <a:r>
              <a:rPr lang="es-CL" sz="1200" dirty="0"/>
              <a:t>personas que se encuentran residiendo y no han salido </a:t>
            </a:r>
            <a:r>
              <a:rPr lang="es-CL" sz="1200" dirty="0" smtClean="0"/>
              <a:t>del </a:t>
            </a:r>
            <a:r>
              <a:rPr lang="es-CL" sz="1200" dirty="0"/>
              <a:t>territorio nacional (PDI).</a:t>
            </a:r>
          </a:p>
          <a:p>
            <a:pPr marL="514350" lvl="0" indent="-514350" algn="just">
              <a:buFont typeface="+mj-lt"/>
              <a:buAutoNum type="arabicPeriod" startAt="2"/>
            </a:pPr>
            <a:r>
              <a:rPr lang="es-CL" sz="1200" dirty="0"/>
              <a:t>Las personas que no han </a:t>
            </a:r>
            <a:r>
              <a:rPr lang="es-CL" sz="1200" dirty="0" smtClean="0"/>
              <a:t>fallecido </a:t>
            </a:r>
            <a:r>
              <a:rPr lang="es-CL" sz="1200" dirty="0"/>
              <a:t>y se </a:t>
            </a:r>
            <a:r>
              <a:rPr lang="es-CL" sz="1200" dirty="0" smtClean="0"/>
              <a:t>mantienen como </a:t>
            </a:r>
            <a:r>
              <a:rPr lang="es-CL" sz="1200" dirty="0"/>
              <a:t>residentes en el </a:t>
            </a:r>
            <a:r>
              <a:rPr lang="es-CL" sz="1200" dirty="0" smtClean="0"/>
              <a:t>país (Registro </a:t>
            </a:r>
            <a:r>
              <a:rPr lang="es-CL" sz="1200" dirty="0"/>
              <a:t>Civil).</a:t>
            </a:r>
          </a:p>
          <a:p>
            <a:pPr marL="514350" lvl="0" indent="-514350" algn="just">
              <a:buFont typeface="+mj-lt"/>
              <a:buAutoNum type="arabicPeriod" startAt="2"/>
            </a:pPr>
            <a:r>
              <a:rPr lang="es-CL" sz="1200" dirty="0"/>
              <a:t>Las personas  que </a:t>
            </a:r>
            <a:r>
              <a:rPr lang="es-CL" sz="1200" dirty="0" smtClean="0"/>
              <a:t>obtuvieron una </a:t>
            </a:r>
            <a:r>
              <a:rPr lang="es-CL" sz="1200" dirty="0"/>
              <a:t>visa consular otorgada por el Ministerio de Relaciones Exteriores (MINREL).</a:t>
            </a:r>
          </a:p>
        </p:txBody>
      </p:sp>
      <p:pic>
        <p:nvPicPr>
          <p:cNvPr id="8" name="7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-36512" y="1635646"/>
            <a:ext cx="22322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 smtClean="0"/>
              <a:t>Modelo actual:</a:t>
            </a:r>
          </a:p>
          <a:p>
            <a:r>
              <a:rPr lang="es-CL" sz="1600" dirty="0" smtClean="0"/>
              <a:t>Aplicación del principio</a:t>
            </a:r>
          </a:p>
          <a:p>
            <a:r>
              <a:rPr lang="es-CL" sz="1600" dirty="0" smtClean="0"/>
              <a:t>de mejora continua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157682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5902" y="315379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DISEÑO METODOLÓGICO</a:t>
            </a:r>
          </a:p>
        </p:txBody>
      </p:sp>
      <p:graphicFrame>
        <p:nvGraphicFramePr>
          <p:cNvPr id="7" name="6 Diagrama"/>
          <p:cNvGraphicFramePr/>
          <p:nvPr>
            <p:extLst>
              <p:ext uri="{D42A27DB-BD31-4B8C-83A1-F6EECF244321}">
                <p14:modId xmlns:p14="http://schemas.microsoft.com/office/powerpoint/2010/main" val="2133504043"/>
              </p:ext>
            </p:extLst>
          </p:nvPr>
        </p:nvGraphicFramePr>
        <p:xfrm>
          <a:off x="1907704" y="855737"/>
          <a:ext cx="5976664" cy="1933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7 Rectángulo"/>
          <p:cNvSpPr/>
          <p:nvPr/>
        </p:nvSpPr>
        <p:spPr>
          <a:xfrm>
            <a:off x="179512" y="3147814"/>
            <a:ext cx="871296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400" dirty="0"/>
              <a:t>Sobre </a:t>
            </a:r>
            <a:r>
              <a:rPr lang="es-CL" sz="1400" dirty="0" smtClean="0"/>
              <a:t>el Censo 2017 </a:t>
            </a:r>
            <a:r>
              <a:rPr lang="es-CL" sz="1400" dirty="0"/>
              <a:t>se ha definido la aplicación </a:t>
            </a:r>
            <a:r>
              <a:rPr lang="es-CL" sz="1400" dirty="0" smtClean="0"/>
              <a:t>de dos factores </a:t>
            </a:r>
            <a:r>
              <a:rPr lang="es-CL" sz="1400" dirty="0"/>
              <a:t>de </a:t>
            </a:r>
            <a:r>
              <a:rPr lang="es-CL" sz="1400" dirty="0" smtClean="0"/>
              <a:t>ajuste:</a:t>
            </a:r>
          </a:p>
          <a:p>
            <a:pPr algn="just"/>
            <a:r>
              <a:rPr lang="es-CL" sz="1400" dirty="0" smtClean="0"/>
              <a:t> </a:t>
            </a:r>
          </a:p>
          <a:p>
            <a:pPr marL="400050" indent="-400050" algn="just">
              <a:buAutoNum type="romanLcParenR"/>
            </a:pPr>
            <a:r>
              <a:rPr lang="es-CL" sz="1400" dirty="0" smtClean="0"/>
              <a:t>ajuste </a:t>
            </a:r>
            <a:r>
              <a:rPr lang="es-CL" sz="1400" dirty="0"/>
              <a:t>por omisión censal nacional, aplicada por sexo, </a:t>
            </a:r>
            <a:r>
              <a:rPr lang="es-CL" sz="1400" dirty="0" smtClean="0"/>
              <a:t>y</a:t>
            </a:r>
          </a:p>
          <a:p>
            <a:pPr marL="400050" indent="-400050" algn="just">
              <a:buAutoNum type="romanLcParenR"/>
            </a:pPr>
            <a:endParaRPr lang="es-CL" sz="1400" dirty="0" smtClean="0"/>
          </a:p>
          <a:p>
            <a:pPr marL="400050" indent="-400050" algn="just">
              <a:buAutoNum type="romanLcParenR"/>
            </a:pPr>
            <a:r>
              <a:rPr lang="es-CL" sz="1400" dirty="0" smtClean="0"/>
              <a:t>ajuste </a:t>
            </a:r>
            <a:r>
              <a:rPr lang="es-CL" sz="1400" dirty="0"/>
              <a:t>por “envejecimiento” </a:t>
            </a:r>
            <a:r>
              <a:rPr lang="es-CL" sz="1400" dirty="0" smtClean="0"/>
              <a:t>de la </a:t>
            </a:r>
            <a:r>
              <a:rPr lang="es-CL" sz="1400" dirty="0"/>
              <a:t>población en un año de edad.</a:t>
            </a:r>
          </a:p>
        </p:txBody>
      </p:sp>
      <p:pic>
        <p:nvPicPr>
          <p:cNvPr id="6" name="5 Imagen" descr="C:\Users\Jrodriguezl\AppData\Local\Microsoft\Windows\Temporary Internet Files\Content.Outlook\X0ULOYRN\logo dem gob color-01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logo_ine_original_blanco_recuadro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Jrodriguezl\AppData\Local\Microsoft\Windows\Temporary Internet Files\Content.Outlook\X0ULOYRN\LOGO-5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784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5902" y="315379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DISEÑO METODOLÓGICO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9512" y="3147814"/>
            <a:ext cx="8712968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300" dirty="0" smtClean="0"/>
              <a:t>Sobre el flujo de personas con permiso de residencia se ha determinado: </a:t>
            </a:r>
          </a:p>
          <a:p>
            <a:pPr algn="just"/>
            <a:endParaRPr lang="es-CL" sz="1300" dirty="0"/>
          </a:p>
          <a:p>
            <a:pPr algn="just"/>
            <a:r>
              <a:rPr lang="es-CL" sz="1300" dirty="0" smtClean="0"/>
              <a:t>i) Todos </a:t>
            </a:r>
            <a:r>
              <a:rPr lang="es-CL" sz="1300" dirty="0"/>
              <a:t>aquellos </a:t>
            </a:r>
            <a:r>
              <a:rPr lang="es-CL" sz="1300" dirty="0" smtClean="0"/>
              <a:t>que </a:t>
            </a:r>
            <a:r>
              <a:rPr lang="es-CL" sz="1300" dirty="0"/>
              <a:t>en base a información del registro de control de fronteras de </a:t>
            </a:r>
            <a:r>
              <a:rPr lang="es-CL" sz="1300" dirty="0" smtClean="0"/>
              <a:t>la PDI</a:t>
            </a:r>
            <a:r>
              <a:rPr lang="es-CL" sz="1300" dirty="0"/>
              <a:t>, </a:t>
            </a:r>
            <a:r>
              <a:rPr lang="es-CL" sz="1300" dirty="0" smtClean="0"/>
              <a:t>han salido del </a:t>
            </a:r>
            <a:r>
              <a:rPr lang="es-CL" sz="1300" dirty="0"/>
              <a:t>país </a:t>
            </a:r>
            <a:r>
              <a:rPr lang="es-CL" sz="1300" dirty="0" smtClean="0"/>
              <a:t>al </a:t>
            </a:r>
            <a:r>
              <a:rPr lang="es-CL" sz="1300" dirty="0"/>
              <a:t>día 31 de diciembre de </a:t>
            </a:r>
            <a:r>
              <a:rPr lang="es-CL" sz="1300" dirty="0" smtClean="0"/>
              <a:t>2018.</a:t>
            </a:r>
          </a:p>
          <a:p>
            <a:pPr algn="just"/>
            <a:endParaRPr lang="es-CL" sz="1300" dirty="0" smtClean="0"/>
          </a:p>
          <a:p>
            <a:pPr algn="just"/>
            <a:r>
              <a:rPr lang="es-CL" sz="1300" dirty="0" smtClean="0"/>
              <a:t>ii) Todos aquellos que según </a:t>
            </a:r>
            <a:r>
              <a:rPr lang="es-CL" sz="1300" dirty="0"/>
              <a:t>los </a:t>
            </a:r>
            <a:r>
              <a:rPr lang="es-CL" sz="1300" dirty="0" smtClean="0"/>
              <a:t>datos del </a:t>
            </a:r>
            <a:r>
              <a:rPr lang="es-CL" sz="1300" dirty="0"/>
              <a:t>Servicio de Registro </a:t>
            </a:r>
            <a:r>
              <a:rPr lang="es-CL" sz="1300" dirty="0" smtClean="0"/>
              <a:t>Civil han fallecido en </a:t>
            </a:r>
            <a:r>
              <a:rPr lang="es-CL" sz="1300" dirty="0"/>
              <a:t>el </a:t>
            </a:r>
            <a:r>
              <a:rPr lang="es-CL" sz="1300" dirty="0" smtClean="0"/>
              <a:t>período</a:t>
            </a:r>
            <a:r>
              <a:rPr lang="es-CL" sz="1300" dirty="0"/>
              <a:t>. </a:t>
            </a:r>
            <a:r>
              <a:rPr lang="es-CL" sz="1300" dirty="0" smtClean="0"/>
              <a:t> </a:t>
            </a:r>
          </a:p>
          <a:p>
            <a:pPr algn="just"/>
            <a:endParaRPr lang="es-CL" sz="1300" dirty="0"/>
          </a:p>
          <a:p>
            <a:pPr algn="just"/>
            <a:r>
              <a:rPr lang="es-CL" sz="1300" dirty="0" smtClean="0"/>
              <a:t>iii) De este modo se estima la cantidad de personas que llegaron al país desde el 20 de abril de 2017 y que se encuentran en Chile al 31 de diciembre de 2018.</a:t>
            </a:r>
            <a:endParaRPr lang="es-CL" sz="1300" dirty="0"/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2130063206"/>
              </p:ext>
            </p:extLst>
          </p:nvPr>
        </p:nvGraphicFramePr>
        <p:xfrm>
          <a:off x="1619672" y="915566"/>
          <a:ext cx="5486400" cy="1933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267793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logo_ine_original_blanco_recuadro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90389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Jrodriguezl\AppData\Local\Microsoft\Windows\Temporary Internet Files\Content.Outlook\X0ULOYRN\LOGO-5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267793"/>
            <a:ext cx="565371" cy="647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427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5902" y="315379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DISEÑO METODOLÓGICO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9512" y="1366773"/>
            <a:ext cx="8784976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300" b="1" dirty="0"/>
              <a:t>Stock</a:t>
            </a:r>
            <a:endParaRPr lang="es-CL" sz="1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CL" sz="1300" dirty="0"/>
              <a:t>Se obtuvo la cifra de personas nacidas en el extranjero y residentes de la Base de Datos del Censo 2017.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CL" sz="1300" dirty="0"/>
              <a:t>Se envejeció la población en un año de edad y luego dicha variable se </a:t>
            </a:r>
            <a:r>
              <a:rPr lang="es-CL" sz="1300" dirty="0" smtClean="0"/>
              <a:t>agrupó en quinquenios.</a:t>
            </a:r>
            <a:endParaRPr lang="es-CL" sz="1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CL" sz="1300" dirty="0"/>
              <a:t>Se aplicó ajuste por omisión censal nacional según sexo, con el objetivo de ajustar la población extranjera.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300" dirty="0"/>
              <a:t>Se aplicó la estructura envejecida en un año al total obtenido luego del ajuste por omisión según sexo.</a:t>
            </a:r>
          </a:p>
          <a:p>
            <a:pPr algn="just"/>
            <a:r>
              <a:rPr lang="es-CL" sz="1300" b="1" dirty="0"/>
              <a:t>Flujo</a:t>
            </a:r>
            <a:endParaRPr lang="es-CL" sz="13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300" dirty="0"/>
              <a:t>Se obtuvo el número de personas que habiendo ingresado al país en fecha posterior al momento censal (19-Abril-2017), han realizado un primer trámite en el DEM.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300" dirty="0" smtClean="0"/>
              <a:t>Se determinó quienes </a:t>
            </a:r>
            <a:r>
              <a:rPr lang="es-CL" sz="1300" dirty="0"/>
              <a:t>entre estas </a:t>
            </a:r>
            <a:r>
              <a:rPr lang="es-CL" sz="1300" dirty="0" smtClean="0"/>
              <a:t>personas presentan </a:t>
            </a:r>
            <a:r>
              <a:rPr lang="es-CL" sz="1300" dirty="0"/>
              <a:t>como último movimiento migratorio al 31 de diciembre una </a:t>
            </a:r>
            <a:r>
              <a:rPr lang="es-CL" sz="1300" dirty="0" smtClean="0"/>
              <a:t>salida </a:t>
            </a:r>
            <a:r>
              <a:rPr lang="es-CL" sz="1300" dirty="0"/>
              <a:t>del </a:t>
            </a:r>
            <a:r>
              <a:rPr lang="es-CL" sz="1300" dirty="0" smtClean="0"/>
              <a:t>país.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300" dirty="0"/>
              <a:t>S</a:t>
            </a:r>
            <a:r>
              <a:rPr lang="es-CL" sz="1300" dirty="0" smtClean="0"/>
              <a:t>e determinó quienes entre estas personas han fallecido hasta 31 de diciembre.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300" dirty="0" smtClean="0"/>
              <a:t>Se </a:t>
            </a:r>
            <a:r>
              <a:rPr lang="es-CL" sz="1300" dirty="0"/>
              <a:t>descontaron todas aquellas personas que declararon una visa consular al momento de realizar su primer trámite en el </a:t>
            </a:r>
            <a:r>
              <a:rPr lang="es-CL" sz="1300" dirty="0" smtClean="0"/>
              <a:t>DEM.</a:t>
            </a:r>
            <a:endParaRPr lang="es-CL" sz="13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L" sz="1300" dirty="0"/>
              <a:t>Se agregaron las personas que obtuvieron visa consular desde el día posterior al momento censal. </a:t>
            </a:r>
            <a:endParaRPr lang="es-CL" sz="1300" dirty="0" smtClean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CL" sz="1300" dirty="0"/>
          </a:p>
          <a:p>
            <a:pPr lvl="0" algn="just"/>
            <a:r>
              <a:rPr lang="es-CL" sz="1300" dirty="0"/>
              <a:t>La estimación de residentes </a:t>
            </a:r>
            <a:r>
              <a:rPr lang="es-CL" sz="1300" dirty="0" smtClean="0"/>
              <a:t>corresponde </a:t>
            </a:r>
            <a:r>
              <a:rPr lang="es-CL" sz="1300" dirty="0"/>
              <a:t>a la suma de los resultados de cada uno de estos grupos, de acuerdo a los niveles de desagregación que se han definido, </a:t>
            </a:r>
            <a:r>
              <a:rPr lang="es-CL" sz="1300" dirty="0" smtClean="0"/>
              <a:t>es decir, sexo</a:t>
            </a:r>
            <a:r>
              <a:rPr lang="es-CL" sz="1300" dirty="0"/>
              <a:t>, tramo de edad quinquenal y país de </a:t>
            </a:r>
            <a:r>
              <a:rPr lang="es-CL" sz="1300" dirty="0" smtClean="0"/>
              <a:t>nacimiento.</a:t>
            </a:r>
            <a:endParaRPr lang="es-CL" sz="1300" dirty="0"/>
          </a:p>
        </p:txBody>
      </p:sp>
      <p:pic>
        <p:nvPicPr>
          <p:cNvPr id="6" name="5 Imagen" descr="C:\Users\Jrodriguezl\AppData\Local\Microsoft\Windows\Temporary Internet Files\Content.Outlook\X0ULOYRN\logo dem gob color-0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267793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logo_ine_original_blanco_recuadr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90389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:\Users\Jrodriguezl\AppData\Local\Microsoft\Windows\Temporary Internet Files\Content.Outlook\X0ULOYRN\LOGO-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267793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07504" y="90627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Resumen del procedimiento 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01561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05"/>
            <a:ext cx="9144000" cy="79740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5536" y="1054750"/>
            <a:ext cx="3888432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Resultados tratamiento </a:t>
            </a:r>
            <a:r>
              <a:rPr lang="es-CL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Stock Censal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55902" y="315379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>
                <a:solidFill>
                  <a:schemeClr val="bg1"/>
                </a:solidFill>
              </a:rPr>
              <a:t>DISEÑO METODOLÓGICO</a:t>
            </a:r>
          </a:p>
        </p:txBody>
      </p:sp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267793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90389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267793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272998" y="1348691"/>
            <a:ext cx="3810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</a:rPr>
              <a:t>Inmigrantes internacionales censados ajustados por omisión nacional según sexo</a:t>
            </a:r>
            <a:endParaRPr lang="es-CL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34267" y="3020348"/>
            <a:ext cx="36881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Notas: La omisión censal se calcula como</a:t>
            </a:r>
          </a:p>
          <a:p>
            <a:pPr algn="ctr"/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(Población </a:t>
            </a:r>
            <a:r>
              <a:rPr lang="es-CL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estimada – Población censada) / Población estimada)*</a:t>
            </a:r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100. </a:t>
            </a:r>
          </a:p>
          <a:p>
            <a:pPr algn="ctr"/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Para hombres </a:t>
            </a:r>
            <a:r>
              <a:rPr lang="es-CL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 </a:t>
            </a:r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aplicó 5,34305 y </a:t>
            </a:r>
            <a:r>
              <a:rPr lang="es-CL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 mujeres 4,06294</a:t>
            </a:r>
            <a:endParaRPr lang="es-CL" sz="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81" y="1747585"/>
            <a:ext cx="3667125" cy="127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72998" y="3861008"/>
            <a:ext cx="84034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400" dirty="0" smtClean="0"/>
              <a:t>A partir del ajuste por omisión censal  se obtienen </a:t>
            </a:r>
            <a:r>
              <a:rPr lang="es-CL" sz="1400" b="1" dirty="0" smtClean="0"/>
              <a:t>783.282 </a:t>
            </a:r>
            <a:r>
              <a:rPr lang="es-CL" sz="1400" dirty="0" smtClean="0"/>
              <a:t>inmigrantes internacionales.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CL" sz="14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400" dirty="0" smtClean="0"/>
              <a:t>Mediante integración de </a:t>
            </a:r>
            <a:r>
              <a:rPr lang="es-CL" sz="1400" dirty="0"/>
              <a:t>r</a:t>
            </a:r>
            <a:r>
              <a:rPr lang="es-CL" sz="1400" dirty="0" smtClean="0"/>
              <a:t>egistros administrativos se determinaron </a:t>
            </a:r>
            <a:r>
              <a:rPr lang="es-CL" sz="1400" b="1" dirty="0" smtClean="0"/>
              <a:t>467.943 </a:t>
            </a:r>
            <a:r>
              <a:rPr lang="es-CL" sz="1400" dirty="0" smtClean="0"/>
              <a:t>personas extranjeras residentes entre el 20 de abril y el 31 de diciembre de 2018.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4788024" y="1069333"/>
            <a:ext cx="3888432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Resultados tratamiento del Flujo</a:t>
            </a:r>
            <a:endParaRPr lang="es-CL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665486" y="1347614"/>
            <a:ext cx="3810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</a:rPr>
              <a:t>Personas extranjeras  en registros administrativos  posterior a fecha censal</a:t>
            </a:r>
            <a:endParaRPr lang="es-CL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05596"/>
            <a:ext cx="366712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4 CuadroTexto"/>
          <p:cNvSpPr txBox="1"/>
          <p:nvPr/>
        </p:nvSpPr>
        <p:spPr>
          <a:xfrm>
            <a:off x="4772278" y="2859782"/>
            <a:ext cx="3688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Notas: </a:t>
            </a:r>
            <a:r>
              <a:rPr lang="es-CL" sz="700" dirty="0" smtClean="0"/>
              <a:t>La información de permisos de residencia del DEM y MINREL contabiliza 513.405 </a:t>
            </a:r>
            <a:r>
              <a:rPr lang="es-CL" sz="700" dirty="0"/>
              <a:t>personas extranjeras </a:t>
            </a:r>
            <a:r>
              <a:rPr lang="es-CL" sz="700" dirty="0" smtClean="0"/>
              <a:t>que tuvieron ingreso al país posterior </a:t>
            </a:r>
            <a:r>
              <a:rPr lang="es-CL" sz="700" dirty="0"/>
              <a:t>a la fecha censal. De esas personas </a:t>
            </a:r>
            <a:r>
              <a:rPr lang="es-CL" sz="700" dirty="0" smtClean="0"/>
              <a:t>se determinó con datos PDI y  de Registro Civil que </a:t>
            </a:r>
            <a:r>
              <a:rPr lang="es-CL" sz="700" b="1" dirty="0" smtClean="0"/>
              <a:t>467.943 </a:t>
            </a:r>
            <a:r>
              <a:rPr lang="es-CL" sz="700" dirty="0"/>
              <a:t>personas extranjeras </a:t>
            </a:r>
            <a:r>
              <a:rPr lang="es-CL" sz="700" dirty="0" smtClean="0"/>
              <a:t>son residentes en Chile al </a:t>
            </a:r>
            <a:r>
              <a:rPr lang="es-CL" sz="700" dirty="0"/>
              <a:t>31 de diciembre de 2018</a:t>
            </a:r>
            <a:endParaRPr lang="es-CL" sz="7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50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1154591332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688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39552" y="339708"/>
            <a:ext cx="8049984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</a:rPr>
              <a:t>RESULTADOS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RESULTADOS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34812"/>
            <a:ext cx="4584700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4183014" y="1129197"/>
            <a:ext cx="459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s-CL" sz="1400" dirty="0">
                <a:solidFill>
                  <a:srgbClr val="C00000"/>
                </a:solidFill>
              </a:rPr>
              <a:t>Estimación de personas </a:t>
            </a:r>
            <a:r>
              <a:rPr lang="es-CL" sz="1400" dirty="0" smtClean="0">
                <a:solidFill>
                  <a:srgbClr val="C00000"/>
                </a:solidFill>
              </a:rPr>
              <a:t>extranjeras </a:t>
            </a:r>
            <a:r>
              <a:rPr lang="es-CL" sz="1400" dirty="0">
                <a:solidFill>
                  <a:srgbClr val="C00000"/>
                </a:solidFill>
              </a:rPr>
              <a:t>residentes habituales en Chile, según </a:t>
            </a:r>
            <a:r>
              <a:rPr lang="es-CL" sz="1400" dirty="0" smtClean="0">
                <a:solidFill>
                  <a:srgbClr val="C00000"/>
                </a:solidFill>
              </a:rPr>
              <a:t>sexo. 31 de Diciembre 2018</a:t>
            </a:r>
            <a:endParaRPr lang="es-CL" sz="1400" dirty="0">
              <a:solidFill>
                <a:srgbClr val="C0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3997" y="1700550"/>
            <a:ext cx="38884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/>
              <a:t>Se estimaron </a:t>
            </a:r>
            <a:r>
              <a:rPr lang="es-CL" sz="2000" b="1" dirty="0" smtClean="0"/>
              <a:t>1.251.225</a:t>
            </a:r>
            <a:r>
              <a:rPr lang="es-CL" sz="2000" dirty="0" smtClean="0"/>
              <a:t> personas extranjeras residentes en Chile al 31 de diciembre de 2018.</a:t>
            </a:r>
          </a:p>
          <a:p>
            <a:endParaRPr lang="es-CL" sz="2000" dirty="0" smtClean="0"/>
          </a:p>
          <a:p>
            <a:r>
              <a:rPr lang="es-CL" sz="2000" dirty="0" smtClean="0"/>
              <a:t>De las cuales </a:t>
            </a:r>
            <a:r>
              <a:rPr lang="es-CL" sz="2000" b="1" dirty="0" smtClean="0"/>
              <a:t>646.128</a:t>
            </a:r>
            <a:r>
              <a:rPr lang="es-CL" sz="2000" dirty="0" smtClean="0"/>
              <a:t> son </a:t>
            </a:r>
            <a:r>
              <a:rPr lang="es-CL" sz="2000" b="1" dirty="0" smtClean="0">
                <a:solidFill>
                  <a:srgbClr val="0070C0"/>
                </a:solidFill>
              </a:rPr>
              <a:t>hombres</a:t>
            </a:r>
            <a:r>
              <a:rPr lang="es-CL" sz="2000" dirty="0" smtClean="0"/>
              <a:t> y </a:t>
            </a:r>
            <a:r>
              <a:rPr lang="es-CL" sz="2000" b="1" dirty="0" smtClean="0"/>
              <a:t>605.097</a:t>
            </a:r>
            <a:r>
              <a:rPr lang="es-CL" sz="2000" dirty="0" smtClean="0"/>
              <a:t> son </a:t>
            </a:r>
            <a:r>
              <a:rPr lang="es-CL" sz="2000" b="1" dirty="0" smtClean="0">
                <a:solidFill>
                  <a:srgbClr val="C00000"/>
                </a:solidFill>
              </a:rPr>
              <a:t>mujeres</a:t>
            </a:r>
            <a:endParaRPr lang="es-CL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0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755576" y="810307"/>
            <a:ext cx="459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s-CL" sz="1400" dirty="0" smtClean="0">
                <a:solidFill>
                  <a:srgbClr val="C00000"/>
                </a:solidFill>
              </a:rPr>
              <a:t>Pirámide Poblacional de personas extranjeras estimadas residentes </a:t>
            </a:r>
            <a:r>
              <a:rPr lang="es-CL" sz="1400" dirty="0">
                <a:solidFill>
                  <a:srgbClr val="C00000"/>
                </a:solidFill>
              </a:rPr>
              <a:t>habituales en </a:t>
            </a:r>
            <a:r>
              <a:rPr lang="es-CL" sz="1400" dirty="0" smtClean="0">
                <a:solidFill>
                  <a:srgbClr val="C00000"/>
                </a:solidFill>
              </a:rPr>
              <a:t>Chile. 31 de Diciembre 2018</a:t>
            </a:r>
            <a:endParaRPr lang="es-CL" sz="1400" dirty="0">
              <a:solidFill>
                <a:srgbClr val="C00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333704" y="2375574"/>
            <a:ext cx="3486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 smtClean="0"/>
              <a:t>Cerca del 60% de la población estimada se concentra entre los </a:t>
            </a:r>
            <a:r>
              <a:rPr lang="es-CL" sz="2000" b="1" dirty="0" smtClean="0"/>
              <a:t>20 y 39 años.</a:t>
            </a:r>
            <a:endParaRPr lang="es-CL" sz="2000" b="1" dirty="0"/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18" name="17 Imagen" descr="C:\Users\Jrodriguezl\AppData\Local\Microsoft\Windows\Temporary Internet Files\Content.Outlook\X0ULOYRN\logo dem gob color-0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logo_ine_original_blanco_recuadr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RESULTADOS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31" y="1333527"/>
            <a:ext cx="4181496" cy="3466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55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39552" y="339708"/>
            <a:ext cx="8049984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</a:rPr>
              <a:t>RESULTADOS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8" name="7 Imagen" descr="C:\Users\Jrodriguezl\AppData\Local\Microsoft\Windows\Temporary Internet Files\Content.Outlook\X0ULOYRN\logo dem gob color-0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logo_ine_original_blanco_recuadr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RESULTADOS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9512" y="846298"/>
            <a:ext cx="61024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s-CL" sz="1400" dirty="0" smtClean="0">
                <a:solidFill>
                  <a:srgbClr val="C00000"/>
                </a:solidFill>
              </a:rPr>
              <a:t>Número de personas estimadas según país de nacimiento. 31 de diciembre 2018</a:t>
            </a:r>
            <a:endParaRPr lang="es-CL" sz="1400" dirty="0">
              <a:solidFill>
                <a:srgbClr val="C00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588224" y="1275606"/>
            <a:ext cx="244827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600" dirty="0" smtClean="0"/>
              <a:t>La </a:t>
            </a:r>
            <a:r>
              <a:rPr lang="es-CL" sz="1600" b="1" dirty="0" smtClean="0"/>
              <a:t>comunidad venezolana </a:t>
            </a:r>
            <a:r>
              <a:rPr lang="es-CL" sz="1600" dirty="0" smtClean="0"/>
              <a:t>con un </a:t>
            </a:r>
            <a:r>
              <a:rPr lang="es-CL" sz="1600" b="1" dirty="0" smtClean="0"/>
              <a:t>23% </a:t>
            </a:r>
            <a:r>
              <a:rPr lang="es-CL" sz="1600" dirty="0" smtClean="0"/>
              <a:t>del total de personas extranjeras residentes se instala como la más prevalente. </a:t>
            </a:r>
          </a:p>
          <a:p>
            <a:endParaRPr lang="es-CL" sz="1600" dirty="0"/>
          </a:p>
          <a:p>
            <a:r>
              <a:rPr lang="es-CL" sz="1600" dirty="0" smtClean="0"/>
              <a:t>El segundo colectivo que más aumenta en el periodo es el </a:t>
            </a:r>
            <a:r>
              <a:rPr lang="es-CL" sz="1600" b="1" dirty="0" smtClean="0"/>
              <a:t>haitiano</a:t>
            </a:r>
            <a:r>
              <a:rPr lang="es-CL" sz="1600" dirty="0" smtClean="0">
                <a:solidFill>
                  <a:srgbClr val="C00000"/>
                </a:solidFill>
              </a:rPr>
              <a:t> </a:t>
            </a:r>
            <a:r>
              <a:rPr lang="es-CL" sz="1600" dirty="0" smtClean="0"/>
              <a:t>que alcanza un </a:t>
            </a:r>
            <a:r>
              <a:rPr lang="es-CL" sz="1600" b="1" dirty="0" smtClean="0"/>
              <a:t>14,3% </a:t>
            </a:r>
            <a:r>
              <a:rPr lang="es-CL" sz="1600" dirty="0" smtClean="0"/>
              <a:t>del total de personas extranjeras.</a:t>
            </a:r>
          </a:p>
          <a:p>
            <a:endParaRPr lang="es-CL" sz="1600" dirty="0"/>
          </a:p>
          <a:p>
            <a:endParaRPr lang="es-CL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54074"/>
            <a:ext cx="6336704" cy="368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187117" y="4643696"/>
            <a:ext cx="518457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Nota: se excluyen a las personas que no declararon país de nacimiento</a:t>
            </a:r>
            <a:endParaRPr lang="es-CL" sz="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1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39552" y="339708"/>
            <a:ext cx="8049984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</a:rPr>
              <a:t>RESULTADOS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47740" y="813936"/>
            <a:ext cx="849694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1600" b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/>
              <a:t>Aumenta la población extranjera residente habitual en Chile respecto de la efectivamente censada en un 67,6</a:t>
            </a:r>
            <a:r>
              <a:rPr lang="es-ES" sz="1600" dirty="0" smtClean="0"/>
              <a:t>%.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dirty="0" smtClean="0"/>
              <a:t>Se observa una leve masculinización de las migraciones (49,4% censado vs 51,6% estimado).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/>
              <a:t>Aumenta la participación dentro del total de migrantes del grupo </a:t>
            </a:r>
            <a:r>
              <a:rPr lang="es-CL" sz="1600" dirty="0" smtClean="0"/>
              <a:t>de entre </a:t>
            </a:r>
            <a:r>
              <a:rPr lang="es-CL" sz="1600" dirty="0"/>
              <a:t>20 y 34 años (de 43,3% </a:t>
            </a:r>
            <a:r>
              <a:rPr lang="es-CL" sz="1600" dirty="0" smtClean="0"/>
              <a:t>a </a:t>
            </a:r>
            <a:r>
              <a:rPr lang="es-CL" sz="1600" dirty="0"/>
              <a:t>47,3%), y disminuye levemente el grupo </a:t>
            </a:r>
            <a:r>
              <a:rPr lang="es-CL" sz="1600" dirty="0" smtClean="0"/>
              <a:t>de entre </a:t>
            </a:r>
            <a:r>
              <a:rPr lang="es-CL" sz="1600" dirty="0"/>
              <a:t>35 y 49 años (de 28,2% a 27,0%).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/>
              <a:t>El grupo etario </a:t>
            </a:r>
            <a:r>
              <a:rPr lang="es-ES" sz="1600" dirty="0" smtClean="0"/>
              <a:t>con mayor </a:t>
            </a:r>
            <a:r>
              <a:rPr lang="es-ES" sz="1600" dirty="0"/>
              <a:t>aumento es </a:t>
            </a:r>
            <a:r>
              <a:rPr lang="es-ES" sz="1600" dirty="0" smtClean="0"/>
              <a:t>de 20-24 años, que varia </a:t>
            </a:r>
            <a:r>
              <a:rPr lang="es-ES" sz="1600" dirty="0"/>
              <a:t>en 85,5% entre la población efectivamente censada y la estimación actual</a:t>
            </a:r>
            <a:r>
              <a:rPr lang="es-ES" sz="16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dirty="0" smtClean="0"/>
              <a:t>Perú cede primer lugar como comunidad más prevalente a Venezuela.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6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dirty="0" smtClean="0"/>
              <a:t>Haití se posiciona en el tercer lugar como la comunidad más numerosa.</a:t>
            </a:r>
          </a:p>
          <a:p>
            <a:pPr marL="285750" indent="-285750">
              <a:buFontTx/>
              <a:buChar char="-"/>
            </a:pPr>
            <a:endParaRPr lang="es-CL" sz="1600" dirty="0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7" name="6 Imagen" descr="C:\Users\Jrodriguezl\AppData\Local\Microsoft\Windows\Temporary Internet Files\Content.Outlook\X0ULOYRN\logo dem gob color-0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ogo_ine_original_blanco_recuadr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Jrodriguezl\AppData\Local\Microsoft\Windows\Temporary Internet Files\Content.Outlook\X0ULOYRN\LOGO-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RESULTADOS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332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339708"/>
            <a:ext cx="6624736" cy="259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678073121"/>
              </p:ext>
            </p:extLst>
          </p:nvPr>
        </p:nvGraphicFramePr>
        <p:xfrm>
          <a:off x="1151713" y="1203598"/>
          <a:ext cx="7402813" cy="267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9" name="8 Imagen" descr="C:\Users\Jrodriguezl\AppData\Local\Microsoft\Windows\Temporary Internet Files\Content.Outlook\X0ULOYRN\logo dem gob color-01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logo_ine_original_blanco_recuadr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:\Users\Jrodriguezl\AppData\Local\Microsoft\Windows\Temporary Internet Files\Content.Outlook\X0ULOYRN\LOGO-5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Temas de la presentación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4174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>
            <a:spLocks noGrp="1"/>
          </p:cNvSpPr>
          <p:nvPr>
            <p:ph idx="1"/>
          </p:nvPr>
        </p:nvSpPr>
        <p:spPr>
          <a:xfrm>
            <a:off x="457200" y="915566"/>
            <a:ext cx="8507288" cy="33944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L" sz="18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Proceso de mejoramiento </a:t>
            </a:r>
            <a:r>
              <a:rPr lang="es-CL" sz="18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continuo</a:t>
            </a:r>
            <a:endParaRPr lang="es-CL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s-CL" sz="1200" dirty="0" smtClean="0"/>
          </a:p>
          <a:p>
            <a:r>
              <a:rPr lang="es-CL" sz="1400" dirty="0" smtClean="0"/>
              <a:t>Analizar y profundizar el tratamiento del stock censal.</a:t>
            </a:r>
          </a:p>
          <a:p>
            <a:r>
              <a:rPr lang="es-CL" sz="1400" dirty="0" smtClean="0"/>
              <a:t>Mejoramiento </a:t>
            </a:r>
            <a:r>
              <a:rPr lang="es-CL" sz="1400" dirty="0"/>
              <a:t>de los </a:t>
            </a:r>
            <a:r>
              <a:rPr lang="es-CL" sz="1400" dirty="0" smtClean="0"/>
              <a:t>registros administrativos para fines estadísticos.</a:t>
            </a:r>
          </a:p>
          <a:p>
            <a:r>
              <a:rPr lang="es-CL" sz="1400" dirty="0" smtClean="0"/>
              <a:t>Avanzar en la integración plena de bases de datos de las instituciones vinculadas al proceso migratorio.</a:t>
            </a:r>
          </a:p>
          <a:p>
            <a:pPr lvl="0"/>
            <a:r>
              <a:rPr lang="es-CL" sz="1400" dirty="0" smtClean="0"/>
              <a:t>Estudiar </a:t>
            </a:r>
            <a:r>
              <a:rPr lang="es-CL" sz="1400" dirty="0"/>
              <a:t>la posibilidad técnica </a:t>
            </a:r>
            <a:r>
              <a:rPr lang="es-CL" sz="1400" dirty="0" smtClean="0"/>
              <a:t>de incorporar otras </a:t>
            </a:r>
            <a:r>
              <a:rPr lang="es-CL" sz="1400" dirty="0"/>
              <a:t>dimensiones </a:t>
            </a:r>
            <a:r>
              <a:rPr lang="es-CL" sz="1400" dirty="0" smtClean="0"/>
              <a:t>relevantes del fenómeno a las futuras estimaciones.</a:t>
            </a:r>
          </a:p>
          <a:p>
            <a:pPr lvl="0"/>
            <a:endParaRPr lang="es-CL" sz="1200" i="1" dirty="0"/>
          </a:p>
          <a:p>
            <a:pPr lvl="0"/>
            <a:endParaRPr lang="es-CL" sz="1200" i="1" dirty="0" smtClean="0"/>
          </a:p>
          <a:p>
            <a:pPr marL="0" lvl="0" indent="0">
              <a:buNone/>
            </a:pPr>
            <a:endParaRPr lang="es-CL" sz="1200" i="1" dirty="0" smtClean="0"/>
          </a:p>
          <a:p>
            <a:pPr marL="0" lvl="0" indent="0">
              <a:buNone/>
            </a:pPr>
            <a:endParaRPr lang="es-CL" sz="1200" i="1" dirty="0"/>
          </a:p>
          <a:p>
            <a:pPr marL="0" lvl="0" indent="0">
              <a:buNone/>
            </a:pPr>
            <a:r>
              <a:rPr lang="es-CL" sz="1100" i="1" dirty="0" smtClean="0"/>
              <a:t>*</a:t>
            </a:r>
            <a:r>
              <a:rPr lang="es-CL" sz="1100" i="1" dirty="0"/>
              <a:t>El detalle de los resultados </a:t>
            </a:r>
            <a:r>
              <a:rPr lang="es-CL" sz="1100" i="1" dirty="0" smtClean="0"/>
              <a:t>se pondrá a disposición en las páginas web  </a:t>
            </a:r>
            <a:r>
              <a:rPr lang="es-CL" sz="1100" i="1" dirty="0" smtClean="0">
                <a:hlinkClick r:id="rId2"/>
              </a:rPr>
              <a:t>www.ine.cl</a:t>
            </a:r>
            <a:r>
              <a:rPr lang="es-CL" sz="1100" i="1" dirty="0" smtClean="0"/>
              <a:t>  y en </a:t>
            </a:r>
            <a:r>
              <a:rPr lang="es-CL" sz="1100" i="1" dirty="0" smtClean="0">
                <a:hlinkClick r:id="rId3"/>
              </a:rPr>
              <a:t>www.extranjería.gob.cl</a:t>
            </a:r>
            <a:r>
              <a:rPr lang="es-CL" sz="1100" i="1" dirty="0" smtClean="0"/>
              <a:t> </a:t>
            </a:r>
            <a:endParaRPr lang="es-CL" sz="1100" i="1" dirty="0"/>
          </a:p>
          <a:p>
            <a:pPr marL="0" indent="0">
              <a:buNone/>
            </a:pPr>
            <a:endParaRPr lang="es-CL" sz="1200" i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endParaRPr lang="es-CL" sz="1200" dirty="0">
              <a:solidFill>
                <a:srgbClr val="FF0000"/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88" y="15339"/>
            <a:ext cx="9144000" cy="797402"/>
          </a:xfrm>
          <a:prstGeom prst="rect">
            <a:avLst/>
          </a:prstGeom>
        </p:spPr>
      </p:pic>
      <p:pic>
        <p:nvPicPr>
          <p:cNvPr id="6" name="5 Imagen" descr="C:\Users\Jrodriguezl\AppData\Local\Microsoft\Windows\Temporary Internet Files\Content.Outlook\X0ULOYRN\logo dem gob color-01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775" y="195785"/>
            <a:ext cx="604721" cy="629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logo_ine_original_blanco_recuadro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15" y="218381"/>
            <a:ext cx="583876" cy="625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:\Users\Jrodriguezl\AppData\Local\Microsoft\Windows\Temporary Internet Files\Content.Outlook\X0ULOYRN\LOGO-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95" y="195785"/>
            <a:ext cx="565371" cy="64777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539552" y="339708"/>
            <a:ext cx="6624736" cy="278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es-CL" b="1" dirty="0" smtClean="0">
                <a:solidFill>
                  <a:schemeClr val="bg1"/>
                </a:solidFill>
                <a:latin typeface="+mj-lt"/>
              </a:rPr>
              <a:t>Trabajo a futuro</a:t>
            </a:r>
            <a:endParaRPr lang="es-CL" sz="1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1731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4AFB9CBEA0EB4FA41179131B8FD20F" ma:contentTypeVersion="0" ma:contentTypeDescription="Create a new document." ma:contentTypeScope="" ma:versionID="5ed3b2e9abec1844bc5dcecaeaed1f31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DE89869-5EA5-4273-B8F0-4A4DF4058788}"/>
</file>

<file path=customXml/itemProps2.xml><?xml version="1.0" encoding="utf-8"?>
<ds:datastoreItem xmlns:ds="http://schemas.openxmlformats.org/officeDocument/2006/customXml" ds:itemID="{A2E3615E-C4F7-4AC8-B96F-3A87887073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9ED56C-89C6-4462-A58C-9DFFE3041846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elements/1.1/"/>
    <ds:schemaRef ds:uri="http://purl.org/dc/dcmitype/"/>
    <ds:schemaRef ds:uri="http://schemas.microsoft.com/sharepoint/v3"/>
    <ds:schemaRef ds:uri="c9fd2fb4-f6c8-416e-a961-585db577417e"/>
    <ds:schemaRef ds:uri="http://purl.org/dc/terms/"/>
    <ds:schemaRef ds:uri="http://schemas.microsoft.com/office/2006/documentManagement/types"/>
    <ds:schemaRef ds:uri="http://schemas.microsoft.com/office/infopath/2007/PartnerControls"/>
    <ds:schemaRef ds:uri="042a161c-83d6-421a-8138-2b6de6ebb4b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5794</TotalTime>
  <Words>1690</Words>
  <Application>Microsoft Office PowerPoint</Application>
  <PresentationFormat>Presentación en pantalla (16:9)</PresentationFormat>
  <Paragraphs>243</Paragraphs>
  <Slides>24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Arial</vt:lpstr>
      <vt:lpstr>Calibri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plantilla_institucional</dc:title>
  <dc:creator>Matias Barrena Caceres</dc:creator>
  <cp:lastModifiedBy>Catalina Constanza Zegers Delgado</cp:lastModifiedBy>
  <cp:revision>298</cp:revision>
  <dcterms:created xsi:type="dcterms:W3CDTF">2017-07-25T13:50:08Z</dcterms:created>
  <dcterms:modified xsi:type="dcterms:W3CDTF">2019-05-13T15:27:15Z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0x010100584AFB9CBEA0EB4FA41179131B8FD20F</vt:lpwstr>
  </property>
</Properties>
</file>