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s/slide2.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charts/style13.xml" ContentType="application/vnd.ms-office.chartstyle+xml"/>
  <Override PartName="/ppt/charts/colors13.xml" ContentType="application/vnd.ms-office.chartcolorstyle+xml"/>
  <Override PartName="/ppt/theme/themeOverride13.xml" ContentType="application/vnd.openxmlformats-officedocument.themeOverride+xml"/>
  <Override PartName="/ppt/charts/chart14.xml" ContentType="application/vnd.openxmlformats-officedocument.drawingml.chart+xml"/>
  <Override PartName="/ppt/charts/style14.xml" ContentType="application/vnd.ms-office.chartstyle+xml"/>
  <Override PartName="/ppt/charts/chart13.xml" ContentType="application/vnd.openxmlformats-officedocument.drawingml.chart+xml"/>
  <Override PartName="/ppt/theme/themeOverride12.xml" ContentType="application/vnd.openxmlformats-officedocument.themeOverride+xml"/>
  <Override PartName="/ppt/charts/colors11.xml" ContentType="application/vnd.ms-office.chartcolorstyle+xml"/>
  <Override PartName="/ppt/theme/themeOverride11.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olors14.xml" ContentType="application/vnd.ms-office.chartcolorstyle+xml"/>
  <Override PartName="/ppt/notesMasters/notesMaster1.xml" ContentType="application/vnd.openxmlformats-officedocument.presentationml.notesMaster+xml"/>
  <Override PartName="/ppt/charts/style11.xml" ContentType="application/vnd.ms-office.chartstyle+xml"/>
  <Override PartName="/ppt/theme/themeOverride10.xml" ContentType="application/vnd.openxmlformats-officedocument.themeOverride+xml"/>
  <Override PartName="/ppt/theme/themeOverride3.xml" ContentType="application/vnd.openxmlformats-officedocument.themeOverride+xml"/>
  <Override PartName="/ppt/charts/colors3.xml" ContentType="application/vnd.ms-office.chartcolorstyle+xml"/>
  <Override PartName="/ppt/charts/style3.xml" ContentType="application/vnd.ms-office.chartstyle+xml"/>
  <Override PartName="/ppt/charts/chart3.xml" ContentType="application/vnd.openxmlformats-officedocument.drawingml.chart+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charts/chart5.xml" ContentType="application/vnd.openxmlformats-officedocument.drawingml.chart+xml"/>
  <Override PartName="/ppt/charts/style5.xml" ContentType="application/vnd.ms-office.chartstyle+xml"/>
  <Override PartName="/ppt/theme/themeOverride2.xml" ContentType="application/vnd.openxmlformats-officedocument.themeOverride+xml"/>
  <Override PartName="/ppt/charts/colors2.xml" ContentType="application/vnd.ms-office.chartcolorstyle+xml"/>
  <Override PartName="/ppt/charts/style2.xml" ContentType="application/vnd.ms-office.chartstyle+xml"/>
  <Override PartName="/ppt/theme/theme1.xml" ContentType="application/vnd.openxmlformats-officedocument.theme+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chart11.xml" ContentType="application/vnd.openxmlformats-officedocument.drawingml.chart+xml"/>
  <Override PartName="/ppt/charts/colors5.xml" ContentType="application/vnd.ms-office.chartcolorstyle+xml"/>
  <Override PartName="/ppt/charts/chart6.xml" ContentType="application/vnd.openxmlformats-officedocument.drawingml.chart+xml"/>
  <Override PartName="/ppt/charts/colors8.xml" ContentType="application/vnd.ms-office.chartcolorstyle+xml"/>
  <Override PartName="/ppt/theme/themeOverride8.xml" ContentType="application/vnd.openxmlformats-officedocument.themeOverr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9.xml" ContentType="application/vnd.openxmlformats-officedocument.themeOverr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5.xml" ContentType="application/vnd.openxmlformats-officedocument.themeOverride+xml"/>
  <Override PartName="/ppt/charts/style8.xml" ContentType="application/vnd.ms-office.chartstyle+xml"/>
  <Override PartName="/ppt/theme/themeOverride7.xml" ContentType="application/vnd.openxmlformats-officedocument.themeOverride+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charts/chart8.xml" ContentType="application/vnd.openxmlformats-officedocument.drawingml.chart+xml"/>
  <Override PartName="/ppt/charts/chart7.xml" ContentType="application/vnd.openxmlformats-officedocument.drawingml.chart+xml"/>
  <Override PartName="/ppt/charts/colors7.xml" ContentType="application/vnd.ms-office.chartcolorstyle+xml"/>
  <Override PartName="/ppt/charts/style7.xml" ContentType="application/vnd.ms-office.chartstyl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96" r:id="rId2"/>
    <p:sldId id="272" r:id="rId3"/>
    <p:sldId id="310" r:id="rId4"/>
    <p:sldId id="297" r:id="rId5"/>
    <p:sldId id="308" r:id="rId6"/>
    <p:sldId id="298" r:id="rId7"/>
    <p:sldId id="299" r:id="rId8"/>
    <p:sldId id="300" r:id="rId9"/>
    <p:sldId id="304" r:id="rId10"/>
    <p:sldId id="306" r:id="rId11"/>
    <p:sldId id="305" r:id="rId12"/>
    <p:sldId id="309" r:id="rId13"/>
    <p:sldId id="321" r:id="rId14"/>
  </p:sldIdLst>
  <p:sldSz cx="9144000" cy="6858000" type="screen4x3"/>
  <p:notesSz cx="7010400" cy="92964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5B"/>
    <a:srgbClr val="0000FF"/>
    <a:srgbClr val="992825"/>
    <a:srgbClr val="739330"/>
    <a:srgbClr val="5F7A28"/>
    <a:srgbClr val="B62F2C"/>
    <a:srgbClr val="B32E2B"/>
    <a:srgbClr val="993300"/>
    <a:srgbClr val="E07E7C"/>
    <a:srgbClr val="D552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Estilo medio 1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Estilo medio 1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Estilo medio 1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202B0CA-FC54-4496-8BCA-5EF66A818D29}" styleName="Estilo oscuro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Estilo medio 4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Estilo medio 3 - Énfasis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A488322-F2BA-4B5B-9748-0D474271808F}" styleName="Estilo medio 3 - Énfasis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1EBBBCC-DAD2-459C-BE2E-F6DE35CF9A28}" styleName="Estilo oscuro 2 - Énfasis 3/Énfasis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Estilo oscuro 2 - Énfasis 5/Énfasis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D7AC3CCA-C797-4891-BE02-D94E43425B78}" styleName="Estilo medio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9" autoAdjust="0"/>
    <p:restoredTop sz="93904" autoAdjust="0"/>
  </p:normalViewPr>
  <p:slideViewPr>
    <p:cSldViewPr>
      <p:cViewPr varScale="1">
        <p:scale>
          <a:sx n="88" d="100"/>
          <a:sy n="88" d="100"/>
        </p:scale>
        <p:origin x="142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Public\Documents\DEME%20INFORMACION\MICROSITIO\2019\JUNIO%202019\Gr&#225;ficas%20Jun.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Public\Documents\DEME%20INFORMACION\MICROSITIO\2019\JUNIO%202019\Gr&#225;ficas%20Jun.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C:\Users\Public\Documents\DEME%20INFORMACION\MICROSITIO\2019\JUNIO%202019\Gr&#225;ficas%20Jun.xlsx" TargetMode="Externa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C:\Users\Public\Documents\DEME%20INFORMACION\MICROSITIO\2019\JUNIO%202019\Gr&#225;ficas%20Jun.xlsx" TargetMode="Externa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C:\Users\Public\Documents\DEME%20INFORMACION\MICROSITIO\2019\JUNIO%202019\TI%20graficas%20Jun.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file:///C:\Users\Public\Documents\DEME%20INFORMACION\MICROSITIO\2019\JUNIO%202019\Gr&#225;ficas%20Jun.xlsx" TargetMode="Externa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file:///C:\Users\Public\Documents\DEME%20INFORMACION\MICROSITIO\2019\JUNIO%202019\Gr&#225;ficas%20Jun.xlsx" TargetMode="External"/></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file:///C:\Users\Public\Documents\DEME%20INFORMACION\MICROSITIO\2019\JUNIO%202019\Gr&#225;ficas%20Jun.xlsx" TargetMode="External"/></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oleObject" Target="file:///C:\Users\Public\Documents\DEME%20INFORMACION\MICROSITIO\2019\MAYO%202019\Gr&#225;ficas%20may.xlsx" TargetMode="External"/></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oleObject" Target="file:///C:\Users\Public\Documents\DEME%20INFORMACION\MICROSITIO\2019\JUNIO%202019\Gr&#225;ficas%20Jun.xlsx" TargetMode="Externa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oleObject" Target="file:///C:\Users\Public\Documents\DEME%20INFORMACION\MICROSITIO\2019\JUNIO%202019\Denuncias%20graficas%20Jun.xlsx" TargetMode="External"/></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package" Target="../embeddings/Hoja_de_c_lculo_de_Microsoft_Excel1.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oleObject" Target="file:///C:\Users\Public\Documents\DEME%20INFORMACION\MICROSITIO\2019\JUNIO%202019\Denuncias%20graficas%20Jun.xlsx" TargetMode="External"/></Relationships>
</file>

<file path=ppt/charts/_rels/chart14.xml.rels><?xml version="1.0" encoding="UTF-8" standalone="yes"?>
<Relationships xmlns="http://schemas.openxmlformats.org/package/2006/relationships"><Relationship Id="rId3" Type="http://schemas.openxmlformats.org/officeDocument/2006/relationships/oleObject" Target="file:///C:\Users\guillermo.giribet\Desktop\Persponas%20Vinculadas.xlsx" TargetMode="External"/><Relationship Id="rId2" Type="http://schemas.microsoft.com/office/2011/relationships/chartColorStyle" Target="colors14.xml"/><Relationship Id="rId1" Type="http://schemas.microsoft.com/office/2011/relationships/chartStyle" Target="style1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Resultados!$B$5</c:f>
              <c:strCache>
                <c:ptCount val="1"/>
                <c:pt idx="0">
                  <c:v>Indagatorias  </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Resultados!$A$12:$A$15</c:f>
              <c:strCache>
                <c:ptCount val="4"/>
                <c:pt idx="0">
                  <c:v>2016</c:v>
                </c:pt>
                <c:pt idx="1">
                  <c:v>2017</c:v>
                </c:pt>
                <c:pt idx="2">
                  <c:v>2018</c:v>
                </c:pt>
                <c:pt idx="3">
                  <c:v>2019
(jun)</c:v>
                </c:pt>
              </c:strCache>
            </c:strRef>
          </c:cat>
          <c:val>
            <c:numRef>
              <c:f>Resultados!$B$12:$B$15</c:f>
              <c:numCache>
                <c:formatCode>General</c:formatCode>
                <c:ptCount val="4"/>
                <c:pt idx="0">
                  <c:v>15</c:v>
                </c:pt>
                <c:pt idx="1">
                  <c:v>21</c:v>
                </c:pt>
                <c:pt idx="2">
                  <c:v>37</c:v>
                </c:pt>
                <c:pt idx="3">
                  <c:v>13</c:v>
                </c:pt>
              </c:numCache>
            </c:numRef>
          </c:val>
        </c:ser>
        <c:dLbls>
          <c:showLegendKey val="0"/>
          <c:showVal val="0"/>
          <c:showCatName val="0"/>
          <c:showSerName val="0"/>
          <c:showPercent val="0"/>
          <c:showBubbleSize val="0"/>
        </c:dLbls>
        <c:gapWidth val="150"/>
        <c:shape val="box"/>
        <c:axId val="154198896"/>
        <c:axId val="154199288"/>
        <c:axId val="0"/>
      </c:bar3DChart>
      <c:catAx>
        <c:axId val="1541988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4199288"/>
        <c:crosses val="autoZero"/>
        <c:auto val="1"/>
        <c:lblAlgn val="ctr"/>
        <c:lblOffset val="100"/>
        <c:noMultiLvlLbl val="0"/>
      </c:catAx>
      <c:valAx>
        <c:axId val="154199288"/>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4198896"/>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2.3415524484733542E-2"/>
          <c:y val="2.6163777757342854E-2"/>
          <c:w val="0.96583853989426671"/>
          <c:h val="0.80218198789649031"/>
        </c:manualLayout>
      </c:layout>
      <c:bar3DChart>
        <c:barDir val="col"/>
        <c:grouping val="clustered"/>
        <c:varyColors val="0"/>
        <c:ser>
          <c:idx val="0"/>
          <c:order val="0"/>
          <c:tx>
            <c:v>2018</c:v>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numFmt formatCode="General" sourceLinked="0"/>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EAP!$G$45:$P$45</c:f>
              <c:strCache>
                <c:ptCount val="10"/>
                <c:pt idx="0">
                  <c:v>ABUSO DE 
AUTORIDAD</c:v>
                </c:pt>
                <c:pt idx="1">
                  <c:v>TORTURA</c:v>
                </c:pt>
                <c:pt idx="2">
                  <c:v>AMENAZAS</c:v>
                </c:pt>
                <c:pt idx="3">
                  <c:v>CONTRA LA
ADMINISTRACIÓN
DE JUSTICIA</c:v>
                </c:pt>
                <c:pt idx="4">
                  <c:v>DAÑO EN
PROPIEDAD
AGENA</c:v>
                </c:pt>
                <c:pt idx="5">
                  <c:v>HOMICIDIO</c:v>
                </c:pt>
                <c:pt idx="6">
                  <c:v>INCITACIÓN
A COMETER
DELITO</c:v>
                </c:pt>
                <c:pt idx="7">
                  <c:v>LESIONES</c:v>
                </c:pt>
                <c:pt idx="8">
                  <c:v>PRIVACIÓN
ILEGAL DE LA
LIBERTAD</c:v>
                </c:pt>
                <c:pt idx="9">
                  <c:v>ROBO</c:v>
                </c:pt>
              </c:strCache>
            </c:strRef>
          </c:cat>
          <c:val>
            <c:numRef>
              <c:f>EAP!$G$46:$P$46</c:f>
              <c:numCache>
                <c:formatCode>General</c:formatCode>
                <c:ptCount val="10"/>
                <c:pt idx="0">
                  <c:v>9</c:v>
                </c:pt>
                <c:pt idx="1">
                  <c:v>2</c:v>
                </c:pt>
                <c:pt idx="2">
                  <c:v>11</c:v>
                </c:pt>
                <c:pt idx="3">
                  <c:v>5</c:v>
                </c:pt>
                <c:pt idx="4">
                  <c:v>1</c:v>
                </c:pt>
                <c:pt idx="5">
                  <c:v>2</c:v>
                </c:pt>
                <c:pt idx="6">
                  <c:v>1</c:v>
                </c:pt>
                <c:pt idx="7">
                  <c:v>3</c:v>
                </c:pt>
                <c:pt idx="8">
                  <c:v>1</c:v>
                </c:pt>
                <c:pt idx="9">
                  <c:v>2</c:v>
                </c:pt>
              </c:numCache>
            </c:numRef>
          </c:val>
        </c:ser>
        <c:ser>
          <c:idx val="1"/>
          <c:order val="1"/>
          <c:tx>
            <c:v>2019</c:v>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val>
            <c:numRef>
              <c:f>EAP!$G$50:$P$50</c:f>
              <c:numCache>
                <c:formatCode>General</c:formatCode>
                <c:ptCount val="10"/>
                <c:pt idx="0">
                  <c:v>3</c:v>
                </c:pt>
                <c:pt idx="2">
                  <c:v>3</c:v>
                </c:pt>
                <c:pt idx="3">
                  <c:v>1</c:v>
                </c:pt>
                <c:pt idx="7">
                  <c:v>3</c:v>
                </c:pt>
                <c:pt idx="8">
                  <c:v>1</c:v>
                </c:pt>
                <c:pt idx="9">
                  <c:v>2</c:v>
                </c:pt>
              </c:numCache>
            </c:numRef>
          </c:val>
        </c:ser>
        <c:dLbls>
          <c:showLegendKey val="0"/>
          <c:showVal val="0"/>
          <c:showCatName val="0"/>
          <c:showSerName val="0"/>
          <c:showPercent val="0"/>
          <c:showBubbleSize val="0"/>
        </c:dLbls>
        <c:gapWidth val="150"/>
        <c:shape val="box"/>
        <c:axId val="154201248"/>
        <c:axId val="154200856"/>
        <c:axId val="0"/>
      </c:bar3DChart>
      <c:catAx>
        <c:axId val="154201248"/>
        <c:scaling>
          <c:orientation val="minMax"/>
        </c:scaling>
        <c:delete val="0"/>
        <c:axPos val="b"/>
        <c:numFmt formatCode="General" sourceLinked="1"/>
        <c:majorTickMark val="none"/>
        <c:minorTickMark val="none"/>
        <c:tickLblPos val="nextTo"/>
        <c:spPr>
          <a:noFill/>
          <a:ln>
            <a:noFill/>
          </a:ln>
          <a:effectLst/>
        </c:spPr>
        <c:txPr>
          <a:bodyPr rot="0" spcFirstLastPara="1" vertOverflow="ellipsis" wrap="square" anchor="ctr" anchorCtr="1"/>
          <a:lstStyle/>
          <a:p>
            <a:pPr>
              <a:defRPr sz="700" b="1" i="0" u="none" strike="noStrike" kern="1200" baseline="0">
                <a:solidFill>
                  <a:schemeClr val="lt1">
                    <a:lumMod val="85000"/>
                  </a:schemeClr>
                </a:solidFill>
                <a:latin typeface="+mn-lt"/>
                <a:ea typeface="+mn-ea"/>
                <a:cs typeface="+mn-cs"/>
              </a:defRPr>
            </a:pPr>
            <a:endParaRPr lang="es-MX"/>
          </a:p>
        </c:txPr>
        <c:crossAx val="154200856"/>
        <c:crosses val="autoZero"/>
        <c:auto val="1"/>
        <c:lblAlgn val="ctr"/>
        <c:lblOffset val="100"/>
        <c:noMultiLvlLbl val="0"/>
      </c:catAx>
      <c:valAx>
        <c:axId val="154200856"/>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4201248"/>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Resultados!$B$25</c:f>
              <c:strCache>
                <c:ptCount val="1"/>
                <c:pt idx="0">
                  <c:v>Personas con Orden de Aprehensión</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Resultados!$A$32:$A$35</c:f>
              <c:strCache>
                <c:ptCount val="4"/>
                <c:pt idx="0">
                  <c:v>2016</c:v>
                </c:pt>
                <c:pt idx="1">
                  <c:v>2017*</c:v>
                </c:pt>
                <c:pt idx="2">
                  <c:v>2018*</c:v>
                </c:pt>
                <c:pt idx="3">
                  <c:v>2019*
(jun)</c:v>
                </c:pt>
              </c:strCache>
            </c:strRef>
          </c:cat>
          <c:val>
            <c:numRef>
              <c:f>Resultados!$B$32:$B$35</c:f>
              <c:numCache>
                <c:formatCode>General</c:formatCode>
                <c:ptCount val="4"/>
                <c:pt idx="0">
                  <c:v>4</c:v>
                </c:pt>
                <c:pt idx="1">
                  <c:v>29</c:v>
                </c:pt>
                <c:pt idx="2">
                  <c:v>31</c:v>
                </c:pt>
                <c:pt idx="3">
                  <c:v>14</c:v>
                </c:pt>
              </c:numCache>
            </c:numRef>
          </c:val>
        </c:ser>
        <c:dLbls>
          <c:showLegendKey val="0"/>
          <c:showVal val="0"/>
          <c:showCatName val="0"/>
          <c:showSerName val="0"/>
          <c:showPercent val="0"/>
          <c:showBubbleSize val="0"/>
        </c:dLbls>
        <c:gapWidth val="150"/>
        <c:shape val="box"/>
        <c:axId val="154200072"/>
        <c:axId val="154199680"/>
        <c:axId val="0"/>
      </c:bar3DChart>
      <c:catAx>
        <c:axId val="15420007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4199680"/>
        <c:crosses val="autoZero"/>
        <c:auto val="1"/>
        <c:lblAlgn val="ctr"/>
        <c:lblOffset val="100"/>
        <c:noMultiLvlLbl val="0"/>
      </c:catAx>
      <c:valAx>
        <c:axId val="154199680"/>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4200072"/>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Resultados!$B$42</c:f>
              <c:strCache>
                <c:ptCount val="1"/>
                <c:pt idx="0">
                  <c:v>Sentencia</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Resultados!$A$43:$A$52</c:f>
              <c:numCache>
                <c:formatCode>General</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Resultados!$B$43:$B$52</c:f>
              <c:numCache>
                <c:formatCode>General</c:formatCode>
                <c:ptCount val="10"/>
                <c:pt idx="0">
                  <c:v>0</c:v>
                </c:pt>
                <c:pt idx="1">
                  <c:v>0</c:v>
                </c:pt>
                <c:pt idx="2">
                  <c:v>1</c:v>
                </c:pt>
                <c:pt idx="3">
                  <c:v>0</c:v>
                </c:pt>
                <c:pt idx="4">
                  <c:v>0</c:v>
                </c:pt>
                <c:pt idx="5">
                  <c:v>0</c:v>
                </c:pt>
                <c:pt idx="6">
                  <c:v>2</c:v>
                </c:pt>
                <c:pt idx="7">
                  <c:v>1</c:v>
                </c:pt>
                <c:pt idx="8">
                  <c:v>6</c:v>
                </c:pt>
                <c:pt idx="9">
                  <c:v>4</c:v>
                </c:pt>
              </c:numCache>
            </c:numRef>
          </c:val>
        </c:ser>
        <c:dLbls>
          <c:showLegendKey val="0"/>
          <c:showVal val="0"/>
          <c:showCatName val="0"/>
          <c:showSerName val="0"/>
          <c:showPercent val="0"/>
          <c:showBubbleSize val="0"/>
        </c:dLbls>
        <c:gapWidth val="150"/>
        <c:shape val="box"/>
        <c:axId val="154762152"/>
        <c:axId val="154762544"/>
        <c:axId val="0"/>
      </c:bar3DChart>
      <c:catAx>
        <c:axId val="1547621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1" i="0" u="none" strike="noStrike" kern="1200" baseline="0">
                <a:solidFill>
                  <a:schemeClr val="lt1">
                    <a:lumMod val="85000"/>
                  </a:schemeClr>
                </a:solidFill>
                <a:latin typeface="+mn-lt"/>
                <a:ea typeface="+mn-ea"/>
                <a:cs typeface="+mn-cs"/>
              </a:defRPr>
            </a:pPr>
            <a:endParaRPr lang="es-MX"/>
          </a:p>
        </c:txPr>
        <c:crossAx val="154762544"/>
        <c:crosses val="autoZero"/>
        <c:auto val="1"/>
        <c:lblAlgn val="ctr"/>
        <c:lblOffset val="100"/>
        <c:noMultiLvlLbl val="0"/>
      </c:catAx>
      <c:valAx>
        <c:axId val="154762544"/>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4762152"/>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Hoja1!$H$5</c:f>
              <c:strCache>
                <c:ptCount val="1"/>
                <c:pt idx="0">
                  <c:v>2016</c:v>
                </c:pt>
              </c:strCache>
            </c:strRef>
          </c:tx>
          <c:spPr>
            <a:solidFill>
              <a:schemeClr val="bg1">
                <a:lumMod val="75000"/>
              </a:schemeClr>
            </a:solidFill>
            <a:ln w="25400">
              <a:noFill/>
            </a:ln>
            <a:effectLst>
              <a:outerShdw blurRad="57150" dist="19050" dir="5400000" algn="ctr" rotWithShape="0">
                <a:srgbClr val="000000">
                  <a:alpha val="63000"/>
                </a:srgbClr>
              </a:outerShdw>
            </a:effectLst>
          </c:spPr>
          <c:dLbls>
            <c:delete val="1"/>
          </c:dLbls>
          <c:cat>
            <c:strRef>
              <c:f>Hoja1!$G$6:$G$35</c:f>
              <c:strCache>
                <c:ptCount val="30"/>
                <c:pt idx="0">
                  <c:v>ene</c:v>
                </c:pt>
                <c:pt idx="1">
                  <c:v>feb</c:v>
                </c:pt>
                <c:pt idx="2">
                  <c:v>mar</c:v>
                </c:pt>
                <c:pt idx="3">
                  <c:v>abr</c:v>
                </c:pt>
                <c:pt idx="4">
                  <c:v>may</c:v>
                </c:pt>
                <c:pt idx="5">
                  <c:v>jun</c:v>
                </c:pt>
                <c:pt idx="6">
                  <c:v>jul</c:v>
                </c:pt>
                <c:pt idx="7">
                  <c:v>ago</c:v>
                </c:pt>
                <c:pt idx="8">
                  <c:v>sep</c:v>
                </c:pt>
                <c:pt idx="9">
                  <c:v>oct</c:v>
                </c:pt>
                <c:pt idx="10">
                  <c:v>nov</c:v>
                </c:pt>
                <c:pt idx="11">
                  <c:v>dic</c:v>
                </c:pt>
                <c:pt idx="12">
                  <c:v>ene</c:v>
                </c:pt>
                <c:pt idx="13">
                  <c:v>feb</c:v>
                </c:pt>
                <c:pt idx="14">
                  <c:v>mar</c:v>
                </c:pt>
                <c:pt idx="15">
                  <c:v>abr</c:v>
                </c:pt>
                <c:pt idx="16">
                  <c:v>may</c:v>
                </c:pt>
                <c:pt idx="17">
                  <c:v>jun</c:v>
                </c:pt>
                <c:pt idx="18">
                  <c:v>jul</c:v>
                </c:pt>
                <c:pt idx="19">
                  <c:v>ago</c:v>
                </c:pt>
                <c:pt idx="20">
                  <c:v>sep</c:v>
                </c:pt>
                <c:pt idx="21">
                  <c:v>oct</c:v>
                </c:pt>
                <c:pt idx="22">
                  <c:v>nov</c:v>
                </c:pt>
                <c:pt idx="23">
                  <c:v>dic</c:v>
                </c:pt>
                <c:pt idx="24">
                  <c:v>ene</c:v>
                </c:pt>
                <c:pt idx="25">
                  <c:v>feb </c:v>
                </c:pt>
                <c:pt idx="26">
                  <c:v>mar</c:v>
                </c:pt>
                <c:pt idx="27">
                  <c:v>abr</c:v>
                </c:pt>
                <c:pt idx="28">
                  <c:v>may</c:v>
                </c:pt>
                <c:pt idx="29">
                  <c:v>jun</c:v>
                </c:pt>
              </c:strCache>
            </c:strRef>
          </c:cat>
          <c:val>
            <c:numRef>
              <c:f>Hoja1!$H$6:$H$35</c:f>
              <c:numCache>
                <c:formatCode>General</c:formatCode>
                <c:ptCount val="30"/>
                <c:pt idx="0">
                  <c:v>0</c:v>
                </c:pt>
                <c:pt idx="1">
                  <c:v>0</c:v>
                </c:pt>
                <c:pt idx="2">
                  <c:v>0</c:v>
                </c:pt>
                <c:pt idx="3">
                  <c:v>0</c:v>
                </c:pt>
                <c:pt idx="4">
                  <c:v>0</c:v>
                </c:pt>
                <c:pt idx="5">
                  <c:v>0</c:v>
                </c:pt>
                <c:pt idx="6">
                  <c:v>0</c:v>
                </c:pt>
                <c:pt idx="7">
                  <c:v>0</c:v>
                </c:pt>
                <c:pt idx="8">
                  <c:v>0</c:v>
                </c:pt>
                <c:pt idx="9">
                  <c:v>0</c:v>
                </c:pt>
                <c:pt idx="10">
                  <c:v>0</c:v>
                </c:pt>
                <c:pt idx="11">
                  <c:v>0</c:v>
                </c:pt>
              </c:numCache>
            </c:numRef>
          </c:val>
        </c:ser>
        <c:ser>
          <c:idx val="1"/>
          <c:order val="1"/>
          <c:tx>
            <c:strRef>
              <c:f>Hoja1!$I$5</c:f>
              <c:strCache>
                <c:ptCount val="1"/>
                <c:pt idx="0">
                  <c:v>2017</c:v>
                </c:pt>
              </c:strCache>
            </c:strRef>
          </c:tx>
          <c:spPr>
            <a:solidFill>
              <a:schemeClr val="accent1"/>
            </a:solidFill>
            <a:ln>
              <a:noFill/>
            </a:ln>
            <a:effectLst>
              <a:outerShdw blurRad="57150" dist="19050" dir="5400000" algn="ctr" rotWithShape="0">
                <a:srgbClr val="000000">
                  <a:alpha val="63000"/>
                </a:srgbClr>
              </a:outerShdw>
            </a:effectLst>
          </c:spPr>
          <c:dLbls>
            <c:dLbl>
              <c:idx val="0"/>
              <c:delete val="1"/>
              <c:extLst>
                <c:ext xmlns:c15="http://schemas.microsoft.com/office/drawing/2012/chart" uri="{CE6537A1-D6FC-4f65-9D91-7224C49458BB}"/>
              </c:extLst>
            </c:dLbl>
            <c:dLbl>
              <c:idx val="1"/>
              <c:delete val="1"/>
              <c:extLst>
                <c:ext xmlns:c15="http://schemas.microsoft.com/office/drawing/2012/chart" uri="{CE6537A1-D6FC-4f65-9D91-7224C49458BB}"/>
              </c:extLst>
            </c:dLbl>
            <c:dLbl>
              <c:idx val="2"/>
              <c:layout>
                <c:manualLayout>
                  <c:x val="1.086048311586274E-3"/>
                  <c:y val="-6.3939792940501936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3"/>
              <c:delete val="1"/>
              <c:extLst>
                <c:ext xmlns:c15="http://schemas.microsoft.com/office/drawing/2012/chart" uri="{CE6537A1-D6FC-4f65-9D91-7224C49458BB}"/>
              </c:extLst>
            </c:dLbl>
            <c:dLbl>
              <c:idx val="4"/>
              <c:layout>
                <c:manualLayout>
                  <c:x val="-8.3542177814329068E-3"/>
                  <c:y val="-8.1445791553313468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5"/>
              <c:layout>
                <c:manualLayout>
                  <c:x val="-3.34168711257312E-3"/>
                  <c:y val="-0.11986860209665659"/>
                </c:manualLayout>
              </c:layout>
              <c:showLegendKey val="0"/>
              <c:showVal val="1"/>
              <c:showCatName val="0"/>
              <c:showSerName val="0"/>
              <c:showPercent val="0"/>
              <c:showBubbleSize val="0"/>
              <c:extLst>
                <c:ext xmlns:c15="http://schemas.microsoft.com/office/drawing/2012/chart" uri="{CE6537A1-D6FC-4f65-9D91-7224C49458BB}">
                  <c15:layout/>
                </c:ext>
              </c:extLst>
            </c:dLbl>
            <c:dLbl>
              <c:idx val="6"/>
              <c:layout>
                <c:manualLayout>
                  <c:x val="-6.1263556008680925E-17"/>
                  <c:y val="-8.2458344365094804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7"/>
              <c:layout>
                <c:manualLayout>
                  <c:x val="-6.1263556008680925E-17"/>
                  <c:y val="-9.6347109856205135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8"/>
              <c:layout>
                <c:manualLayout>
                  <c:x val="5.0125306688597257E-3"/>
                  <c:y val="-7.1462121521737532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9"/>
              <c:layout>
                <c:manualLayout>
                  <c:x val="-1.0185067526415994E-16"/>
                  <c:y val="-5.6412219305920939E-3"/>
                </c:manualLayout>
              </c:layout>
              <c:showLegendKey val="0"/>
              <c:showVal val="1"/>
              <c:showCatName val="0"/>
              <c:showSerName val="0"/>
              <c:showPercent val="0"/>
              <c:showBubbleSize val="0"/>
              <c:extLst>
                <c:ext xmlns:c15="http://schemas.microsoft.com/office/drawing/2012/chart" uri="{CE6537A1-D6FC-4f65-9D91-7224C49458BB}">
                  <c15:layout/>
                </c:ext>
              </c:extLst>
            </c:dLbl>
            <c:dLbl>
              <c:idx val="10"/>
              <c:layout>
                <c:manualLayout>
                  <c:x val="-1.0025061337719451E-2"/>
                  <c:y val="-9.2585945565587302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11"/>
              <c:layout>
                <c:manualLayout>
                  <c:x val="-4.9916122337850177E-3"/>
                  <c:y val="-0.11862682557141563"/>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Hoja1!$G$6:$G$35</c:f>
              <c:strCache>
                <c:ptCount val="30"/>
                <c:pt idx="0">
                  <c:v>ene</c:v>
                </c:pt>
                <c:pt idx="1">
                  <c:v>feb</c:v>
                </c:pt>
                <c:pt idx="2">
                  <c:v>mar</c:v>
                </c:pt>
                <c:pt idx="3">
                  <c:v>abr</c:v>
                </c:pt>
                <c:pt idx="4">
                  <c:v>may</c:v>
                </c:pt>
                <c:pt idx="5">
                  <c:v>jun</c:v>
                </c:pt>
                <c:pt idx="6">
                  <c:v>jul</c:v>
                </c:pt>
                <c:pt idx="7">
                  <c:v>ago</c:v>
                </c:pt>
                <c:pt idx="8">
                  <c:v>sep</c:v>
                </c:pt>
                <c:pt idx="9">
                  <c:v>oct</c:v>
                </c:pt>
                <c:pt idx="10">
                  <c:v>nov</c:v>
                </c:pt>
                <c:pt idx="11">
                  <c:v>dic</c:v>
                </c:pt>
                <c:pt idx="12">
                  <c:v>ene</c:v>
                </c:pt>
                <c:pt idx="13">
                  <c:v>feb</c:v>
                </c:pt>
                <c:pt idx="14">
                  <c:v>mar</c:v>
                </c:pt>
                <c:pt idx="15">
                  <c:v>abr</c:v>
                </c:pt>
                <c:pt idx="16">
                  <c:v>may</c:v>
                </c:pt>
                <c:pt idx="17">
                  <c:v>jun</c:v>
                </c:pt>
                <c:pt idx="18">
                  <c:v>jul</c:v>
                </c:pt>
                <c:pt idx="19">
                  <c:v>ago</c:v>
                </c:pt>
                <c:pt idx="20">
                  <c:v>sep</c:v>
                </c:pt>
                <c:pt idx="21">
                  <c:v>oct</c:v>
                </c:pt>
                <c:pt idx="22">
                  <c:v>nov</c:v>
                </c:pt>
                <c:pt idx="23">
                  <c:v>dic</c:v>
                </c:pt>
                <c:pt idx="24">
                  <c:v>ene</c:v>
                </c:pt>
                <c:pt idx="25">
                  <c:v>feb </c:v>
                </c:pt>
                <c:pt idx="26">
                  <c:v>mar</c:v>
                </c:pt>
                <c:pt idx="27">
                  <c:v>abr</c:v>
                </c:pt>
                <c:pt idx="28">
                  <c:v>may</c:v>
                </c:pt>
                <c:pt idx="29">
                  <c:v>jun</c:v>
                </c:pt>
              </c:strCache>
            </c:strRef>
          </c:cat>
          <c:val>
            <c:numRef>
              <c:f>Hoja1!$I$6:$I$35</c:f>
              <c:numCache>
                <c:formatCode>General</c:formatCode>
                <c:ptCount val="30"/>
                <c:pt idx="0">
                  <c:v>0</c:v>
                </c:pt>
                <c:pt idx="1">
                  <c:v>0</c:v>
                </c:pt>
                <c:pt idx="2">
                  <c:v>2</c:v>
                </c:pt>
                <c:pt idx="3">
                  <c:v>0</c:v>
                </c:pt>
                <c:pt idx="4">
                  <c:v>3</c:v>
                </c:pt>
                <c:pt idx="5">
                  <c:v>4</c:v>
                </c:pt>
                <c:pt idx="6">
                  <c:v>2</c:v>
                </c:pt>
                <c:pt idx="7">
                  <c:v>3</c:v>
                </c:pt>
                <c:pt idx="8">
                  <c:v>2</c:v>
                </c:pt>
                <c:pt idx="9">
                  <c:v>1</c:v>
                </c:pt>
                <c:pt idx="10">
                  <c:v>3</c:v>
                </c:pt>
                <c:pt idx="11">
                  <c:v>4</c:v>
                </c:pt>
              </c:numCache>
            </c:numRef>
          </c:val>
        </c:ser>
        <c:ser>
          <c:idx val="2"/>
          <c:order val="2"/>
          <c:tx>
            <c:strRef>
              <c:f>Hoja1!$J$5</c:f>
              <c:strCache>
                <c:ptCount val="1"/>
                <c:pt idx="0">
                  <c:v>2018</c:v>
                </c:pt>
              </c:strCache>
            </c:strRef>
          </c:tx>
          <c:spPr>
            <a:solidFill>
              <a:schemeClr val="accent2"/>
            </a:solidFill>
            <a:ln>
              <a:noFill/>
            </a:ln>
            <a:effectLst>
              <a:outerShdw blurRad="57150" dist="19050" dir="5400000" algn="ctr" rotWithShape="0">
                <a:srgbClr val="000000">
                  <a:alpha val="63000"/>
                </a:srgbClr>
              </a:outerShdw>
            </a:effectLst>
          </c:spPr>
          <c:dLbls>
            <c:dLbl>
              <c:idx val="12"/>
              <c:layout>
                <c:manualLayout>
                  <c:x val="-1.0045979772794219E-2"/>
                  <c:y val="-0.17591942697625496"/>
                </c:manualLayout>
              </c:layout>
              <c:showLegendKey val="0"/>
              <c:showVal val="1"/>
              <c:showCatName val="0"/>
              <c:showSerName val="0"/>
              <c:showPercent val="0"/>
              <c:showBubbleSize val="0"/>
              <c:extLst>
                <c:ext xmlns:c15="http://schemas.microsoft.com/office/drawing/2012/chart" uri="{CE6537A1-D6FC-4f65-9D91-7224C49458BB}">
                  <c15:layout/>
                </c:ext>
              </c:extLst>
            </c:dLbl>
            <c:dLbl>
              <c:idx val="13"/>
              <c:layout>
                <c:manualLayout>
                  <c:x val="-1.086048311586274E-3"/>
                  <c:y val="-0.23436762389778637"/>
                </c:manualLayout>
              </c:layout>
              <c:showLegendKey val="0"/>
              <c:showVal val="1"/>
              <c:showCatName val="0"/>
              <c:showSerName val="0"/>
              <c:showPercent val="0"/>
              <c:showBubbleSize val="0"/>
              <c:extLst>
                <c:ext xmlns:c15="http://schemas.microsoft.com/office/drawing/2012/chart" uri="{CE6537A1-D6FC-4f65-9D91-7224C49458BB}">
                  <c15:layout/>
                </c:ext>
              </c:extLst>
            </c:dLbl>
            <c:dLbl>
              <c:idx val="15"/>
              <c:layout>
                <c:manualLayout>
                  <c:x val="7.1428571428571426E-3"/>
                  <c:y val="-0.25000000000000006"/>
                </c:manualLayout>
              </c:layout>
              <c:showLegendKey val="0"/>
              <c:showVal val="1"/>
              <c:showCatName val="0"/>
              <c:showSerName val="0"/>
              <c:showPercent val="0"/>
              <c:showBubbleSize val="0"/>
              <c:extLst>
                <c:ext xmlns:c15="http://schemas.microsoft.com/office/drawing/2012/chart" uri="{CE6537A1-D6FC-4f65-9D91-7224C49458BB}">
                  <c15:layout/>
                </c:ext>
              </c:extLst>
            </c:dLbl>
            <c:dLbl>
              <c:idx val="16"/>
              <c:layout>
                <c:manualLayout>
                  <c:x val="5.0125306688597257E-3"/>
                  <c:y val="-0.18518521809125943"/>
                </c:manualLayout>
              </c:layout>
              <c:showLegendKey val="0"/>
              <c:showVal val="1"/>
              <c:showCatName val="0"/>
              <c:showSerName val="0"/>
              <c:showPercent val="0"/>
              <c:showBubbleSize val="0"/>
              <c:extLst>
                <c:ext xmlns:c15="http://schemas.microsoft.com/office/drawing/2012/chart" uri="{CE6537A1-D6FC-4f65-9D91-7224C49458BB}">
                  <c15:layout/>
                </c:ext>
              </c:extLst>
            </c:dLbl>
            <c:dLbl>
              <c:idx val="17"/>
              <c:layout>
                <c:manualLayout>
                  <c:x val="6.6833742251463006E-3"/>
                  <c:y val="-9.4029107265444029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19"/>
              <c:layout>
                <c:manualLayout>
                  <c:x val="-1.7460115759570276E-16"/>
                  <c:y val="-0.12962962962962968"/>
                </c:manualLayout>
              </c:layout>
              <c:showLegendKey val="0"/>
              <c:showVal val="1"/>
              <c:showCatName val="0"/>
              <c:showSerName val="0"/>
              <c:showPercent val="0"/>
              <c:showBubbleSize val="0"/>
              <c:extLst>
                <c:ext xmlns:c15="http://schemas.microsoft.com/office/drawing/2012/chart" uri="{CE6537A1-D6FC-4f65-9D91-7224C49458BB}">
                  <c15:layout/>
                </c:ext>
              </c:extLst>
            </c:dLbl>
            <c:dLbl>
              <c:idx val="20"/>
              <c:layout>
                <c:manualLayout>
                  <c:x val="0"/>
                  <c:y val="-1.8805821453088872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1"/>
              <c:layout>
                <c:manualLayout>
                  <c:x val="0"/>
                  <c:y val="-0.19181937882150579"/>
                </c:manualLayout>
              </c:layout>
              <c:showLegendKey val="0"/>
              <c:showVal val="1"/>
              <c:showCatName val="0"/>
              <c:showSerName val="0"/>
              <c:showPercent val="0"/>
              <c:showBubbleSize val="0"/>
              <c:extLst>
                <c:ext xmlns:c15="http://schemas.microsoft.com/office/drawing/2012/chart" uri="{CE6537A1-D6FC-4f65-9D91-7224C49458BB}">
                  <c15:layout/>
                </c:ext>
              </c:extLst>
            </c:dLbl>
            <c:dLbl>
              <c:idx val="22"/>
              <c:layout>
                <c:manualLayout>
                  <c:x val="-5.0125306688597257E-3"/>
                  <c:y val="-2.2566985743706566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3"/>
              <c:layout>
                <c:manualLayout>
                  <c:x val="-1.2252711201736185E-16"/>
                  <c:y val="-4.8895135778030958E-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Hoja1!$G$6:$G$35</c:f>
              <c:strCache>
                <c:ptCount val="30"/>
                <c:pt idx="0">
                  <c:v>ene</c:v>
                </c:pt>
                <c:pt idx="1">
                  <c:v>feb</c:v>
                </c:pt>
                <c:pt idx="2">
                  <c:v>mar</c:v>
                </c:pt>
                <c:pt idx="3">
                  <c:v>abr</c:v>
                </c:pt>
                <c:pt idx="4">
                  <c:v>may</c:v>
                </c:pt>
                <c:pt idx="5">
                  <c:v>jun</c:v>
                </c:pt>
                <c:pt idx="6">
                  <c:v>jul</c:v>
                </c:pt>
                <c:pt idx="7">
                  <c:v>ago</c:v>
                </c:pt>
                <c:pt idx="8">
                  <c:v>sep</c:v>
                </c:pt>
                <c:pt idx="9">
                  <c:v>oct</c:v>
                </c:pt>
                <c:pt idx="10">
                  <c:v>nov</c:v>
                </c:pt>
                <c:pt idx="11">
                  <c:v>dic</c:v>
                </c:pt>
                <c:pt idx="12">
                  <c:v>ene</c:v>
                </c:pt>
                <c:pt idx="13">
                  <c:v>feb</c:v>
                </c:pt>
                <c:pt idx="14">
                  <c:v>mar</c:v>
                </c:pt>
                <c:pt idx="15">
                  <c:v>abr</c:v>
                </c:pt>
                <c:pt idx="16">
                  <c:v>may</c:v>
                </c:pt>
                <c:pt idx="17">
                  <c:v>jun</c:v>
                </c:pt>
                <c:pt idx="18">
                  <c:v>jul</c:v>
                </c:pt>
                <c:pt idx="19">
                  <c:v>ago</c:v>
                </c:pt>
                <c:pt idx="20">
                  <c:v>sep</c:v>
                </c:pt>
                <c:pt idx="21">
                  <c:v>oct</c:v>
                </c:pt>
                <c:pt idx="22">
                  <c:v>nov</c:v>
                </c:pt>
                <c:pt idx="23">
                  <c:v>dic</c:v>
                </c:pt>
                <c:pt idx="24">
                  <c:v>ene</c:v>
                </c:pt>
                <c:pt idx="25">
                  <c:v>feb </c:v>
                </c:pt>
                <c:pt idx="26">
                  <c:v>mar</c:v>
                </c:pt>
                <c:pt idx="27">
                  <c:v>abr</c:v>
                </c:pt>
                <c:pt idx="28">
                  <c:v>may</c:v>
                </c:pt>
                <c:pt idx="29">
                  <c:v>jun</c:v>
                </c:pt>
              </c:strCache>
            </c:strRef>
          </c:cat>
          <c:val>
            <c:numRef>
              <c:f>Hoja1!$J$6:$J$35</c:f>
              <c:numCache>
                <c:formatCode>General</c:formatCode>
                <c:ptCount val="30"/>
                <c:pt idx="12">
                  <c:v>6</c:v>
                </c:pt>
                <c:pt idx="13">
                  <c:v>9</c:v>
                </c:pt>
                <c:pt idx="14">
                  <c:v>2</c:v>
                </c:pt>
                <c:pt idx="15">
                  <c:v>10</c:v>
                </c:pt>
                <c:pt idx="16">
                  <c:v>7</c:v>
                </c:pt>
                <c:pt idx="17">
                  <c:v>3</c:v>
                </c:pt>
                <c:pt idx="18">
                  <c:v>1</c:v>
                </c:pt>
                <c:pt idx="19">
                  <c:v>5</c:v>
                </c:pt>
                <c:pt idx="20">
                  <c:v>2</c:v>
                </c:pt>
                <c:pt idx="21">
                  <c:v>7</c:v>
                </c:pt>
                <c:pt idx="22">
                  <c:v>2</c:v>
                </c:pt>
                <c:pt idx="23">
                  <c:v>1</c:v>
                </c:pt>
              </c:numCache>
            </c:numRef>
          </c:val>
        </c:ser>
        <c:ser>
          <c:idx val="3"/>
          <c:order val="3"/>
          <c:tx>
            <c:strRef>
              <c:f>Hoja1!$K$5</c:f>
              <c:strCache>
                <c:ptCount val="1"/>
                <c:pt idx="0">
                  <c:v>2019</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w="25400">
              <a:noFill/>
            </a:ln>
            <a:effectLst>
              <a:outerShdw blurRad="57150" dist="19050" dir="5400000" algn="ctr" rotWithShape="0">
                <a:srgbClr val="000000">
                  <a:alpha val="63000"/>
                </a:srgbClr>
              </a:outerShdw>
            </a:effectLst>
          </c:spPr>
          <c:dLbls>
            <c:dLbl>
              <c:idx val="24"/>
              <c:layout>
                <c:manualLayout>
                  <c:x val="-5.012530668859848E-3"/>
                  <c:y val="-5.6417464359266416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5"/>
              <c:layout>
                <c:manualLayout>
                  <c:x val="0"/>
                  <c:y val="-7.1462121521737532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6"/>
              <c:layout>
                <c:manualLayout>
                  <c:x val="-6.3825400960427848E-3"/>
                  <c:y val="-9.6296602212279009E-2"/>
                </c:manualLayout>
              </c:layout>
              <c:showLegendKey val="0"/>
              <c:showVal val="1"/>
              <c:showCatName val="0"/>
              <c:showSerName val="0"/>
              <c:showPercent val="0"/>
              <c:showBubbleSize val="0"/>
              <c:extLst>
                <c:ext xmlns:c15="http://schemas.microsoft.com/office/drawing/2012/chart" uri="{CE6537A1-D6FC-4f65-9D91-7224C49458BB}">
                  <c15:layout/>
                </c:ext>
              </c:extLst>
            </c:dLbl>
            <c:dLbl>
              <c:idx val="27"/>
              <c:layout>
                <c:manualLayout>
                  <c:x val="-9.27289827394988E-3"/>
                  <c:y val="-0.17226666970472884"/>
                </c:manualLayout>
              </c:layout>
              <c:showLegendKey val="0"/>
              <c:showVal val="1"/>
              <c:showCatName val="0"/>
              <c:showSerName val="0"/>
              <c:showPercent val="0"/>
              <c:showBubbleSize val="0"/>
              <c:extLst>
                <c:ext xmlns:c15="http://schemas.microsoft.com/office/drawing/2012/chart" uri="{CE6537A1-D6FC-4f65-9D91-7224C49458BB}">
                  <c15:layout/>
                </c:ext>
              </c:extLst>
            </c:dLbl>
            <c:dLbl>
              <c:idx val="28"/>
              <c:layout>
                <c:manualLayout>
                  <c:x val="9.27289827394988E-3"/>
                  <c:y val="-0.18130965163870225"/>
                </c:manualLayout>
              </c:layout>
              <c:showLegendKey val="0"/>
              <c:showVal val="1"/>
              <c:showCatName val="0"/>
              <c:showSerName val="0"/>
              <c:showPercent val="0"/>
              <c:showBubbleSize val="0"/>
              <c:extLst>
                <c:ext xmlns:c15="http://schemas.microsoft.com/office/drawing/2012/chart" uri="{CE6537A1-D6FC-4f65-9D91-7224C49458BB}">
                  <c15:layout/>
                </c:ext>
              </c:extLst>
            </c:dLbl>
            <c:dLbl>
              <c:idx val="29"/>
              <c:layout>
                <c:manualLayout>
                  <c:x val="3.3416871125731503E-3"/>
                  <c:y val="-8.2745614393590808E-2"/>
                </c:manualLayout>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Hoja1!$G$6:$G$35</c:f>
              <c:strCache>
                <c:ptCount val="30"/>
                <c:pt idx="0">
                  <c:v>ene</c:v>
                </c:pt>
                <c:pt idx="1">
                  <c:v>feb</c:v>
                </c:pt>
                <c:pt idx="2">
                  <c:v>mar</c:v>
                </c:pt>
                <c:pt idx="3">
                  <c:v>abr</c:v>
                </c:pt>
                <c:pt idx="4">
                  <c:v>may</c:v>
                </c:pt>
                <c:pt idx="5">
                  <c:v>jun</c:v>
                </c:pt>
                <c:pt idx="6">
                  <c:v>jul</c:v>
                </c:pt>
                <c:pt idx="7">
                  <c:v>ago</c:v>
                </c:pt>
                <c:pt idx="8">
                  <c:v>sep</c:v>
                </c:pt>
                <c:pt idx="9">
                  <c:v>oct</c:v>
                </c:pt>
                <c:pt idx="10">
                  <c:v>nov</c:v>
                </c:pt>
                <c:pt idx="11">
                  <c:v>dic</c:v>
                </c:pt>
                <c:pt idx="12">
                  <c:v>ene</c:v>
                </c:pt>
                <c:pt idx="13">
                  <c:v>feb</c:v>
                </c:pt>
                <c:pt idx="14">
                  <c:v>mar</c:v>
                </c:pt>
                <c:pt idx="15">
                  <c:v>abr</c:v>
                </c:pt>
                <c:pt idx="16">
                  <c:v>may</c:v>
                </c:pt>
                <c:pt idx="17">
                  <c:v>jun</c:v>
                </c:pt>
                <c:pt idx="18">
                  <c:v>jul</c:v>
                </c:pt>
                <c:pt idx="19">
                  <c:v>ago</c:v>
                </c:pt>
                <c:pt idx="20">
                  <c:v>sep</c:v>
                </c:pt>
                <c:pt idx="21">
                  <c:v>oct</c:v>
                </c:pt>
                <c:pt idx="22">
                  <c:v>nov</c:v>
                </c:pt>
                <c:pt idx="23">
                  <c:v>dic</c:v>
                </c:pt>
                <c:pt idx="24">
                  <c:v>ene</c:v>
                </c:pt>
                <c:pt idx="25">
                  <c:v>feb </c:v>
                </c:pt>
                <c:pt idx="26">
                  <c:v>mar</c:v>
                </c:pt>
                <c:pt idx="27">
                  <c:v>abr</c:v>
                </c:pt>
                <c:pt idx="28">
                  <c:v>may</c:v>
                </c:pt>
                <c:pt idx="29">
                  <c:v>jun</c:v>
                </c:pt>
              </c:strCache>
            </c:strRef>
          </c:cat>
          <c:val>
            <c:numRef>
              <c:f>Hoja1!$K$6:$K$35</c:f>
              <c:numCache>
                <c:formatCode>General</c:formatCode>
                <c:ptCount val="30"/>
                <c:pt idx="24">
                  <c:v>1</c:v>
                </c:pt>
                <c:pt idx="25">
                  <c:v>2</c:v>
                </c:pt>
                <c:pt idx="26">
                  <c:v>3</c:v>
                </c:pt>
                <c:pt idx="27">
                  <c:v>6</c:v>
                </c:pt>
                <c:pt idx="28">
                  <c:v>6</c:v>
                </c:pt>
                <c:pt idx="29">
                  <c:v>2</c:v>
                </c:pt>
              </c:numCache>
            </c:numRef>
          </c:val>
        </c:ser>
        <c:dLbls>
          <c:showLegendKey val="0"/>
          <c:showVal val="1"/>
          <c:showCatName val="0"/>
          <c:showSerName val="0"/>
          <c:showPercent val="0"/>
          <c:showBubbleSize val="0"/>
        </c:dLbls>
        <c:axId val="155143952"/>
        <c:axId val="155144344"/>
      </c:areaChart>
      <c:catAx>
        <c:axId val="155143952"/>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144344"/>
        <c:crosses val="autoZero"/>
        <c:auto val="1"/>
        <c:lblAlgn val="ctr"/>
        <c:lblOffset val="100"/>
        <c:noMultiLvlLbl val="0"/>
      </c:catAx>
      <c:valAx>
        <c:axId val="155144344"/>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lt1">
                    <a:lumMod val="85000"/>
                  </a:schemeClr>
                </a:solidFill>
                <a:latin typeface="+mn-lt"/>
                <a:ea typeface="+mn-ea"/>
                <a:cs typeface="+mn-cs"/>
              </a:defRPr>
            </a:pPr>
            <a:endParaRPr lang="es-MX"/>
          </a:p>
        </c:txPr>
        <c:crossAx val="155143952"/>
        <c:crosses val="autoZero"/>
        <c:crossBetween val="midCat"/>
      </c:valAx>
      <c:dTable>
        <c:showHorzBorder val="1"/>
        <c:showVertBorder val="1"/>
        <c:showOutline val="1"/>
        <c:showKeys val="1"/>
        <c:spPr>
          <a:noFill/>
          <a:ln w="9525">
            <a:solidFill>
              <a:schemeClr val="lt1">
                <a:lumMod val="95000"/>
                <a:alpha val="54000"/>
              </a:schemeClr>
            </a:solidFill>
          </a:ln>
          <a:effectLst/>
        </c:spPr>
        <c:txPr>
          <a:bodyPr rot="0" spcFirstLastPara="1" vertOverflow="ellipsis" vert="horz" wrap="square" anchor="ctr" anchorCtr="1"/>
          <a:lstStyle/>
          <a:p>
            <a:pPr rtl="0">
              <a:defRPr sz="900" b="0" i="0" u="none" strike="noStrike" kern="1200" baseline="0">
                <a:solidFill>
                  <a:schemeClr val="lt1">
                    <a:lumMod val="85000"/>
                  </a:schemeClr>
                </a:solidFill>
                <a:latin typeface="+mn-lt"/>
                <a:ea typeface="+mn-ea"/>
                <a:cs typeface="+mn-cs"/>
              </a:defRPr>
            </a:pPr>
            <a:endParaRPr lang="es-MX"/>
          </a:p>
        </c:txPr>
      </c:dTable>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Resultados!$A$77</c:f>
              <c:strCache>
                <c:ptCount val="1"/>
                <c:pt idx="0">
                  <c:v>Soluciones Alternas y Formas de Terminación Anticipadas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Resultados!$A$80:$A$83</c:f>
              <c:strCache>
                <c:ptCount val="4"/>
                <c:pt idx="0">
                  <c:v>2016</c:v>
                </c:pt>
                <c:pt idx="1">
                  <c:v>2017</c:v>
                </c:pt>
                <c:pt idx="2">
                  <c:v>2018</c:v>
                </c:pt>
                <c:pt idx="3">
                  <c:v>2019
(jun)</c:v>
                </c:pt>
              </c:strCache>
            </c:strRef>
          </c:cat>
          <c:val>
            <c:numRef>
              <c:f>Resultados!$B$80:$B$83</c:f>
              <c:numCache>
                <c:formatCode>General</c:formatCode>
                <c:ptCount val="4"/>
                <c:pt idx="0">
                  <c:v>2</c:v>
                </c:pt>
                <c:pt idx="1">
                  <c:v>6</c:v>
                </c:pt>
                <c:pt idx="2">
                  <c:v>12</c:v>
                </c:pt>
                <c:pt idx="3">
                  <c:v>4</c:v>
                </c:pt>
              </c:numCache>
            </c:numRef>
          </c:val>
        </c:ser>
        <c:dLbls>
          <c:showLegendKey val="0"/>
          <c:showVal val="0"/>
          <c:showCatName val="0"/>
          <c:showSerName val="0"/>
          <c:showPercent val="0"/>
          <c:showBubbleSize val="0"/>
        </c:dLbls>
        <c:gapWidth val="150"/>
        <c:shape val="box"/>
        <c:axId val="155145520"/>
        <c:axId val="155145912"/>
        <c:axId val="0"/>
      </c:bar3DChart>
      <c:catAx>
        <c:axId val="1551455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145912"/>
        <c:crosses val="autoZero"/>
        <c:auto val="1"/>
        <c:lblAlgn val="ctr"/>
        <c:lblOffset val="100"/>
        <c:noMultiLvlLbl val="0"/>
      </c:catAx>
      <c:valAx>
        <c:axId val="155145912"/>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145520"/>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Resultados!$A$96</c:f>
              <c:strCache>
                <c:ptCount val="1"/>
                <c:pt idx="0">
                  <c:v>Audiencias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Resultados!$A$99:$A$102</c:f>
              <c:strCache>
                <c:ptCount val="4"/>
                <c:pt idx="0">
                  <c:v>2016</c:v>
                </c:pt>
                <c:pt idx="1">
                  <c:v>2017</c:v>
                </c:pt>
                <c:pt idx="2">
                  <c:v>2018</c:v>
                </c:pt>
                <c:pt idx="3">
                  <c:v>2019
(jun)</c:v>
                </c:pt>
              </c:strCache>
            </c:strRef>
          </c:cat>
          <c:val>
            <c:numRef>
              <c:f>Resultados!$B$99:$B$102</c:f>
              <c:numCache>
                <c:formatCode>General</c:formatCode>
                <c:ptCount val="4"/>
                <c:pt idx="0">
                  <c:v>0</c:v>
                </c:pt>
                <c:pt idx="1">
                  <c:v>19</c:v>
                </c:pt>
                <c:pt idx="2">
                  <c:v>93</c:v>
                </c:pt>
                <c:pt idx="3">
                  <c:v>29</c:v>
                </c:pt>
              </c:numCache>
            </c:numRef>
          </c:val>
        </c:ser>
        <c:dLbls>
          <c:showLegendKey val="0"/>
          <c:showVal val="0"/>
          <c:showCatName val="0"/>
          <c:showSerName val="0"/>
          <c:showPercent val="0"/>
          <c:showBubbleSize val="0"/>
        </c:dLbls>
        <c:gapWidth val="150"/>
        <c:shape val="box"/>
        <c:axId val="155146696"/>
        <c:axId val="155147088"/>
        <c:axId val="0"/>
      </c:bar3DChart>
      <c:catAx>
        <c:axId val="1551466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147088"/>
        <c:crosses val="autoZero"/>
        <c:auto val="1"/>
        <c:lblAlgn val="ctr"/>
        <c:lblOffset val="100"/>
        <c:noMultiLvlLbl val="0"/>
      </c:catAx>
      <c:valAx>
        <c:axId val="155147088"/>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146696"/>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Resultados!$A$150</c:f>
              <c:strCache>
                <c:ptCount val="1"/>
                <c:pt idx="0">
                  <c:v>Personas Vinculadas a Proceso</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Resultados!$B$149:$E$149</c:f>
              <c:numCache>
                <c:formatCode>General</c:formatCode>
                <c:ptCount val="4"/>
                <c:pt idx="0">
                  <c:v>2016</c:v>
                </c:pt>
                <c:pt idx="1">
                  <c:v>2017</c:v>
                </c:pt>
                <c:pt idx="2">
                  <c:v>2018</c:v>
                </c:pt>
                <c:pt idx="3">
                  <c:v>2019</c:v>
                </c:pt>
              </c:numCache>
            </c:numRef>
          </c:cat>
          <c:val>
            <c:numRef>
              <c:f>Resultados!$B$150:$E$150</c:f>
              <c:numCache>
                <c:formatCode>General</c:formatCode>
                <c:ptCount val="4"/>
                <c:pt idx="0">
                  <c:v>0</c:v>
                </c:pt>
                <c:pt idx="1">
                  <c:v>2</c:v>
                </c:pt>
                <c:pt idx="2">
                  <c:v>22</c:v>
                </c:pt>
                <c:pt idx="3">
                  <c:v>7</c:v>
                </c:pt>
              </c:numCache>
            </c:numRef>
          </c:val>
        </c:ser>
        <c:ser>
          <c:idx val="1"/>
          <c:order val="1"/>
          <c:tx>
            <c:strRef>
              <c:f>Resultados!$A$151</c:f>
              <c:strCache>
                <c:ptCount val="1"/>
                <c:pt idx="0">
                  <c:v>Personas con Formal Prisión o Sujeción a Proceso</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Resultados!$B$149:$E$149</c:f>
              <c:numCache>
                <c:formatCode>General</c:formatCode>
                <c:ptCount val="4"/>
                <c:pt idx="0">
                  <c:v>2016</c:v>
                </c:pt>
                <c:pt idx="1">
                  <c:v>2017</c:v>
                </c:pt>
                <c:pt idx="2">
                  <c:v>2018</c:v>
                </c:pt>
                <c:pt idx="3">
                  <c:v>2019</c:v>
                </c:pt>
              </c:numCache>
            </c:numRef>
          </c:cat>
          <c:val>
            <c:numRef>
              <c:f>Resultados!$B$151:$E$151</c:f>
              <c:numCache>
                <c:formatCode>General</c:formatCode>
                <c:ptCount val="4"/>
                <c:pt idx="0">
                  <c:v>0</c:v>
                </c:pt>
                <c:pt idx="1">
                  <c:v>3</c:v>
                </c:pt>
                <c:pt idx="2">
                  <c:v>8</c:v>
                </c:pt>
                <c:pt idx="3">
                  <c:v>0</c:v>
                </c:pt>
              </c:numCache>
            </c:numRef>
          </c:val>
        </c:ser>
        <c:dLbls>
          <c:showLegendKey val="0"/>
          <c:showVal val="1"/>
          <c:showCatName val="0"/>
          <c:showSerName val="0"/>
          <c:showPercent val="0"/>
          <c:showBubbleSize val="0"/>
        </c:dLbls>
        <c:gapWidth val="150"/>
        <c:shape val="box"/>
        <c:axId val="155359968"/>
        <c:axId val="155360360"/>
        <c:axId val="0"/>
      </c:bar3DChart>
      <c:catAx>
        <c:axId val="155359968"/>
        <c:scaling>
          <c:orientation val="minMax"/>
        </c:scaling>
        <c:delete val="1"/>
        <c:axPos val="b"/>
        <c:numFmt formatCode="General" sourceLinked="1"/>
        <c:majorTickMark val="none"/>
        <c:minorTickMark val="none"/>
        <c:tickLblPos val="nextTo"/>
        <c:crossAx val="155360360"/>
        <c:crosses val="autoZero"/>
        <c:auto val="1"/>
        <c:lblAlgn val="ctr"/>
        <c:lblOffset val="100"/>
        <c:noMultiLvlLbl val="0"/>
      </c:catAx>
      <c:valAx>
        <c:axId val="155360360"/>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35996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Resultados!$A$170</c:f>
              <c:strCache>
                <c:ptCount val="1"/>
                <c:pt idx="0">
                  <c:v>Solicitadas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Resultados!$B$169:$D$169</c:f>
              <c:numCache>
                <c:formatCode>General</c:formatCode>
                <c:ptCount val="3"/>
                <c:pt idx="0">
                  <c:v>2017</c:v>
                </c:pt>
                <c:pt idx="1">
                  <c:v>2018</c:v>
                </c:pt>
                <c:pt idx="2">
                  <c:v>2019</c:v>
                </c:pt>
              </c:numCache>
            </c:numRef>
          </c:cat>
          <c:val>
            <c:numRef>
              <c:f>Resultados!$B$170:$D$170</c:f>
              <c:numCache>
                <c:formatCode>General</c:formatCode>
                <c:ptCount val="3"/>
                <c:pt idx="0">
                  <c:v>4</c:v>
                </c:pt>
                <c:pt idx="1">
                  <c:v>23</c:v>
                </c:pt>
                <c:pt idx="2">
                  <c:v>4</c:v>
                </c:pt>
              </c:numCache>
            </c:numRef>
          </c:val>
        </c:ser>
        <c:ser>
          <c:idx val="1"/>
          <c:order val="1"/>
          <c:tx>
            <c:strRef>
              <c:f>Resultados!$A$171</c:f>
              <c:strCache>
                <c:ptCount val="1"/>
                <c:pt idx="0">
                  <c:v>Negadas</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Resultados!$B$169:$D$169</c:f>
              <c:numCache>
                <c:formatCode>General</c:formatCode>
                <c:ptCount val="3"/>
                <c:pt idx="0">
                  <c:v>2017</c:v>
                </c:pt>
                <c:pt idx="1">
                  <c:v>2018</c:v>
                </c:pt>
                <c:pt idx="2">
                  <c:v>2019</c:v>
                </c:pt>
              </c:numCache>
            </c:numRef>
          </c:cat>
          <c:val>
            <c:numRef>
              <c:f>Resultados!$B$171:$D$171</c:f>
              <c:numCache>
                <c:formatCode>General</c:formatCode>
                <c:ptCount val="3"/>
                <c:pt idx="0">
                  <c:v>2</c:v>
                </c:pt>
                <c:pt idx="1">
                  <c:v>1</c:v>
                </c:pt>
                <c:pt idx="2">
                  <c:v>0</c:v>
                </c:pt>
              </c:numCache>
            </c:numRef>
          </c:val>
        </c:ser>
        <c:dLbls>
          <c:showLegendKey val="0"/>
          <c:showVal val="0"/>
          <c:showCatName val="0"/>
          <c:showSerName val="0"/>
          <c:showPercent val="0"/>
          <c:showBubbleSize val="0"/>
        </c:dLbls>
        <c:gapWidth val="150"/>
        <c:shape val="box"/>
        <c:axId val="155361144"/>
        <c:axId val="155361536"/>
        <c:axId val="0"/>
      </c:bar3DChart>
      <c:catAx>
        <c:axId val="15536114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lt1">
                    <a:lumMod val="85000"/>
                  </a:schemeClr>
                </a:solidFill>
                <a:latin typeface="+mn-lt"/>
                <a:ea typeface="+mn-ea"/>
                <a:cs typeface="+mn-cs"/>
              </a:defRPr>
            </a:pPr>
            <a:endParaRPr lang="es-MX"/>
          </a:p>
        </c:txPr>
        <c:crossAx val="155361536"/>
        <c:crosses val="autoZero"/>
        <c:auto val="1"/>
        <c:lblAlgn val="ctr"/>
        <c:lblOffset val="100"/>
        <c:noMultiLvlLbl val="0"/>
      </c:catAx>
      <c:valAx>
        <c:axId val="155361536"/>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36114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lt1">
                  <a:lumMod val="85000"/>
                </a:schemeClr>
              </a:solidFill>
              <a:latin typeface="+mn-lt"/>
              <a:ea typeface="+mn-ea"/>
              <a:cs typeface="+mn-cs"/>
            </a:defRPr>
          </a:pPr>
          <a:endParaRPr lang="es-MX"/>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Resultados!$A$170</c:f>
              <c:strCache>
                <c:ptCount val="1"/>
                <c:pt idx="0">
                  <c:v>Solicitadas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Resultados!$B$169:$D$169</c:f>
              <c:numCache>
                <c:formatCode>General</c:formatCode>
                <c:ptCount val="3"/>
                <c:pt idx="0">
                  <c:v>2017</c:v>
                </c:pt>
                <c:pt idx="1">
                  <c:v>2018</c:v>
                </c:pt>
                <c:pt idx="2">
                  <c:v>2019</c:v>
                </c:pt>
              </c:numCache>
            </c:numRef>
          </c:cat>
          <c:val>
            <c:numRef>
              <c:f>Resultados!$B$170:$D$170</c:f>
              <c:numCache>
                <c:formatCode>General</c:formatCode>
                <c:ptCount val="3"/>
                <c:pt idx="0">
                  <c:v>4</c:v>
                </c:pt>
                <c:pt idx="1">
                  <c:v>23</c:v>
                </c:pt>
                <c:pt idx="2">
                  <c:v>8</c:v>
                </c:pt>
              </c:numCache>
            </c:numRef>
          </c:val>
        </c:ser>
        <c:ser>
          <c:idx val="1"/>
          <c:order val="1"/>
          <c:tx>
            <c:strRef>
              <c:f>Resultados!$A$171</c:f>
              <c:strCache>
                <c:ptCount val="1"/>
                <c:pt idx="0">
                  <c:v>Negadas</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Resultados!$B$169:$D$169</c:f>
              <c:numCache>
                <c:formatCode>General</c:formatCode>
                <c:ptCount val="3"/>
                <c:pt idx="0">
                  <c:v>2017</c:v>
                </c:pt>
                <c:pt idx="1">
                  <c:v>2018</c:v>
                </c:pt>
                <c:pt idx="2">
                  <c:v>2019</c:v>
                </c:pt>
              </c:numCache>
            </c:numRef>
          </c:cat>
          <c:val>
            <c:numRef>
              <c:f>Resultados!$B$171:$D$171</c:f>
              <c:numCache>
                <c:formatCode>General</c:formatCode>
                <c:ptCount val="3"/>
                <c:pt idx="0">
                  <c:v>2</c:v>
                </c:pt>
                <c:pt idx="1">
                  <c:v>1</c:v>
                </c:pt>
                <c:pt idx="2">
                  <c:v>1</c:v>
                </c:pt>
              </c:numCache>
            </c:numRef>
          </c:val>
        </c:ser>
        <c:dLbls>
          <c:showLegendKey val="0"/>
          <c:showVal val="0"/>
          <c:showCatName val="0"/>
          <c:showSerName val="0"/>
          <c:showPercent val="0"/>
          <c:showBubbleSize val="0"/>
        </c:dLbls>
        <c:gapWidth val="150"/>
        <c:shape val="box"/>
        <c:axId val="155362320"/>
        <c:axId val="155362712"/>
        <c:axId val="0"/>
      </c:bar3DChart>
      <c:catAx>
        <c:axId val="1553623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lt1">
                    <a:lumMod val="85000"/>
                  </a:schemeClr>
                </a:solidFill>
                <a:latin typeface="+mn-lt"/>
                <a:ea typeface="+mn-ea"/>
                <a:cs typeface="+mn-cs"/>
              </a:defRPr>
            </a:pPr>
            <a:endParaRPr lang="es-MX"/>
          </a:p>
        </c:txPr>
        <c:crossAx val="155362712"/>
        <c:crosses val="autoZero"/>
        <c:auto val="1"/>
        <c:lblAlgn val="ctr"/>
        <c:lblOffset val="100"/>
        <c:noMultiLvlLbl val="0"/>
      </c:catAx>
      <c:valAx>
        <c:axId val="155362712"/>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36232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lt1">
                  <a:lumMod val="85000"/>
                </a:schemeClr>
              </a:solidFill>
              <a:latin typeface="+mn-lt"/>
              <a:ea typeface="+mn-ea"/>
              <a:cs typeface="+mn-cs"/>
            </a:defRPr>
          </a:pPr>
          <a:endParaRPr lang="es-MX"/>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Hoja1!$B$5</c:f>
              <c:strCache>
                <c:ptCount val="1"/>
                <c:pt idx="0">
                  <c:v>2017</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Hoja1!$A$7:$A$18</c:f>
              <c:strCache>
                <c:ptCount val="12"/>
                <c:pt idx="0">
                  <c:v>ene</c:v>
                </c:pt>
                <c:pt idx="1">
                  <c:v>feb</c:v>
                </c:pt>
                <c:pt idx="2">
                  <c:v>mar</c:v>
                </c:pt>
                <c:pt idx="3">
                  <c:v>abr</c:v>
                </c:pt>
                <c:pt idx="4">
                  <c:v>may</c:v>
                </c:pt>
                <c:pt idx="5">
                  <c:v>jun</c:v>
                </c:pt>
                <c:pt idx="6">
                  <c:v>jul</c:v>
                </c:pt>
                <c:pt idx="7">
                  <c:v>ago</c:v>
                </c:pt>
                <c:pt idx="8">
                  <c:v>sep</c:v>
                </c:pt>
                <c:pt idx="9">
                  <c:v>oct</c:v>
                </c:pt>
                <c:pt idx="10">
                  <c:v>nov</c:v>
                </c:pt>
                <c:pt idx="11">
                  <c:v>dic</c:v>
                </c:pt>
              </c:strCache>
            </c:strRef>
          </c:cat>
          <c:val>
            <c:numRef>
              <c:f>Hoja1!$D$7:$D$18</c:f>
              <c:numCache>
                <c:formatCode>General</c:formatCode>
                <c:ptCount val="12"/>
                <c:pt idx="0">
                  <c:v>15</c:v>
                </c:pt>
                <c:pt idx="1">
                  <c:v>13</c:v>
                </c:pt>
                <c:pt idx="2">
                  <c:v>12</c:v>
                </c:pt>
                <c:pt idx="3">
                  <c:v>9</c:v>
                </c:pt>
                <c:pt idx="4">
                  <c:v>15</c:v>
                </c:pt>
                <c:pt idx="5">
                  <c:v>17</c:v>
                </c:pt>
                <c:pt idx="6">
                  <c:v>18</c:v>
                </c:pt>
                <c:pt idx="7">
                  <c:v>11</c:v>
                </c:pt>
                <c:pt idx="8">
                  <c:v>5</c:v>
                </c:pt>
                <c:pt idx="9">
                  <c:v>7</c:v>
                </c:pt>
                <c:pt idx="10">
                  <c:v>8</c:v>
                </c:pt>
                <c:pt idx="11">
                  <c:v>5</c:v>
                </c:pt>
              </c:numCache>
            </c:numRef>
          </c:val>
        </c:ser>
        <c:ser>
          <c:idx val="1"/>
          <c:order val="1"/>
          <c:tx>
            <c:strRef>
              <c:f>Hoja1!$E$5</c:f>
              <c:strCache>
                <c:ptCount val="1"/>
                <c:pt idx="0">
                  <c:v>2018</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Hoja1!$A$7:$A$18</c:f>
              <c:strCache>
                <c:ptCount val="12"/>
                <c:pt idx="0">
                  <c:v>ene</c:v>
                </c:pt>
                <c:pt idx="1">
                  <c:v>feb</c:v>
                </c:pt>
                <c:pt idx="2">
                  <c:v>mar</c:v>
                </c:pt>
                <c:pt idx="3">
                  <c:v>abr</c:v>
                </c:pt>
                <c:pt idx="4">
                  <c:v>may</c:v>
                </c:pt>
                <c:pt idx="5">
                  <c:v>jun</c:v>
                </c:pt>
                <c:pt idx="6">
                  <c:v>jul</c:v>
                </c:pt>
                <c:pt idx="7">
                  <c:v>ago</c:v>
                </c:pt>
                <c:pt idx="8">
                  <c:v>sep</c:v>
                </c:pt>
                <c:pt idx="9">
                  <c:v>oct</c:v>
                </c:pt>
                <c:pt idx="10">
                  <c:v>nov</c:v>
                </c:pt>
                <c:pt idx="11">
                  <c:v>dic</c:v>
                </c:pt>
              </c:strCache>
            </c:strRef>
          </c:cat>
          <c:val>
            <c:numRef>
              <c:f>Hoja1!$G$7:$G$18</c:f>
              <c:numCache>
                <c:formatCode>General</c:formatCode>
                <c:ptCount val="12"/>
                <c:pt idx="0">
                  <c:v>11</c:v>
                </c:pt>
                <c:pt idx="1">
                  <c:v>6</c:v>
                </c:pt>
                <c:pt idx="2">
                  <c:v>5</c:v>
                </c:pt>
                <c:pt idx="3">
                  <c:v>7</c:v>
                </c:pt>
                <c:pt idx="4">
                  <c:v>12</c:v>
                </c:pt>
                <c:pt idx="5">
                  <c:v>7</c:v>
                </c:pt>
                <c:pt idx="6">
                  <c:v>10</c:v>
                </c:pt>
                <c:pt idx="7">
                  <c:v>7</c:v>
                </c:pt>
                <c:pt idx="8">
                  <c:v>3</c:v>
                </c:pt>
                <c:pt idx="9">
                  <c:v>5</c:v>
                </c:pt>
                <c:pt idx="10">
                  <c:v>5</c:v>
                </c:pt>
                <c:pt idx="11">
                  <c:v>8</c:v>
                </c:pt>
              </c:numCache>
            </c:numRef>
          </c:val>
        </c:ser>
        <c:ser>
          <c:idx val="2"/>
          <c:order val="2"/>
          <c:tx>
            <c:strRef>
              <c:f>Hoja1!$H$5</c:f>
              <c:strCache>
                <c:ptCount val="1"/>
                <c:pt idx="0">
                  <c:v>2019</c:v>
                </c:pt>
              </c:strCache>
            </c:strRef>
          </c:tx>
          <c:spPr>
            <a:solidFill>
              <a:schemeClr val="accent6">
                <a:lumMod val="60000"/>
                <a:lumOff val="40000"/>
              </a:schemeClr>
            </a:solidFill>
            <a:ln>
              <a:noFill/>
            </a:ln>
            <a:effectLst>
              <a:outerShdw blurRad="57150" dist="19050" dir="5400000" algn="ctr" rotWithShape="0">
                <a:srgbClr val="000000">
                  <a:alpha val="63000"/>
                </a:srgbClr>
              </a:outerShdw>
            </a:effectLst>
            <a:sp3d>
              <a:contourClr>
                <a:schemeClr val="accent6">
                  <a:lumMod val="60000"/>
                  <a:lumOff val="40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val>
            <c:numRef>
              <c:f>Hoja1!$J$7:$J$18</c:f>
              <c:numCache>
                <c:formatCode>General</c:formatCode>
                <c:ptCount val="12"/>
                <c:pt idx="0">
                  <c:v>6</c:v>
                </c:pt>
                <c:pt idx="1">
                  <c:v>8</c:v>
                </c:pt>
                <c:pt idx="2">
                  <c:v>4</c:v>
                </c:pt>
                <c:pt idx="3">
                  <c:v>11</c:v>
                </c:pt>
                <c:pt idx="4">
                  <c:v>14</c:v>
                </c:pt>
                <c:pt idx="5">
                  <c:v>8</c:v>
                </c:pt>
              </c:numCache>
            </c:numRef>
          </c:val>
        </c:ser>
        <c:dLbls>
          <c:showLegendKey val="0"/>
          <c:showVal val="1"/>
          <c:showCatName val="0"/>
          <c:showSerName val="0"/>
          <c:showPercent val="0"/>
          <c:showBubbleSize val="0"/>
        </c:dLbls>
        <c:gapWidth val="150"/>
        <c:shape val="box"/>
        <c:axId val="155363496"/>
        <c:axId val="155689200"/>
        <c:axId val="0"/>
      </c:bar3DChart>
      <c:catAx>
        <c:axId val="1553634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689200"/>
        <c:crosses val="autoZero"/>
        <c:auto val="1"/>
        <c:lblAlgn val="ctr"/>
        <c:lblOffset val="100"/>
        <c:noMultiLvlLbl val="0"/>
      </c:catAx>
      <c:valAx>
        <c:axId val="155689200"/>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363496"/>
        <c:crosses val="autoZero"/>
        <c:crossBetween val="between"/>
      </c:valAx>
      <c:dTable>
        <c:showHorzBorder val="1"/>
        <c:showVertBorder val="1"/>
        <c:showOutline val="1"/>
        <c:showKeys val="1"/>
        <c:spPr>
          <a:noFill/>
          <a:ln w="9525">
            <a:solidFill>
              <a:schemeClr val="lt1">
                <a:lumMod val="95000"/>
                <a:alpha val="54000"/>
              </a:schemeClr>
            </a:solidFill>
          </a:ln>
          <a:effectLst/>
        </c:spPr>
        <c:txPr>
          <a:bodyPr rot="0" spcFirstLastPara="1" vertOverflow="ellipsis" vert="horz" wrap="square" anchor="ctr" anchorCtr="1"/>
          <a:lstStyle/>
          <a:p>
            <a:pPr rtl="0">
              <a:defRPr sz="900" b="0" i="0" u="none" strike="noStrike" kern="1200" baseline="0">
                <a:solidFill>
                  <a:schemeClr val="lt1">
                    <a:lumMod val="85000"/>
                  </a:schemeClr>
                </a:solidFill>
                <a:latin typeface="+mn-lt"/>
                <a:ea typeface="+mn-ea"/>
                <a:cs typeface="+mn-cs"/>
              </a:defRPr>
            </a:pPr>
            <a:endParaRPr lang="es-MX"/>
          </a:p>
        </c:txPr>
      </c:dTable>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Hoja1!$A$48:$A$57</c:f>
              <c:strCache>
                <c:ptCount val="10"/>
                <c:pt idx="0">
                  <c:v>2010*</c:v>
                </c:pt>
                <c:pt idx="1">
                  <c:v>2011</c:v>
                </c:pt>
                <c:pt idx="2">
                  <c:v>2012</c:v>
                </c:pt>
                <c:pt idx="3">
                  <c:v>2013</c:v>
                </c:pt>
                <c:pt idx="4">
                  <c:v>2014</c:v>
                </c:pt>
                <c:pt idx="5">
                  <c:v>2015</c:v>
                </c:pt>
                <c:pt idx="6">
                  <c:v>2016</c:v>
                </c:pt>
                <c:pt idx="7">
                  <c:v>2017</c:v>
                </c:pt>
                <c:pt idx="8">
                  <c:v>2018</c:v>
                </c:pt>
                <c:pt idx="9">
                  <c:v>2019
(abr)</c:v>
                </c:pt>
              </c:strCache>
            </c:strRef>
          </c:cat>
          <c:val>
            <c:numRef>
              <c:f>Hoja1!$B$48:$B$57</c:f>
              <c:numCache>
                <c:formatCode>General</c:formatCode>
                <c:ptCount val="10"/>
                <c:pt idx="0">
                  <c:v>41</c:v>
                </c:pt>
                <c:pt idx="1">
                  <c:v>132</c:v>
                </c:pt>
                <c:pt idx="2">
                  <c:v>124</c:v>
                </c:pt>
                <c:pt idx="3">
                  <c:v>181</c:v>
                </c:pt>
                <c:pt idx="4">
                  <c:v>174</c:v>
                </c:pt>
                <c:pt idx="5">
                  <c:v>140</c:v>
                </c:pt>
                <c:pt idx="6">
                  <c:v>129</c:v>
                </c:pt>
                <c:pt idx="7">
                  <c:v>135</c:v>
                </c:pt>
                <c:pt idx="8">
                  <c:v>86</c:v>
                </c:pt>
                <c:pt idx="9">
                  <c:v>29</c:v>
                </c:pt>
              </c:numCache>
            </c:numRef>
          </c:val>
        </c:ser>
        <c:dLbls>
          <c:showLegendKey val="0"/>
          <c:showVal val="0"/>
          <c:showCatName val="0"/>
          <c:showSerName val="0"/>
          <c:showPercent val="0"/>
          <c:showBubbleSize val="0"/>
        </c:dLbls>
        <c:gapWidth val="150"/>
        <c:shape val="box"/>
        <c:axId val="155690768"/>
        <c:axId val="155691160"/>
        <c:axId val="0"/>
      </c:bar3DChart>
      <c:catAx>
        <c:axId val="15569076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691160"/>
        <c:crosses val="autoZero"/>
        <c:auto val="1"/>
        <c:lblAlgn val="ctr"/>
        <c:lblOffset val="100"/>
        <c:noMultiLvlLbl val="0"/>
      </c:catAx>
      <c:valAx>
        <c:axId val="155691160"/>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690768"/>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Hoja1!$A$48:$A$57</c:f>
              <c:strCache>
                <c:ptCount val="10"/>
                <c:pt idx="0">
                  <c:v>2010*</c:v>
                </c:pt>
                <c:pt idx="1">
                  <c:v>2011</c:v>
                </c:pt>
                <c:pt idx="2">
                  <c:v>2012</c:v>
                </c:pt>
                <c:pt idx="3">
                  <c:v>2013</c:v>
                </c:pt>
                <c:pt idx="4">
                  <c:v>2014</c:v>
                </c:pt>
                <c:pt idx="5">
                  <c:v>2015</c:v>
                </c:pt>
                <c:pt idx="6">
                  <c:v>2016</c:v>
                </c:pt>
                <c:pt idx="7">
                  <c:v>2017</c:v>
                </c:pt>
                <c:pt idx="8">
                  <c:v>2018</c:v>
                </c:pt>
                <c:pt idx="9">
                  <c:v>2019
(jun)</c:v>
                </c:pt>
              </c:strCache>
            </c:strRef>
          </c:cat>
          <c:val>
            <c:numRef>
              <c:f>Hoja1!$B$48:$B$57</c:f>
              <c:numCache>
                <c:formatCode>General</c:formatCode>
                <c:ptCount val="10"/>
                <c:pt idx="0">
                  <c:v>41</c:v>
                </c:pt>
                <c:pt idx="1">
                  <c:v>132</c:v>
                </c:pt>
                <c:pt idx="2">
                  <c:v>124</c:v>
                </c:pt>
                <c:pt idx="3">
                  <c:v>181</c:v>
                </c:pt>
                <c:pt idx="4">
                  <c:v>174</c:v>
                </c:pt>
                <c:pt idx="5">
                  <c:v>140</c:v>
                </c:pt>
                <c:pt idx="6">
                  <c:v>129</c:v>
                </c:pt>
                <c:pt idx="7">
                  <c:v>135</c:v>
                </c:pt>
                <c:pt idx="8">
                  <c:v>86</c:v>
                </c:pt>
                <c:pt idx="9">
                  <c:v>51</c:v>
                </c:pt>
              </c:numCache>
            </c:numRef>
          </c:val>
        </c:ser>
        <c:dLbls>
          <c:showLegendKey val="0"/>
          <c:showVal val="0"/>
          <c:showCatName val="0"/>
          <c:showSerName val="0"/>
          <c:showPercent val="0"/>
          <c:showBubbleSize val="0"/>
        </c:dLbls>
        <c:gapWidth val="150"/>
        <c:shape val="box"/>
        <c:axId val="155691944"/>
        <c:axId val="155692336"/>
        <c:axId val="0"/>
      </c:bar3DChart>
      <c:catAx>
        <c:axId val="15569194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692336"/>
        <c:crosses val="autoZero"/>
        <c:auto val="1"/>
        <c:lblAlgn val="ctr"/>
        <c:lblOffset val="100"/>
        <c:noMultiLvlLbl val="0"/>
      </c:catAx>
      <c:valAx>
        <c:axId val="155692336"/>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155691944"/>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2.3415524484733542E-2"/>
          <c:y val="0.11800183396312151"/>
          <c:w val="0.96583853989426671"/>
          <c:h val="0.71034392990164663"/>
        </c:manualLayout>
      </c:layout>
      <c:bar3DChart>
        <c:barDir val="col"/>
        <c:grouping val="clustered"/>
        <c:varyColors val="0"/>
        <c:ser>
          <c:idx val="0"/>
          <c:order val="0"/>
          <c:tx>
            <c:strRef>
              <c:f>Hoja1!$E$79</c:f>
              <c:strCache>
                <c:ptCount val="1"/>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fov="0">
                <a:rot lat="0" lon="0" rev="0"/>
              </a:camera>
              <a:lightRig rig="threePt" dir="t">
                <a:rot lat="0" lon="0" rev="1800000"/>
              </a:lightRig>
            </a:scene3d>
            <a:sp3d/>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lt1">
                        <a:lumMod val="85000"/>
                      </a:schemeClr>
                    </a:solidFill>
                    <a:latin typeface="+mn-lt"/>
                    <a:ea typeface="+mn-ea"/>
                    <a:cs typeface="+mn-cs"/>
                  </a:defRPr>
                </a:pPr>
                <a:endParaRPr lang="es-MX"/>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Hoja1!$F$78:$J$78</c:f>
              <c:strCache>
                <c:ptCount val="5"/>
                <c:pt idx="0">
                  <c:v>ABUSO DE 
AUTORIDAD</c:v>
                </c:pt>
                <c:pt idx="1">
                  <c:v>CONTRA LA
ADMINISTRACIÓN
DE JUSTICIA</c:v>
                </c:pt>
                <c:pt idx="2">
                  <c:v>PRIVACIÓN
ILEGAL DE LA
LIBERTAD</c:v>
                </c:pt>
                <c:pt idx="3">
                  <c:v> TRATOS O PENAS CRUELES, INHUMANOS O DEGRADANTES</c:v>
                </c:pt>
                <c:pt idx="4">
                  <c:v>TORTURA</c:v>
                </c:pt>
              </c:strCache>
            </c:strRef>
          </c:cat>
          <c:val>
            <c:numRef>
              <c:f>Hoja1!$F$79:$J$79</c:f>
              <c:numCache>
                <c:formatCode>General</c:formatCode>
                <c:ptCount val="5"/>
                <c:pt idx="0">
                  <c:v>36</c:v>
                </c:pt>
                <c:pt idx="1">
                  <c:v>10</c:v>
                </c:pt>
                <c:pt idx="2">
                  <c:v>3</c:v>
                </c:pt>
                <c:pt idx="3">
                  <c:v>1</c:v>
                </c:pt>
                <c:pt idx="4">
                  <c:v>7</c:v>
                </c:pt>
              </c:numCache>
            </c:numRef>
          </c:val>
        </c:ser>
        <c:dLbls>
          <c:showLegendKey val="0"/>
          <c:showVal val="0"/>
          <c:showCatName val="0"/>
          <c:showSerName val="0"/>
          <c:showPercent val="0"/>
          <c:showBubbleSize val="0"/>
        </c:dLbls>
        <c:gapWidth val="150"/>
        <c:shape val="box"/>
        <c:axId val="208014968"/>
        <c:axId val="208015360"/>
        <c:axId val="0"/>
      </c:bar3DChart>
      <c:catAx>
        <c:axId val="208014968"/>
        <c:scaling>
          <c:orientation val="minMax"/>
        </c:scaling>
        <c:delete val="0"/>
        <c:axPos val="b"/>
        <c:numFmt formatCode="General" sourceLinked="1"/>
        <c:majorTickMark val="none"/>
        <c:minorTickMark val="none"/>
        <c:tickLblPos val="nextTo"/>
        <c:spPr>
          <a:noFill/>
          <a:ln>
            <a:noFill/>
          </a:ln>
          <a:effectLst/>
        </c:spPr>
        <c:txPr>
          <a:bodyPr rot="0" spcFirstLastPara="1" vertOverflow="ellipsis" wrap="square" anchor="ctr" anchorCtr="1"/>
          <a:lstStyle/>
          <a:p>
            <a:pPr>
              <a:defRPr sz="800" b="1" i="0" u="none" strike="noStrike" kern="1200" baseline="0">
                <a:solidFill>
                  <a:schemeClr val="lt1">
                    <a:lumMod val="85000"/>
                  </a:schemeClr>
                </a:solidFill>
                <a:latin typeface="+mn-lt"/>
                <a:ea typeface="+mn-ea"/>
                <a:cs typeface="+mn-cs"/>
              </a:defRPr>
            </a:pPr>
            <a:endParaRPr lang="es-MX"/>
          </a:p>
        </c:txPr>
        <c:crossAx val="208015360"/>
        <c:crosses val="autoZero"/>
        <c:auto val="1"/>
        <c:lblAlgn val="ctr"/>
        <c:lblOffset val="100"/>
        <c:noMultiLvlLbl val="0"/>
      </c:catAx>
      <c:valAx>
        <c:axId val="208015360"/>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s-MX"/>
          </a:p>
        </c:txPr>
        <c:crossAx val="208014968"/>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s-MX"/>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5.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lt1"/>
    </cs:fontRef>
  </cs:wall>
</cs:chartStyle>
</file>

<file path=ppt/charts/style6.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7.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8.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9.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10.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11.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12.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13.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14.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75C64F22-49E9-4929-A070-44C9E5EF57EF}" type="datetimeFigureOut">
              <a:rPr lang="es-MX" smtClean="0"/>
              <a:t>29/07/2019</a:t>
            </a:fld>
            <a:endParaRPr lang="es-MX"/>
          </a:p>
        </p:txBody>
      </p:sp>
      <p:sp>
        <p:nvSpPr>
          <p:cNvPr id="4" name="Marcador de imagen de diapositiva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197BF639-D9B7-408F-949A-B40A856EB5E2}" type="slidenum">
              <a:rPr lang="es-MX" smtClean="0"/>
              <a:t>‹Nº›</a:t>
            </a:fld>
            <a:endParaRPr lang="es-MX"/>
          </a:p>
        </p:txBody>
      </p:sp>
    </p:spTree>
    <p:extLst>
      <p:ext uri="{BB962C8B-B14F-4D97-AF65-F5344CB8AC3E}">
        <p14:creationId xmlns:p14="http://schemas.microsoft.com/office/powerpoint/2010/main" val="993087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a:xfrm>
            <a:off x="457200" y="6356350"/>
            <a:ext cx="2133600" cy="365125"/>
          </a:xfrm>
          <a:prstGeom prst="rect">
            <a:avLst/>
          </a:prstGeom>
        </p:spPr>
        <p:txBody>
          <a:bodyPr/>
          <a:lstStyle/>
          <a:p>
            <a:fld id="{3639056C-6034-42C7-ADE0-A329F93E74AF}" type="datetimeFigureOut">
              <a:rPr lang="es-MX" smtClean="0"/>
              <a:pPr/>
              <a:t>29/07/2019</a:t>
            </a:fld>
            <a:endParaRPr lang="es-MX"/>
          </a:p>
        </p:txBody>
      </p:sp>
      <p:sp>
        <p:nvSpPr>
          <p:cNvPr id="5" name="4 Marcador de pie de página"/>
          <p:cNvSpPr>
            <a:spLocks noGrp="1"/>
          </p:cNvSpPr>
          <p:nvPr>
            <p:ph type="ftr" sz="quarter" idx="11"/>
          </p:nvPr>
        </p:nvSpPr>
        <p:spPr>
          <a:xfrm>
            <a:off x="3124200" y="6356350"/>
            <a:ext cx="2895600" cy="365125"/>
          </a:xfrm>
          <a:prstGeom prst="rect">
            <a:avLst/>
          </a:prstGeom>
        </p:spPr>
        <p:txBody>
          <a:bodyPr/>
          <a:lstStyle/>
          <a:p>
            <a:endParaRPr lang="es-MX"/>
          </a:p>
        </p:txBody>
      </p:sp>
    </p:spTree>
    <p:extLst>
      <p:ext uri="{BB962C8B-B14F-4D97-AF65-F5344CB8AC3E}">
        <p14:creationId xmlns:p14="http://schemas.microsoft.com/office/powerpoint/2010/main" val="163210272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0 Imagen" descr="120324.jpg"/>
          <p:cNvPicPr>
            <a:picLocks noChangeAspect="1" noChangeArrowheads="1"/>
          </p:cNvPicPr>
          <p:nvPr/>
        </p:nvPicPr>
        <p:blipFill>
          <a:blip r:embed="rId3" cstate="print"/>
          <a:srcRect l="595" t="93750" r="61914" b="782"/>
          <a:stretch>
            <a:fillRect/>
          </a:stretch>
        </p:blipFill>
        <p:spPr bwMode="auto">
          <a:xfrm>
            <a:off x="0" y="6715148"/>
            <a:ext cx="9144000" cy="142852"/>
          </a:xfrm>
          <a:prstGeom prst="rect">
            <a:avLst/>
          </a:prstGeom>
          <a:noFill/>
          <a:ln w="9525">
            <a:noFill/>
            <a:miter lim="800000"/>
            <a:headEnd/>
            <a:tailEnd/>
          </a:ln>
        </p:spPr>
      </p:pic>
      <p:pic>
        <p:nvPicPr>
          <p:cNvPr id="2" name="Imagen 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23528" y="188640"/>
            <a:ext cx="1443768" cy="646904"/>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Arial" pitchFamily="34" charset="0"/>
        </a:defRPr>
      </a:lvl2pPr>
      <a:lvl3pPr algn="ctr" rtl="0" eaLnBrk="1" fontAlgn="base" hangingPunct="1">
        <a:spcBef>
          <a:spcPct val="0"/>
        </a:spcBef>
        <a:spcAft>
          <a:spcPct val="0"/>
        </a:spcAft>
        <a:defRPr sz="4400">
          <a:solidFill>
            <a:schemeClr val="tx1"/>
          </a:solidFill>
          <a:latin typeface="Arial" pitchFamily="34" charset="0"/>
        </a:defRPr>
      </a:lvl3pPr>
      <a:lvl4pPr algn="ctr" rtl="0" eaLnBrk="1" fontAlgn="base" hangingPunct="1">
        <a:spcBef>
          <a:spcPct val="0"/>
        </a:spcBef>
        <a:spcAft>
          <a:spcPct val="0"/>
        </a:spcAft>
        <a:defRPr sz="4400">
          <a:solidFill>
            <a:schemeClr val="tx1"/>
          </a:solidFill>
          <a:latin typeface="Arial" pitchFamily="34" charset="0"/>
        </a:defRPr>
      </a:lvl4pPr>
      <a:lvl5pPr algn="ctr" rtl="0" eaLnBrk="1" fontAlgn="base" hangingPunct="1">
        <a:spcBef>
          <a:spcPct val="0"/>
        </a:spcBef>
        <a:spcAft>
          <a:spcPct val="0"/>
        </a:spcAft>
        <a:defRPr sz="4400">
          <a:solidFill>
            <a:schemeClr val="tx1"/>
          </a:solidFill>
          <a:latin typeface="Arial" pitchFamily="34" charset="0"/>
        </a:defRPr>
      </a:lvl5pPr>
      <a:lvl6pPr marL="457200" algn="ctr" rtl="0" eaLnBrk="1" fontAlgn="base" hangingPunct="1">
        <a:spcBef>
          <a:spcPct val="0"/>
        </a:spcBef>
        <a:spcAft>
          <a:spcPct val="0"/>
        </a:spcAft>
        <a:defRPr sz="4400">
          <a:solidFill>
            <a:schemeClr val="tx1"/>
          </a:solidFill>
          <a:latin typeface="Arial" pitchFamily="34" charset="0"/>
        </a:defRPr>
      </a:lvl6pPr>
      <a:lvl7pPr marL="914400" algn="ctr" rtl="0" eaLnBrk="1" fontAlgn="base" hangingPunct="1">
        <a:spcBef>
          <a:spcPct val="0"/>
        </a:spcBef>
        <a:spcAft>
          <a:spcPct val="0"/>
        </a:spcAft>
        <a:defRPr sz="4400">
          <a:solidFill>
            <a:schemeClr val="tx1"/>
          </a:solidFill>
          <a:latin typeface="Arial" pitchFamily="34" charset="0"/>
        </a:defRPr>
      </a:lvl7pPr>
      <a:lvl8pPr marL="1371600" algn="ctr" rtl="0" eaLnBrk="1" fontAlgn="base" hangingPunct="1">
        <a:spcBef>
          <a:spcPct val="0"/>
        </a:spcBef>
        <a:spcAft>
          <a:spcPct val="0"/>
        </a:spcAft>
        <a:defRPr sz="4400">
          <a:solidFill>
            <a:schemeClr val="tx1"/>
          </a:solidFill>
          <a:latin typeface="Arial" pitchFamily="34" charset="0"/>
        </a:defRPr>
      </a:lvl8pPr>
      <a:lvl9pPr marL="1828800" algn="ctr" rtl="0" eaLnBrk="1" fontAlgn="base" hangingPunct="1">
        <a:spcBef>
          <a:spcPct val="0"/>
        </a:spcBef>
        <a:spcAft>
          <a:spcPct val="0"/>
        </a:spcAft>
        <a:defRPr sz="4400">
          <a:solidFill>
            <a:schemeClr val="tx1"/>
          </a:solidFill>
          <a:latin typeface="Arial"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redondeado"/>
          <p:cNvSpPr/>
          <p:nvPr/>
        </p:nvSpPr>
        <p:spPr>
          <a:xfrm>
            <a:off x="0" y="1844824"/>
            <a:ext cx="9144000" cy="2016224"/>
          </a:xfrm>
          <a:prstGeom prst="roundRect">
            <a:avLst>
              <a:gd name="adj" fmla="val 0"/>
            </a:avLst>
          </a:prstGeom>
          <a:solidFill>
            <a:schemeClr val="accent3">
              <a:alpha val="6000"/>
            </a:schemeClr>
          </a:solidFill>
          <a:ln>
            <a:solidFill>
              <a:schemeClr val="accent3">
                <a:alpha val="2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1 Título"/>
          <p:cNvSpPr>
            <a:spLocks noGrp="1"/>
          </p:cNvSpPr>
          <p:nvPr>
            <p:ph type="ctrTitle"/>
          </p:nvPr>
        </p:nvSpPr>
        <p:spPr>
          <a:xfrm>
            <a:off x="179512" y="2060848"/>
            <a:ext cx="8784976" cy="1470025"/>
          </a:xfrm>
        </p:spPr>
        <p:txBody>
          <a:bodyPr/>
          <a:lstStyle/>
          <a:p>
            <a:r>
              <a:rPr lang="es-MX" sz="3200" dirty="0" smtClean="0">
                <a:solidFill>
                  <a:schemeClr val="bg1">
                    <a:lumMod val="50000"/>
                  </a:schemeClr>
                </a:solidFill>
                <a:latin typeface="Soberana Titular" pitchFamily="50" charset="0"/>
              </a:rPr>
              <a:t/>
            </a:r>
            <a:br>
              <a:rPr lang="es-MX" sz="3200" dirty="0" smtClean="0">
                <a:solidFill>
                  <a:schemeClr val="bg1">
                    <a:lumMod val="50000"/>
                  </a:schemeClr>
                </a:solidFill>
                <a:latin typeface="Soberana Titular" pitchFamily="50" charset="0"/>
              </a:rPr>
            </a:br>
            <a:r>
              <a:rPr lang="es-MX" sz="3200" dirty="0" smtClean="0">
                <a:solidFill>
                  <a:schemeClr val="bg1">
                    <a:lumMod val="50000"/>
                  </a:schemeClr>
                </a:solidFill>
                <a:latin typeface="Soberana Titular" pitchFamily="50" charset="0"/>
              </a:rPr>
              <a:t>Resultados</a:t>
            </a:r>
            <a:br>
              <a:rPr lang="es-MX" sz="3200" dirty="0" smtClean="0">
                <a:solidFill>
                  <a:schemeClr val="bg1">
                    <a:lumMod val="50000"/>
                  </a:schemeClr>
                </a:solidFill>
                <a:latin typeface="Soberana Titular" pitchFamily="50" charset="0"/>
              </a:rPr>
            </a:br>
            <a:r>
              <a:rPr lang="es-MX" sz="1400" dirty="0" smtClean="0">
                <a:solidFill>
                  <a:schemeClr val="bg1">
                    <a:lumMod val="50000"/>
                  </a:schemeClr>
                </a:solidFill>
                <a:latin typeface="Soberana Titular" pitchFamily="50" charset="0"/>
              </a:rPr>
              <a:t>2016-2019</a:t>
            </a:r>
            <a:br>
              <a:rPr lang="es-MX" sz="1400" dirty="0" smtClean="0">
                <a:solidFill>
                  <a:schemeClr val="bg1">
                    <a:lumMod val="50000"/>
                  </a:schemeClr>
                </a:solidFill>
                <a:latin typeface="Soberana Titular" pitchFamily="50" charset="0"/>
              </a:rPr>
            </a:br>
            <a:r>
              <a:rPr lang="es-MX" sz="1400" dirty="0" smtClean="0">
                <a:solidFill>
                  <a:schemeClr val="bg1">
                    <a:lumMod val="50000"/>
                  </a:schemeClr>
                </a:solidFill>
                <a:latin typeface="Soberana Titular" pitchFamily="50" charset="0"/>
              </a:rPr>
              <a:t>JUNIO</a:t>
            </a:r>
            <a:br>
              <a:rPr lang="es-MX" sz="1400" dirty="0" smtClean="0">
                <a:solidFill>
                  <a:schemeClr val="bg1">
                    <a:lumMod val="50000"/>
                  </a:schemeClr>
                </a:solidFill>
                <a:latin typeface="Soberana Titular" pitchFamily="50" charset="0"/>
              </a:rPr>
            </a:br>
            <a:endParaRPr lang="es-MX" sz="2400" dirty="0">
              <a:solidFill>
                <a:schemeClr val="bg1">
                  <a:lumMod val="50000"/>
                </a:schemeClr>
              </a:solidFill>
            </a:endParaRPr>
          </a:p>
        </p:txBody>
      </p:sp>
      <p:sp>
        <p:nvSpPr>
          <p:cNvPr id="7" name="2 Subtítulo"/>
          <p:cNvSpPr>
            <a:spLocks noGrp="1"/>
          </p:cNvSpPr>
          <p:nvPr>
            <p:ph type="subTitle" idx="1"/>
          </p:nvPr>
        </p:nvSpPr>
        <p:spPr>
          <a:xfrm>
            <a:off x="590013" y="5157192"/>
            <a:ext cx="8072494" cy="432048"/>
          </a:xfrm>
        </p:spPr>
        <p:txBody>
          <a:bodyPr>
            <a:noAutofit/>
          </a:bodyPr>
          <a:lstStyle/>
          <a:p>
            <a:r>
              <a:rPr lang="es-MX" sz="1800" dirty="0" smtClean="0">
                <a:latin typeface="Soberana Sans" pitchFamily="50" charset="0"/>
              </a:rPr>
              <a:t>Delitos cometidos contra la Libertad de Expresión</a:t>
            </a:r>
          </a:p>
        </p:txBody>
      </p:sp>
    </p:spTree>
    <p:extLst>
      <p:ext uri="{BB962C8B-B14F-4D97-AF65-F5344CB8AC3E}">
        <p14:creationId xmlns:p14="http://schemas.microsoft.com/office/powerpoint/2010/main" val="18662094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303039"/>
            <a:ext cx="5760640" cy="400110"/>
          </a:xfrm>
          <a:prstGeom prst="rect">
            <a:avLst/>
          </a:prstGeom>
          <a:noFill/>
        </p:spPr>
        <p:txBody>
          <a:bodyPr wrap="square" rtlCol="0">
            <a:spAutoFit/>
          </a:bodyPr>
          <a:lstStyle/>
          <a:p>
            <a:pPr algn="r"/>
            <a:r>
              <a:rPr lang="es-MX" sz="2000" i="1" dirty="0">
                <a:effectLst>
                  <a:outerShdw blurRad="38100" dist="38100" dir="2700000" algn="tl">
                    <a:srgbClr val="000000">
                      <a:alpha val="43137"/>
                    </a:srgbClr>
                  </a:outerShdw>
                </a:effectLst>
                <a:latin typeface="Soberana Sans" panose="02000000000000000000" pitchFamily="50" charset="0"/>
              </a:rPr>
              <a:t>Ejercicios de la Acción </a:t>
            </a:r>
            <a:r>
              <a:rPr lang="es-MX" sz="2000" i="1" dirty="0" smtClean="0">
                <a:effectLst>
                  <a:outerShdw blurRad="38100" dist="38100" dir="2700000" algn="tl">
                    <a:srgbClr val="000000">
                      <a:alpha val="43137"/>
                    </a:srgbClr>
                  </a:outerShdw>
                </a:effectLst>
                <a:latin typeface="Soberana Sans" panose="02000000000000000000" pitchFamily="50" charset="0"/>
              </a:rPr>
              <a:t>Penal*</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9" name="Rectángulo 8"/>
          <p:cNvSpPr/>
          <p:nvPr/>
        </p:nvSpPr>
        <p:spPr>
          <a:xfrm>
            <a:off x="1187624" y="5606370"/>
            <a:ext cx="5256584" cy="276999"/>
          </a:xfrm>
          <a:prstGeom prst="rect">
            <a:avLst/>
          </a:prstGeom>
        </p:spPr>
        <p:txBody>
          <a:bodyPr wrap="square">
            <a:spAutoFit/>
          </a:bodyPr>
          <a:lstStyle/>
          <a:p>
            <a:pPr algn="just">
              <a:spcBef>
                <a:spcPct val="50000"/>
              </a:spcBef>
            </a:pPr>
            <a:r>
              <a:rPr lang="es-ES" sz="1200" dirty="0" smtClean="0"/>
              <a:t>*Incluye </a:t>
            </a:r>
            <a:r>
              <a:rPr lang="es-ES" sz="1200" dirty="0"/>
              <a:t>Averiguaciones Previas y Carpetas de Investigación.</a:t>
            </a:r>
          </a:p>
        </p:txBody>
      </p:sp>
      <p:graphicFrame>
        <p:nvGraphicFramePr>
          <p:cNvPr id="7" name="Gráfico 6"/>
          <p:cNvGraphicFramePr>
            <a:graphicFrameLocks/>
          </p:cNvGraphicFramePr>
          <p:nvPr>
            <p:extLst>
              <p:ext uri="{D42A27DB-BD31-4B8C-83A1-F6EECF244321}">
                <p14:modId xmlns:p14="http://schemas.microsoft.com/office/powerpoint/2010/main" val="849550477"/>
              </p:ext>
            </p:extLst>
          </p:nvPr>
        </p:nvGraphicFramePr>
        <p:xfrm>
          <a:off x="1331644" y="1268769"/>
          <a:ext cx="6480712" cy="432046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533509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áfico 10"/>
          <p:cNvGraphicFramePr>
            <a:graphicFrameLocks/>
          </p:cNvGraphicFramePr>
          <p:nvPr>
            <p:extLst>
              <p:ext uri="{D42A27DB-BD31-4B8C-83A1-F6EECF244321}">
                <p14:modId xmlns:p14="http://schemas.microsoft.com/office/powerpoint/2010/main" val="420034633"/>
              </p:ext>
            </p:extLst>
          </p:nvPr>
        </p:nvGraphicFramePr>
        <p:xfrm>
          <a:off x="323528" y="1479063"/>
          <a:ext cx="8496946" cy="3899874"/>
        </p:xfrm>
        <a:graphic>
          <a:graphicData uri="http://schemas.openxmlformats.org/drawingml/2006/chart">
            <c:chart xmlns:c="http://schemas.openxmlformats.org/drawingml/2006/chart" xmlns:r="http://schemas.openxmlformats.org/officeDocument/2006/relationships" r:id="rId2"/>
          </a:graphicData>
        </a:graphic>
      </p:graphicFrame>
      <p:sp>
        <p:nvSpPr>
          <p:cNvPr id="6" name="2 CuadroTexto"/>
          <p:cNvSpPr txBox="1"/>
          <p:nvPr/>
        </p:nvSpPr>
        <p:spPr>
          <a:xfrm>
            <a:off x="3203848" y="303039"/>
            <a:ext cx="5760640" cy="707886"/>
          </a:xfrm>
          <a:prstGeom prst="rect">
            <a:avLst/>
          </a:prstGeom>
          <a:noFill/>
        </p:spPr>
        <p:txBody>
          <a:bodyPr wrap="square" rtlCol="0">
            <a:spAutoFit/>
          </a:bodyPr>
          <a:lstStyle/>
          <a:p>
            <a:pPr algn="r"/>
            <a:r>
              <a:rPr lang="es-MX" sz="2000" i="1" dirty="0">
                <a:effectLst>
                  <a:outerShdw blurRad="38100" dist="38100" dir="2700000" algn="tl">
                    <a:srgbClr val="000000">
                      <a:alpha val="43137"/>
                    </a:srgbClr>
                  </a:outerShdw>
                </a:effectLst>
                <a:latin typeface="Soberana Sans" panose="02000000000000000000" pitchFamily="50" charset="0"/>
              </a:rPr>
              <a:t>Ejercicios de la Acción </a:t>
            </a:r>
            <a:r>
              <a:rPr lang="es-MX" sz="2000" i="1" dirty="0" smtClean="0">
                <a:effectLst>
                  <a:outerShdw blurRad="38100" dist="38100" dir="2700000" algn="tl">
                    <a:srgbClr val="000000">
                      <a:alpha val="43137"/>
                    </a:srgbClr>
                  </a:outerShdw>
                </a:effectLst>
                <a:latin typeface="Soberana Sans" panose="02000000000000000000" pitchFamily="50" charset="0"/>
              </a:rPr>
              <a:t>Penal por Delito, durante 2018 y 2019*</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8" name="Rectangle 3"/>
          <p:cNvSpPr>
            <a:spLocks noChangeArrowheads="1"/>
          </p:cNvSpPr>
          <p:nvPr/>
        </p:nvSpPr>
        <p:spPr bwMode="auto">
          <a:xfrm>
            <a:off x="655586" y="5883369"/>
            <a:ext cx="7832828" cy="307777"/>
          </a:xfrm>
          <a:prstGeom prst="rect">
            <a:avLst/>
          </a:prstGeom>
          <a:noFill/>
          <a:ln w="9525" algn="ctr">
            <a:noFill/>
            <a:miter lim="800000"/>
            <a:headEnd/>
            <a:tailEnd/>
          </a:ln>
        </p:spPr>
        <p:txBody>
          <a:bodyPr wrap="square">
            <a:spAutoFit/>
          </a:bodyPr>
          <a:lstStyle/>
          <a:p>
            <a:pPr algn="just">
              <a:spcBef>
                <a:spcPct val="50000"/>
              </a:spcBef>
            </a:pPr>
            <a:r>
              <a:rPr lang="es-ES" sz="1400" dirty="0" smtClean="0"/>
              <a:t>Total </a:t>
            </a:r>
            <a:r>
              <a:rPr lang="es-ES" sz="1400" dirty="0"/>
              <a:t>de expedientes </a:t>
            </a:r>
            <a:r>
              <a:rPr lang="es-ES" sz="1400" dirty="0" smtClean="0"/>
              <a:t>en los que se ejerció la acción penal: 50 (37 en 2018 y 13 en 2019).</a:t>
            </a:r>
          </a:p>
        </p:txBody>
      </p:sp>
      <p:sp>
        <p:nvSpPr>
          <p:cNvPr id="2" name="Rectángulo 1"/>
          <p:cNvSpPr/>
          <p:nvPr/>
        </p:nvSpPr>
        <p:spPr>
          <a:xfrm>
            <a:off x="323528" y="5378937"/>
            <a:ext cx="5256584" cy="276999"/>
          </a:xfrm>
          <a:prstGeom prst="rect">
            <a:avLst/>
          </a:prstGeom>
        </p:spPr>
        <p:txBody>
          <a:bodyPr wrap="square">
            <a:spAutoFit/>
          </a:bodyPr>
          <a:lstStyle/>
          <a:p>
            <a:pPr algn="just">
              <a:spcBef>
                <a:spcPct val="50000"/>
              </a:spcBef>
            </a:pPr>
            <a:r>
              <a:rPr lang="es-ES" sz="1200" dirty="0" smtClean="0"/>
              <a:t>*Incluye </a:t>
            </a:r>
            <a:r>
              <a:rPr lang="es-ES" sz="1200" dirty="0"/>
              <a:t>Averiguaciones Previas y Carpetas de Investigación.</a:t>
            </a:r>
          </a:p>
        </p:txBody>
      </p:sp>
      <p:sp>
        <p:nvSpPr>
          <p:cNvPr id="14" name="Rectángulo 13"/>
          <p:cNvSpPr/>
          <p:nvPr/>
        </p:nvSpPr>
        <p:spPr>
          <a:xfrm>
            <a:off x="3632750" y="5166343"/>
            <a:ext cx="163286" cy="136072"/>
          </a:xfrm>
          <a:prstGeom prst="rect">
            <a:avLst/>
          </a:prstGeom>
          <a:solidFill>
            <a:srgbClr val="5B9BD5"/>
          </a:solidFill>
          <a:ln w="12700" cap="flat" cmpd="sng" algn="ctr">
            <a:solidFill>
              <a:srgbClr val="5B9BD5">
                <a:shade val="50000"/>
              </a:srgbClr>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s-MX" sz="11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5" name="Rectángulo 14"/>
          <p:cNvSpPr/>
          <p:nvPr/>
        </p:nvSpPr>
        <p:spPr>
          <a:xfrm>
            <a:off x="4831716" y="5169066"/>
            <a:ext cx="163286" cy="136072"/>
          </a:xfrm>
          <a:prstGeom prst="rect">
            <a:avLst/>
          </a:prstGeom>
          <a:solidFill>
            <a:srgbClr val="ED7D31"/>
          </a:solidFill>
          <a:ln w="12700" cap="flat" cmpd="sng" algn="ctr">
            <a:solidFill>
              <a:srgbClr val="5B9BD5">
                <a:shade val="50000"/>
              </a:srgbClr>
            </a:solidFill>
            <a:prstDash val="solid"/>
            <a:miter lim="800000"/>
          </a:ln>
          <a:effectLst/>
        </p:spPr>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s-MX" sz="11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6" name="CuadroTexto 5"/>
          <p:cNvSpPr txBox="1"/>
          <p:nvPr/>
        </p:nvSpPr>
        <p:spPr>
          <a:xfrm>
            <a:off x="3805671" y="5098308"/>
            <a:ext cx="571500" cy="217714"/>
          </a:xfrm>
          <a:prstGeom prst="rect">
            <a:avLst/>
          </a:prstGeom>
          <a:noFill/>
          <a:ln w="9525" cmpd="sng">
            <a:no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s-MX" sz="1100" b="1" i="0" u="none" strike="noStrike" kern="0" cap="none" spc="0" normalizeH="0" baseline="0" noProof="0" dirty="0">
                <a:ln>
                  <a:noFill/>
                </a:ln>
                <a:solidFill>
                  <a:sysClr val="window" lastClr="FFFFFF"/>
                </a:solidFill>
                <a:effectLst/>
                <a:uLnTx/>
                <a:uFillTx/>
                <a:latin typeface="Calibri" panose="020F0502020204030204"/>
                <a:ea typeface="+mn-ea"/>
                <a:cs typeface="+mn-cs"/>
              </a:rPr>
              <a:t>2018</a:t>
            </a:r>
          </a:p>
        </p:txBody>
      </p:sp>
      <p:sp>
        <p:nvSpPr>
          <p:cNvPr id="17" name="CuadroTexto 6"/>
          <p:cNvSpPr txBox="1"/>
          <p:nvPr/>
        </p:nvSpPr>
        <p:spPr>
          <a:xfrm>
            <a:off x="5008612" y="5087424"/>
            <a:ext cx="571500" cy="217714"/>
          </a:xfrm>
          <a:prstGeom prst="rect">
            <a:avLst/>
          </a:prstGeom>
          <a:noFill/>
          <a:ln w="9525" cmpd="sng">
            <a:no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s-MX" sz="1100" b="1" i="0" u="none" strike="noStrike" kern="0" cap="none" spc="0" normalizeH="0" baseline="0" noProof="0">
                <a:ln>
                  <a:noFill/>
                </a:ln>
                <a:solidFill>
                  <a:sysClr val="window" lastClr="FFFFFF"/>
                </a:solidFill>
                <a:effectLst/>
                <a:uLnTx/>
                <a:uFillTx/>
                <a:latin typeface="Calibri" panose="020F0502020204030204"/>
                <a:ea typeface="+mn-ea"/>
                <a:cs typeface="+mn-cs"/>
              </a:rPr>
              <a:t>2019</a:t>
            </a:r>
          </a:p>
        </p:txBody>
      </p:sp>
    </p:spTree>
    <p:extLst>
      <p:ext uri="{BB962C8B-B14F-4D97-AF65-F5344CB8AC3E}">
        <p14:creationId xmlns:p14="http://schemas.microsoft.com/office/powerpoint/2010/main" val="41972462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303039"/>
            <a:ext cx="5760640" cy="400110"/>
          </a:xfrm>
          <a:prstGeom prst="rect">
            <a:avLst/>
          </a:prstGeom>
          <a:noFill/>
        </p:spPr>
        <p:txBody>
          <a:bodyPr wrap="square" rtlCol="0">
            <a:spAutoFit/>
          </a:bodyPr>
          <a:lstStyle/>
          <a:p>
            <a:pPr algn="r"/>
            <a:r>
              <a:rPr lang="es-MX" sz="2000" i="1" dirty="0">
                <a:effectLst>
                  <a:outerShdw blurRad="38100" dist="38100" dir="2700000" algn="tl">
                    <a:srgbClr val="000000">
                      <a:alpha val="43137"/>
                    </a:srgbClr>
                  </a:outerShdw>
                </a:effectLst>
                <a:latin typeface="Soberana Sans" panose="02000000000000000000" pitchFamily="50" charset="0"/>
              </a:rPr>
              <a:t>Órdenes de Aprehensión</a:t>
            </a:r>
          </a:p>
        </p:txBody>
      </p:sp>
      <p:sp>
        <p:nvSpPr>
          <p:cNvPr id="8" name="Rectangle 3"/>
          <p:cNvSpPr>
            <a:spLocks noChangeArrowheads="1"/>
          </p:cNvSpPr>
          <p:nvPr/>
        </p:nvSpPr>
        <p:spPr bwMode="auto">
          <a:xfrm>
            <a:off x="1311172" y="5600016"/>
            <a:ext cx="6645204" cy="277256"/>
          </a:xfrm>
          <a:prstGeom prst="rect">
            <a:avLst/>
          </a:prstGeom>
          <a:noFill/>
          <a:ln w="9525" algn="ctr">
            <a:noFill/>
            <a:miter lim="800000"/>
            <a:headEnd/>
            <a:tailEnd/>
          </a:ln>
        </p:spPr>
        <p:txBody>
          <a:bodyPr wrap="square">
            <a:spAutoFit/>
          </a:bodyPr>
          <a:lstStyle/>
          <a:p>
            <a:pPr algn="just">
              <a:spcBef>
                <a:spcPct val="50000"/>
              </a:spcBef>
            </a:pPr>
            <a:r>
              <a:rPr lang="es-ES" sz="1200" smtClean="0"/>
              <a:t>* Para los años 2017, 2018 y 2019 incluye Averiguaciones Previas y Carpetas de Investigación</a:t>
            </a:r>
            <a:endParaRPr lang="es-ES" sz="1200" dirty="0"/>
          </a:p>
        </p:txBody>
      </p:sp>
      <p:graphicFrame>
        <p:nvGraphicFramePr>
          <p:cNvPr id="9" name="Gráfico 8"/>
          <p:cNvGraphicFramePr>
            <a:graphicFrameLocks/>
          </p:cNvGraphicFramePr>
          <p:nvPr>
            <p:extLst>
              <p:ext uri="{D42A27DB-BD31-4B8C-83A1-F6EECF244321}">
                <p14:modId xmlns:p14="http://schemas.microsoft.com/office/powerpoint/2010/main" val="109065950"/>
              </p:ext>
            </p:extLst>
          </p:nvPr>
        </p:nvGraphicFramePr>
        <p:xfrm>
          <a:off x="1339280" y="1257985"/>
          <a:ext cx="6465440" cy="434203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562570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303039"/>
            <a:ext cx="5760640" cy="400110"/>
          </a:xfrm>
          <a:prstGeom prst="rect">
            <a:avLst/>
          </a:prstGeom>
          <a:noFill/>
        </p:spPr>
        <p:txBody>
          <a:bodyPr wrap="square" rtlCol="0">
            <a:spAutoFit/>
          </a:bodyPr>
          <a:lstStyle/>
          <a:p>
            <a:pPr algn="r"/>
            <a:r>
              <a:rPr lang="es-MX" sz="2000" i="1" dirty="0" smtClean="0">
                <a:effectLst>
                  <a:outerShdw blurRad="38100" dist="38100" dir="2700000" algn="tl">
                    <a:srgbClr val="000000">
                      <a:alpha val="43137"/>
                    </a:srgbClr>
                  </a:outerShdw>
                </a:effectLst>
                <a:latin typeface="Soberana Sans" panose="02000000000000000000" pitchFamily="50" charset="0"/>
              </a:rPr>
              <a:t>Sentencias</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8" name="Rectangle 3"/>
          <p:cNvSpPr>
            <a:spLocks noChangeArrowheads="1"/>
          </p:cNvSpPr>
          <p:nvPr/>
        </p:nvSpPr>
        <p:spPr bwMode="auto">
          <a:xfrm>
            <a:off x="655586" y="5733256"/>
            <a:ext cx="7832828" cy="923330"/>
          </a:xfrm>
          <a:prstGeom prst="rect">
            <a:avLst/>
          </a:prstGeom>
          <a:noFill/>
          <a:ln w="9525" algn="ctr">
            <a:noFill/>
            <a:miter lim="800000"/>
            <a:headEnd/>
            <a:tailEnd/>
          </a:ln>
        </p:spPr>
        <p:txBody>
          <a:bodyPr wrap="square">
            <a:spAutoFit/>
          </a:bodyPr>
          <a:lstStyle/>
          <a:p>
            <a:pPr algn="just">
              <a:spcBef>
                <a:spcPct val="50000"/>
              </a:spcBef>
            </a:pPr>
            <a:r>
              <a:rPr lang="es-MX" dirty="0">
                <a:latin typeface="Arial" panose="020B0604020202020204" pitchFamily="34" charset="0"/>
                <a:ea typeface="Calibri" panose="020F0502020204030204" pitchFamily="34" charset="0"/>
                <a:cs typeface="Arial" panose="020B0604020202020204" pitchFamily="34" charset="0"/>
              </a:rPr>
              <a:t>Es importante destacar que durante 2018 la FEADLE obtuvo 6 sentencias, esto representa un aumento del 150% a lo alcanzado durante el periodo de 2012 a 2017 (5 años), donde solo se contaba con 4 sentencias. </a:t>
            </a:r>
            <a:endParaRPr lang="es-ES" dirty="0">
              <a:latin typeface="Arial" panose="020B0604020202020204" pitchFamily="34" charset="0"/>
              <a:ea typeface="Calibri" panose="020F0502020204030204" pitchFamily="34" charset="0"/>
              <a:cs typeface="Arial" panose="020B0604020202020204" pitchFamily="34" charset="0"/>
            </a:endParaRPr>
          </a:p>
        </p:txBody>
      </p:sp>
      <p:graphicFrame>
        <p:nvGraphicFramePr>
          <p:cNvPr id="9" name="Gráfico 8"/>
          <p:cNvGraphicFramePr>
            <a:graphicFrameLocks/>
          </p:cNvGraphicFramePr>
          <p:nvPr>
            <p:extLst>
              <p:ext uri="{D42A27DB-BD31-4B8C-83A1-F6EECF244321}">
                <p14:modId xmlns:p14="http://schemas.microsoft.com/office/powerpoint/2010/main" val="843617657"/>
              </p:ext>
            </p:extLst>
          </p:nvPr>
        </p:nvGraphicFramePr>
        <p:xfrm>
          <a:off x="1339280" y="1283100"/>
          <a:ext cx="6465440" cy="42918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928234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303039"/>
            <a:ext cx="5760640" cy="400110"/>
          </a:xfrm>
          <a:prstGeom prst="rect">
            <a:avLst/>
          </a:prstGeom>
          <a:noFill/>
        </p:spPr>
        <p:txBody>
          <a:bodyPr wrap="square" rtlCol="0">
            <a:spAutoFit/>
          </a:bodyPr>
          <a:lstStyle/>
          <a:p>
            <a:pPr algn="r"/>
            <a:r>
              <a:rPr lang="es-MX" sz="2000" i="1" dirty="0">
                <a:effectLst>
                  <a:outerShdw blurRad="38100" dist="38100" dir="2700000" algn="tl">
                    <a:srgbClr val="000000">
                      <a:alpha val="43137"/>
                    </a:srgbClr>
                  </a:outerShdw>
                </a:effectLst>
                <a:latin typeface="Soberana Sans" panose="02000000000000000000" pitchFamily="50" charset="0"/>
              </a:rPr>
              <a:t>Técnicas de Investigación </a:t>
            </a:r>
            <a:r>
              <a:rPr lang="es-MX" sz="2000" i="1" dirty="0" smtClean="0">
                <a:effectLst>
                  <a:outerShdw blurRad="38100" dist="38100" dir="2700000" algn="tl">
                    <a:srgbClr val="000000">
                      <a:alpha val="43137"/>
                    </a:srgbClr>
                  </a:outerShdw>
                </a:effectLst>
                <a:latin typeface="Soberana Sans" panose="02000000000000000000" pitchFamily="50" charset="0"/>
              </a:rPr>
              <a:t>Realizadas*</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8" name="Rectangle 3"/>
          <p:cNvSpPr>
            <a:spLocks noChangeArrowheads="1"/>
          </p:cNvSpPr>
          <p:nvPr/>
        </p:nvSpPr>
        <p:spPr bwMode="auto">
          <a:xfrm>
            <a:off x="1259632" y="5661248"/>
            <a:ext cx="6624736" cy="307777"/>
          </a:xfrm>
          <a:prstGeom prst="rect">
            <a:avLst/>
          </a:prstGeom>
          <a:noFill/>
          <a:ln w="9525" algn="ctr">
            <a:noFill/>
            <a:miter lim="800000"/>
            <a:headEnd/>
            <a:tailEnd/>
          </a:ln>
        </p:spPr>
        <p:txBody>
          <a:bodyPr wrap="square">
            <a:spAutoFit/>
          </a:bodyPr>
          <a:lstStyle/>
          <a:p>
            <a:pPr algn="just">
              <a:spcBef>
                <a:spcPct val="50000"/>
              </a:spcBef>
            </a:pPr>
            <a:r>
              <a:rPr lang="es-ES" sz="1400" dirty="0" smtClean="0"/>
              <a:t>*Solo aplica para Carpetas de Investigación</a:t>
            </a:r>
            <a:endParaRPr lang="es-ES" sz="1400" dirty="0"/>
          </a:p>
        </p:txBody>
      </p:sp>
      <p:sp>
        <p:nvSpPr>
          <p:cNvPr id="10" name="Rectangle 1"/>
          <p:cNvSpPr>
            <a:spLocks noChangeArrowheads="1"/>
          </p:cNvSpPr>
          <p:nvPr/>
        </p:nvSpPr>
        <p:spPr bwMode="auto">
          <a:xfrm>
            <a:off x="467544" y="6161528"/>
            <a:ext cx="820891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kumimoji="0" lang="es-MX" altLang="es-MX"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Total</a:t>
            </a:r>
            <a:r>
              <a:rPr kumimoji="0" lang="es-MX" altLang="es-MX" i="0" u="none" strike="noStrike" cap="none" normalizeH="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de Técnicas de Investigación 99 (24 en 2017, </a:t>
            </a:r>
            <a:r>
              <a:rPr lang="es-MX" altLang="es-MX" dirty="0" smtClean="0">
                <a:latin typeface="Arial" panose="020B0604020202020204" pitchFamily="34" charset="0"/>
                <a:ea typeface="Calibri" panose="020F0502020204030204" pitchFamily="34" charset="0"/>
                <a:cs typeface="Arial" panose="020B0604020202020204" pitchFamily="34" charset="0"/>
              </a:rPr>
              <a:t>55</a:t>
            </a:r>
            <a:r>
              <a:rPr kumimoji="0" lang="es-MX" altLang="es-MX" i="0" u="none" strike="noStrike" cap="none" normalizeH="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en 2018 y 20en 2019)</a:t>
            </a:r>
            <a:endParaRPr lang="es-MX" altLang="es-MX" dirty="0">
              <a:latin typeface="Arial" panose="020B0604020202020204" pitchFamily="34" charset="0"/>
              <a:ea typeface="Calibri" panose="020F0502020204030204" pitchFamily="34" charset="0"/>
              <a:cs typeface="Arial" panose="020B0604020202020204" pitchFamily="34" charset="0"/>
            </a:endParaRPr>
          </a:p>
        </p:txBody>
      </p:sp>
      <p:graphicFrame>
        <p:nvGraphicFramePr>
          <p:cNvPr id="11" name="Gráfico 10"/>
          <p:cNvGraphicFramePr>
            <a:graphicFrameLocks/>
          </p:cNvGraphicFramePr>
          <p:nvPr>
            <p:extLst>
              <p:ext uri="{D42A27DB-BD31-4B8C-83A1-F6EECF244321}">
                <p14:modId xmlns:p14="http://schemas.microsoft.com/office/powerpoint/2010/main" val="1342435049"/>
              </p:ext>
            </p:extLst>
          </p:nvPr>
        </p:nvGraphicFramePr>
        <p:xfrm>
          <a:off x="395528" y="1322394"/>
          <a:ext cx="8352944" cy="42132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996965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127518"/>
            <a:ext cx="5760640" cy="707886"/>
          </a:xfrm>
          <a:prstGeom prst="rect">
            <a:avLst/>
          </a:prstGeom>
          <a:noFill/>
        </p:spPr>
        <p:txBody>
          <a:bodyPr wrap="square" rtlCol="0">
            <a:spAutoFit/>
          </a:bodyPr>
          <a:lstStyle/>
          <a:p>
            <a:pPr algn="r"/>
            <a:r>
              <a:rPr lang="es-MX" sz="2000" i="1" dirty="0">
                <a:effectLst>
                  <a:outerShdw blurRad="38100" dist="38100" dir="2700000" algn="tl">
                    <a:srgbClr val="000000">
                      <a:alpha val="43137"/>
                    </a:srgbClr>
                  </a:outerShdw>
                </a:effectLst>
                <a:latin typeface="Soberana Sans" panose="02000000000000000000" pitchFamily="50" charset="0"/>
              </a:rPr>
              <a:t>Soluciones Alternas y </a:t>
            </a:r>
            <a:r>
              <a:rPr lang="es-MX" sz="2000" i="1" dirty="0" smtClean="0">
                <a:effectLst>
                  <a:outerShdw blurRad="38100" dist="38100" dir="2700000" algn="tl">
                    <a:srgbClr val="000000">
                      <a:alpha val="43137"/>
                    </a:srgbClr>
                  </a:outerShdw>
                </a:effectLst>
                <a:latin typeface="Soberana Sans" panose="02000000000000000000" pitchFamily="50" charset="0"/>
              </a:rPr>
              <a:t>Formas </a:t>
            </a:r>
          </a:p>
          <a:p>
            <a:pPr algn="r"/>
            <a:r>
              <a:rPr lang="es-MX" sz="2000" i="1" dirty="0" smtClean="0">
                <a:effectLst>
                  <a:outerShdw blurRad="38100" dist="38100" dir="2700000" algn="tl">
                    <a:srgbClr val="000000">
                      <a:alpha val="43137"/>
                    </a:srgbClr>
                  </a:outerShdw>
                </a:effectLst>
                <a:latin typeface="Soberana Sans" panose="02000000000000000000" pitchFamily="50" charset="0"/>
              </a:rPr>
              <a:t>de </a:t>
            </a:r>
            <a:r>
              <a:rPr lang="es-MX" sz="2000" i="1" dirty="0">
                <a:effectLst>
                  <a:outerShdw blurRad="38100" dist="38100" dir="2700000" algn="tl">
                    <a:srgbClr val="000000">
                      <a:alpha val="43137"/>
                    </a:srgbClr>
                  </a:outerShdw>
                </a:effectLst>
                <a:latin typeface="Soberana Sans" panose="02000000000000000000" pitchFamily="50" charset="0"/>
              </a:rPr>
              <a:t>Terminación </a:t>
            </a:r>
            <a:r>
              <a:rPr lang="es-MX" sz="2000" i="1" dirty="0" smtClean="0">
                <a:effectLst>
                  <a:outerShdw blurRad="38100" dist="38100" dir="2700000" algn="tl">
                    <a:srgbClr val="000000">
                      <a:alpha val="43137"/>
                    </a:srgbClr>
                  </a:outerShdw>
                </a:effectLst>
                <a:latin typeface="Soberana Sans" panose="02000000000000000000" pitchFamily="50" charset="0"/>
              </a:rPr>
              <a:t>Anticipadas</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8" name="Rectangle 3"/>
          <p:cNvSpPr>
            <a:spLocks noChangeArrowheads="1"/>
          </p:cNvSpPr>
          <p:nvPr/>
        </p:nvSpPr>
        <p:spPr bwMode="auto">
          <a:xfrm>
            <a:off x="1275676" y="5623657"/>
            <a:ext cx="6529044" cy="276999"/>
          </a:xfrm>
          <a:prstGeom prst="rect">
            <a:avLst/>
          </a:prstGeom>
          <a:noFill/>
          <a:ln w="9525" algn="ctr">
            <a:noFill/>
            <a:miter lim="800000"/>
            <a:headEnd/>
            <a:tailEnd/>
          </a:ln>
        </p:spPr>
        <p:txBody>
          <a:bodyPr wrap="square">
            <a:spAutoFit/>
          </a:bodyPr>
          <a:lstStyle/>
          <a:p>
            <a:pPr algn="just">
              <a:spcBef>
                <a:spcPct val="50000"/>
              </a:spcBef>
            </a:pPr>
            <a:r>
              <a:rPr lang="es-ES" sz="1200" dirty="0" smtClean="0"/>
              <a:t>*Solo aplica para Carpetas de Investigación</a:t>
            </a:r>
            <a:endParaRPr lang="es-ES" sz="1200" dirty="0"/>
          </a:p>
        </p:txBody>
      </p:sp>
      <p:graphicFrame>
        <p:nvGraphicFramePr>
          <p:cNvPr id="9" name="Gráfico 8"/>
          <p:cNvGraphicFramePr>
            <a:graphicFrameLocks/>
          </p:cNvGraphicFramePr>
          <p:nvPr>
            <p:extLst>
              <p:ext uri="{D42A27DB-BD31-4B8C-83A1-F6EECF244321}">
                <p14:modId xmlns:p14="http://schemas.microsoft.com/office/powerpoint/2010/main" val="2067504324"/>
              </p:ext>
            </p:extLst>
          </p:nvPr>
        </p:nvGraphicFramePr>
        <p:xfrm>
          <a:off x="1339280" y="1234343"/>
          <a:ext cx="6465440" cy="438931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401646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303039"/>
            <a:ext cx="5760640" cy="400110"/>
          </a:xfrm>
          <a:prstGeom prst="rect">
            <a:avLst/>
          </a:prstGeom>
          <a:noFill/>
        </p:spPr>
        <p:txBody>
          <a:bodyPr wrap="square" rtlCol="0">
            <a:spAutoFit/>
          </a:bodyPr>
          <a:lstStyle/>
          <a:p>
            <a:pPr algn="r"/>
            <a:r>
              <a:rPr lang="es-MX" sz="2000" i="1" dirty="0">
                <a:effectLst>
                  <a:outerShdw blurRad="38100" dist="38100" dir="2700000" algn="tl">
                    <a:srgbClr val="000000">
                      <a:alpha val="43137"/>
                    </a:srgbClr>
                  </a:outerShdw>
                </a:effectLst>
                <a:latin typeface="Soberana Sans" panose="02000000000000000000" pitchFamily="50" charset="0"/>
              </a:rPr>
              <a:t>Audiencias</a:t>
            </a:r>
          </a:p>
        </p:txBody>
      </p:sp>
      <p:sp>
        <p:nvSpPr>
          <p:cNvPr id="8" name="Rectangle 3"/>
          <p:cNvSpPr>
            <a:spLocks noChangeArrowheads="1"/>
          </p:cNvSpPr>
          <p:nvPr/>
        </p:nvSpPr>
        <p:spPr bwMode="auto">
          <a:xfrm>
            <a:off x="1311172" y="5661248"/>
            <a:ext cx="6496604" cy="277728"/>
          </a:xfrm>
          <a:prstGeom prst="rect">
            <a:avLst/>
          </a:prstGeom>
          <a:noFill/>
          <a:ln w="9525" algn="ctr">
            <a:noFill/>
            <a:miter lim="800000"/>
            <a:headEnd/>
            <a:tailEnd/>
          </a:ln>
        </p:spPr>
        <p:txBody>
          <a:bodyPr wrap="square">
            <a:spAutoFit/>
          </a:bodyPr>
          <a:lstStyle/>
          <a:p>
            <a:pPr algn="just">
              <a:spcBef>
                <a:spcPct val="50000"/>
              </a:spcBef>
            </a:pPr>
            <a:r>
              <a:rPr lang="es-ES" sz="1200" dirty="0" smtClean="0"/>
              <a:t>*Solo aplica para Carpetas de Investigación</a:t>
            </a:r>
            <a:endParaRPr lang="es-ES" sz="1200" dirty="0"/>
          </a:p>
        </p:txBody>
      </p:sp>
      <p:graphicFrame>
        <p:nvGraphicFramePr>
          <p:cNvPr id="9" name="Gráfico 8"/>
          <p:cNvGraphicFramePr>
            <a:graphicFrameLocks/>
          </p:cNvGraphicFramePr>
          <p:nvPr>
            <p:extLst>
              <p:ext uri="{D42A27DB-BD31-4B8C-83A1-F6EECF244321}">
                <p14:modId xmlns:p14="http://schemas.microsoft.com/office/powerpoint/2010/main" val="619864379"/>
              </p:ext>
            </p:extLst>
          </p:nvPr>
        </p:nvGraphicFramePr>
        <p:xfrm>
          <a:off x="1311172" y="1196752"/>
          <a:ext cx="6521656" cy="446449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289897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116632"/>
            <a:ext cx="5760640" cy="707886"/>
          </a:xfrm>
          <a:prstGeom prst="rect">
            <a:avLst/>
          </a:prstGeom>
          <a:noFill/>
        </p:spPr>
        <p:txBody>
          <a:bodyPr wrap="square" rtlCol="0">
            <a:spAutoFit/>
          </a:bodyPr>
          <a:lstStyle/>
          <a:p>
            <a:pPr algn="r"/>
            <a:r>
              <a:rPr lang="es-MX" sz="2000" i="1" dirty="0" smtClean="0">
                <a:effectLst>
                  <a:outerShdw blurRad="38100" dist="38100" dir="2700000" algn="tl">
                    <a:srgbClr val="000000">
                      <a:alpha val="43137"/>
                    </a:srgbClr>
                  </a:outerShdw>
                </a:effectLst>
                <a:latin typeface="Soberana Sans" panose="02000000000000000000" pitchFamily="50" charset="0"/>
              </a:rPr>
              <a:t>Vinculación a Proceso, Formal Prisión o Sujeción a Proceso</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24" name="Rectangle 3"/>
          <p:cNvSpPr>
            <a:spLocks noChangeArrowheads="1"/>
          </p:cNvSpPr>
          <p:nvPr/>
        </p:nvSpPr>
        <p:spPr bwMode="auto">
          <a:xfrm>
            <a:off x="655586" y="5883369"/>
            <a:ext cx="7832828" cy="523220"/>
          </a:xfrm>
          <a:prstGeom prst="rect">
            <a:avLst/>
          </a:prstGeom>
          <a:noFill/>
          <a:ln w="9525" algn="ctr">
            <a:noFill/>
            <a:miter lim="800000"/>
            <a:headEnd/>
            <a:tailEnd/>
          </a:ln>
        </p:spPr>
        <p:txBody>
          <a:bodyPr wrap="square">
            <a:spAutoFit/>
          </a:bodyPr>
          <a:lstStyle/>
          <a:p>
            <a:pPr algn="just">
              <a:spcBef>
                <a:spcPct val="50000"/>
              </a:spcBef>
            </a:pPr>
            <a:r>
              <a:rPr lang="es-ES" sz="1400" dirty="0" smtClean="0"/>
              <a:t>Personas Vinculadas a Proceso se refiere a Carpetas de Investigación y Personas con Formal Prisión o Sujeción a Proceso </a:t>
            </a:r>
            <a:r>
              <a:rPr lang="es-ES" sz="1400" dirty="0"/>
              <a:t>se refiere a Averiguaciones </a:t>
            </a:r>
            <a:r>
              <a:rPr lang="es-ES" sz="1400" dirty="0" smtClean="0"/>
              <a:t>Previas.</a:t>
            </a:r>
            <a:endParaRPr lang="es-ES" sz="1400" dirty="0"/>
          </a:p>
        </p:txBody>
      </p:sp>
      <p:sp>
        <p:nvSpPr>
          <p:cNvPr id="15" name="CuadroTexto 8"/>
          <p:cNvSpPr txBox="1"/>
          <p:nvPr/>
        </p:nvSpPr>
        <p:spPr>
          <a:xfrm>
            <a:off x="2073672" y="5235362"/>
            <a:ext cx="870950" cy="207806"/>
          </a:xfrm>
          <a:prstGeom prst="rect">
            <a:avLst/>
          </a:prstGeom>
          <a:noFill/>
          <a:ln w="9525" cmpd="sng">
            <a:noFill/>
          </a:ln>
          <a:effectLst/>
        </p:spPr>
        <p:txBody>
          <a:bodyPr wrap="square" rtlCol="0"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MX" sz="900" b="0" i="0" u="none" strike="noStrike" kern="0" cap="none" spc="0" normalizeH="0" baseline="0" noProof="0">
                <a:ln>
                  <a:noFill/>
                </a:ln>
                <a:solidFill>
                  <a:sysClr val="window" lastClr="FFFFFF"/>
                </a:solidFill>
                <a:effectLst/>
                <a:uLnTx/>
                <a:uFillTx/>
                <a:latin typeface="Calibri" panose="020F0502020204030204"/>
                <a:ea typeface="+mn-ea"/>
                <a:cs typeface="+mn-cs"/>
              </a:rPr>
              <a:t>2016</a:t>
            </a:r>
          </a:p>
        </p:txBody>
      </p:sp>
      <p:sp>
        <p:nvSpPr>
          <p:cNvPr id="16" name="CuadroTexto 9"/>
          <p:cNvSpPr txBox="1"/>
          <p:nvPr/>
        </p:nvSpPr>
        <p:spPr>
          <a:xfrm>
            <a:off x="4888798" y="5238332"/>
            <a:ext cx="716562" cy="206892"/>
          </a:xfrm>
          <a:prstGeom prst="rect">
            <a:avLst/>
          </a:prstGeom>
          <a:noFill/>
          <a:ln w="9525" cmpd="sng">
            <a:noFill/>
          </a:ln>
          <a:effectLst/>
        </p:spPr>
        <p:txBody>
          <a:bodyPr wrap="square" rtlCol="0"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MX" sz="900" b="0" i="0" u="none" strike="noStrike" kern="0" cap="none" spc="0" normalizeH="0" baseline="0" noProof="0">
                <a:ln>
                  <a:noFill/>
                </a:ln>
                <a:solidFill>
                  <a:sysClr val="window" lastClr="FFFFFF"/>
                </a:solidFill>
                <a:effectLst/>
                <a:uLnTx/>
                <a:uFillTx/>
                <a:latin typeface="Calibri" panose="020F0502020204030204"/>
                <a:ea typeface="+mn-ea"/>
                <a:cs typeface="+mn-cs"/>
              </a:rPr>
              <a:t>2018</a:t>
            </a:r>
          </a:p>
        </p:txBody>
      </p:sp>
      <p:sp>
        <p:nvSpPr>
          <p:cNvPr id="17" name="CuadroTexto 10"/>
          <p:cNvSpPr txBox="1"/>
          <p:nvPr/>
        </p:nvSpPr>
        <p:spPr>
          <a:xfrm>
            <a:off x="3430758" y="5235363"/>
            <a:ext cx="860860" cy="207806"/>
          </a:xfrm>
          <a:prstGeom prst="rect">
            <a:avLst/>
          </a:prstGeom>
          <a:noFill/>
          <a:ln w="9525" cmpd="sng">
            <a:noFill/>
          </a:ln>
          <a:effectLst/>
        </p:spPr>
        <p:txBody>
          <a:bodyPr wrap="square" rtlCol="0"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MX" sz="900" b="0" i="0" u="none" strike="noStrike" kern="0" cap="none" spc="0" normalizeH="0" baseline="0" noProof="0">
                <a:ln>
                  <a:noFill/>
                </a:ln>
                <a:solidFill>
                  <a:sysClr val="window" lastClr="FFFFFF"/>
                </a:solidFill>
                <a:effectLst/>
                <a:uLnTx/>
                <a:uFillTx/>
                <a:latin typeface="Calibri" panose="020F0502020204030204"/>
                <a:ea typeface="+mn-ea"/>
                <a:cs typeface="+mn-cs"/>
              </a:rPr>
              <a:t>2017</a:t>
            </a:r>
          </a:p>
        </p:txBody>
      </p:sp>
      <p:sp>
        <p:nvSpPr>
          <p:cNvPr id="18" name="CuadroTexto 16"/>
          <p:cNvSpPr txBox="1"/>
          <p:nvPr/>
        </p:nvSpPr>
        <p:spPr>
          <a:xfrm>
            <a:off x="6303710" y="5236865"/>
            <a:ext cx="716562" cy="206892"/>
          </a:xfrm>
          <a:prstGeom prst="rect">
            <a:avLst/>
          </a:prstGeom>
          <a:noFill/>
          <a:ln w="9525" cmpd="sng">
            <a:noFill/>
          </a:ln>
          <a:effectLst/>
        </p:spPr>
        <p:txBody>
          <a:bodyPr wrap="square" rtlCol="0"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MX" sz="900" b="0" i="0" u="none" strike="noStrike" kern="0" cap="none" spc="0" normalizeH="0" baseline="0" noProof="0">
                <a:ln>
                  <a:noFill/>
                </a:ln>
                <a:solidFill>
                  <a:sysClr val="window" lastClr="FFFFFF"/>
                </a:solidFill>
                <a:effectLst/>
                <a:uLnTx/>
                <a:uFillTx/>
                <a:latin typeface="Calibri" panose="020F0502020204030204"/>
                <a:ea typeface="+mn-ea"/>
                <a:cs typeface="+mn-cs"/>
              </a:rPr>
              <a:t>2019</a:t>
            </a:r>
          </a:p>
        </p:txBody>
      </p:sp>
      <p:graphicFrame>
        <p:nvGraphicFramePr>
          <p:cNvPr id="11" name="Gráfico 10"/>
          <p:cNvGraphicFramePr>
            <a:graphicFrameLocks/>
          </p:cNvGraphicFramePr>
          <p:nvPr>
            <p:extLst>
              <p:ext uri="{D42A27DB-BD31-4B8C-83A1-F6EECF244321}">
                <p14:modId xmlns:p14="http://schemas.microsoft.com/office/powerpoint/2010/main" val="3079095205"/>
              </p:ext>
            </p:extLst>
          </p:nvPr>
        </p:nvGraphicFramePr>
        <p:xfrm>
          <a:off x="1331639" y="1124748"/>
          <a:ext cx="6480722" cy="460850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482104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116632"/>
            <a:ext cx="5760640" cy="707886"/>
          </a:xfrm>
          <a:prstGeom prst="rect">
            <a:avLst/>
          </a:prstGeom>
          <a:noFill/>
        </p:spPr>
        <p:txBody>
          <a:bodyPr wrap="square" rtlCol="0">
            <a:spAutoFit/>
          </a:bodyPr>
          <a:lstStyle/>
          <a:p>
            <a:pPr algn="r"/>
            <a:r>
              <a:rPr lang="es-MX" sz="2000" i="1" dirty="0" smtClean="0">
                <a:effectLst>
                  <a:outerShdw blurRad="38100" dist="38100" dir="2700000" algn="tl">
                    <a:srgbClr val="000000">
                      <a:alpha val="43137"/>
                    </a:srgbClr>
                  </a:outerShdw>
                </a:effectLst>
                <a:latin typeface="Soberana Sans" panose="02000000000000000000" pitchFamily="50" charset="0"/>
              </a:rPr>
              <a:t>Porcentaje de Eficiencia en las </a:t>
            </a:r>
          </a:p>
          <a:p>
            <a:pPr algn="r"/>
            <a:r>
              <a:rPr lang="es-MX" sz="2000" i="1" dirty="0" smtClean="0">
                <a:effectLst>
                  <a:outerShdw blurRad="38100" dist="38100" dir="2700000" algn="tl">
                    <a:srgbClr val="000000">
                      <a:alpha val="43137"/>
                    </a:srgbClr>
                  </a:outerShdw>
                </a:effectLst>
                <a:latin typeface="Soberana Sans" panose="02000000000000000000" pitchFamily="50" charset="0"/>
              </a:rPr>
              <a:t>Vinculaciones a Proceso</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11" name="Rectangle 3"/>
          <p:cNvSpPr>
            <a:spLocks noChangeArrowheads="1"/>
          </p:cNvSpPr>
          <p:nvPr/>
        </p:nvSpPr>
        <p:spPr bwMode="auto">
          <a:xfrm>
            <a:off x="655586" y="5517232"/>
            <a:ext cx="7832828" cy="1200329"/>
          </a:xfrm>
          <a:prstGeom prst="rect">
            <a:avLst/>
          </a:prstGeom>
          <a:noFill/>
          <a:ln w="9525" algn="ctr">
            <a:noFill/>
            <a:miter lim="800000"/>
            <a:headEnd/>
            <a:tailEnd/>
          </a:ln>
        </p:spPr>
        <p:txBody>
          <a:bodyPr wrap="square">
            <a:spAutoFit/>
          </a:bodyPr>
          <a:lstStyle/>
          <a:p>
            <a:pPr algn="just" eaLnBrk="0" fontAlgn="base" hangingPunct="0">
              <a:spcBef>
                <a:spcPct val="0"/>
              </a:spcBef>
              <a:spcAft>
                <a:spcPct val="0"/>
              </a:spcAft>
            </a:pPr>
            <a:r>
              <a:rPr lang="es-ES" dirty="0">
                <a:latin typeface="Arial" panose="020B0604020202020204" pitchFamily="34" charset="0"/>
                <a:ea typeface="Calibri" panose="020F0502020204030204" pitchFamily="34" charset="0"/>
                <a:cs typeface="Arial" panose="020B0604020202020204" pitchFamily="34" charset="0"/>
              </a:rPr>
              <a:t>Actualmente se cuenta con un porcentaje de eficiencia en las vinculaciones a proceso del </a:t>
            </a:r>
            <a:r>
              <a:rPr lang="es-ES" dirty="0" smtClean="0">
                <a:latin typeface="Arial" panose="020B0604020202020204" pitchFamily="34" charset="0"/>
                <a:ea typeface="Calibri" panose="020F0502020204030204" pitchFamily="34" charset="0"/>
                <a:cs typeface="Arial" panose="020B0604020202020204" pitchFamily="34" charset="0"/>
              </a:rPr>
              <a:t>88.6%, </a:t>
            </a:r>
            <a:r>
              <a:rPr lang="es-ES" dirty="0">
                <a:latin typeface="Arial" panose="020B0604020202020204" pitchFamily="34" charset="0"/>
                <a:ea typeface="Calibri" panose="020F0502020204030204" pitchFamily="34" charset="0"/>
                <a:cs typeface="Arial" panose="020B0604020202020204" pitchFamily="34" charset="0"/>
              </a:rPr>
              <a:t>ya que de </a:t>
            </a:r>
            <a:r>
              <a:rPr lang="es-ES" dirty="0" smtClean="0">
                <a:latin typeface="Arial" panose="020B0604020202020204" pitchFamily="34" charset="0"/>
                <a:ea typeface="Calibri" panose="020F0502020204030204" pitchFamily="34" charset="0"/>
                <a:cs typeface="Arial" panose="020B0604020202020204" pitchFamily="34" charset="0"/>
              </a:rPr>
              <a:t>35 </a:t>
            </a:r>
            <a:r>
              <a:rPr lang="es-ES" dirty="0">
                <a:latin typeface="Arial" panose="020B0604020202020204" pitchFamily="34" charset="0"/>
                <a:ea typeface="Calibri" panose="020F0502020204030204" pitchFamily="34" charset="0"/>
                <a:cs typeface="Arial" panose="020B0604020202020204" pitchFamily="34" charset="0"/>
              </a:rPr>
              <a:t>vinculaciones a proceso solicitadas ante el juez, se han conseguido </a:t>
            </a:r>
            <a:r>
              <a:rPr lang="es-ES" dirty="0" smtClean="0">
                <a:latin typeface="Arial" panose="020B0604020202020204" pitchFamily="34" charset="0"/>
                <a:ea typeface="Calibri" panose="020F0502020204030204" pitchFamily="34" charset="0"/>
                <a:cs typeface="Arial" panose="020B0604020202020204" pitchFamily="34" charset="0"/>
              </a:rPr>
              <a:t>31; </a:t>
            </a:r>
            <a:r>
              <a:rPr lang="es-ES" dirty="0">
                <a:latin typeface="Arial" panose="020B0604020202020204" pitchFamily="34" charset="0"/>
                <a:ea typeface="Calibri" panose="020F0502020204030204" pitchFamily="34" charset="0"/>
                <a:cs typeface="Arial" panose="020B0604020202020204" pitchFamily="34" charset="0"/>
              </a:rPr>
              <a:t>si se desglosa por año la eficiencia en 2017 es de 50</a:t>
            </a:r>
            <a:r>
              <a:rPr lang="es-ES" dirty="0" smtClean="0">
                <a:latin typeface="Arial" panose="020B0604020202020204" pitchFamily="34" charset="0"/>
                <a:ea typeface="Calibri" panose="020F0502020204030204" pitchFamily="34" charset="0"/>
                <a:cs typeface="Arial" panose="020B0604020202020204" pitchFamily="34" charset="0"/>
              </a:rPr>
              <a:t>%, </a:t>
            </a:r>
            <a:r>
              <a:rPr lang="es-ES" dirty="0">
                <a:latin typeface="Arial" panose="020B0604020202020204" pitchFamily="34" charset="0"/>
                <a:ea typeface="Calibri" panose="020F0502020204030204" pitchFamily="34" charset="0"/>
                <a:cs typeface="Arial" panose="020B0604020202020204" pitchFamily="34" charset="0"/>
              </a:rPr>
              <a:t>para el 2018 es de 95.7</a:t>
            </a:r>
            <a:r>
              <a:rPr lang="es-ES" dirty="0" smtClean="0">
                <a:latin typeface="Arial" panose="020B0604020202020204" pitchFamily="34" charset="0"/>
                <a:ea typeface="Calibri" panose="020F0502020204030204" pitchFamily="34" charset="0"/>
                <a:cs typeface="Arial" panose="020B0604020202020204" pitchFamily="34" charset="0"/>
              </a:rPr>
              <a:t>% y para 2019 es del 87.5%.</a:t>
            </a:r>
            <a:endParaRPr lang="es-ES" dirty="0">
              <a:latin typeface="Arial" panose="020B0604020202020204" pitchFamily="34" charset="0"/>
              <a:ea typeface="Calibri" panose="020F0502020204030204" pitchFamily="34" charset="0"/>
              <a:cs typeface="Arial" panose="020B0604020202020204" pitchFamily="34" charset="0"/>
            </a:endParaRPr>
          </a:p>
        </p:txBody>
      </p:sp>
      <p:graphicFrame>
        <p:nvGraphicFramePr>
          <p:cNvPr id="7" name="Gráfico 6"/>
          <p:cNvGraphicFramePr>
            <a:graphicFrameLocks/>
          </p:cNvGraphicFramePr>
          <p:nvPr>
            <p:extLst>
              <p:ext uri="{D42A27DB-BD31-4B8C-83A1-F6EECF244321}">
                <p14:modId xmlns:p14="http://schemas.microsoft.com/office/powerpoint/2010/main" val="1986882405"/>
              </p:ext>
            </p:extLst>
          </p:nvPr>
        </p:nvGraphicFramePr>
        <p:xfrm>
          <a:off x="1331636" y="1124748"/>
          <a:ext cx="6480728" cy="439248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áfico 7"/>
          <p:cNvGraphicFramePr>
            <a:graphicFrameLocks/>
          </p:cNvGraphicFramePr>
          <p:nvPr>
            <p:extLst>
              <p:ext uri="{D42A27DB-BD31-4B8C-83A1-F6EECF244321}">
                <p14:modId xmlns:p14="http://schemas.microsoft.com/office/powerpoint/2010/main" val="4074771709"/>
              </p:ext>
            </p:extLst>
          </p:nvPr>
        </p:nvGraphicFramePr>
        <p:xfrm>
          <a:off x="1331635" y="1124749"/>
          <a:ext cx="6480730" cy="439248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21485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116632"/>
            <a:ext cx="5760640" cy="707886"/>
          </a:xfrm>
          <a:prstGeom prst="rect">
            <a:avLst/>
          </a:prstGeom>
          <a:noFill/>
        </p:spPr>
        <p:txBody>
          <a:bodyPr wrap="square" rtlCol="0">
            <a:spAutoFit/>
          </a:bodyPr>
          <a:lstStyle/>
          <a:p>
            <a:pPr algn="r"/>
            <a:r>
              <a:rPr lang="es-MX" sz="2000" i="1" dirty="0" smtClean="0">
                <a:effectLst>
                  <a:outerShdw blurRad="38100" dist="38100" dir="2700000" algn="tl">
                    <a:srgbClr val="000000">
                      <a:alpha val="43137"/>
                    </a:srgbClr>
                  </a:outerShdw>
                </a:effectLst>
                <a:latin typeface="Soberana Sans" panose="02000000000000000000" pitchFamily="50" charset="0"/>
              </a:rPr>
              <a:t>Denuncias de delitos contra la Libertad de Expresión de 2017 a 2019</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7" name="Rectangle 3"/>
          <p:cNvSpPr>
            <a:spLocks noChangeArrowheads="1"/>
          </p:cNvSpPr>
          <p:nvPr/>
        </p:nvSpPr>
        <p:spPr bwMode="auto">
          <a:xfrm>
            <a:off x="655586" y="5517232"/>
            <a:ext cx="7832828" cy="923330"/>
          </a:xfrm>
          <a:prstGeom prst="rect">
            <a:avLst/>
          </a:prstGeom>
          <a:noFill/>
          <a:ln w="9525" algn="ctr">
            <a:noFill/>
            <a:miter lim="800000"/>
            <a:headEnd/>
            <a:tailEnd/>
          </a:ln>
        </p:spPr>
        <p:txBody>
          <a:bodyPr wrap="square">
            <a:spAutoFit/>
          </a:bodyPr>
          <a:lstStyle/>
          <a:p>
            <a:pPr algn="just">
              <a:spcBef>
                <a:spcPct val="50000"/>
              </a:spcBef>
            </a:pPr>
            <a:r>
              <a:rPr lang="es-ES" dirty="0">
                <a:latin typeface="Arial" panose="020B0604020202020204" pitchFamily="34" charset="0"/>
                <a:ea typeface="Calibri" panose="020F0502020204030204" pitchFamily="34" charset="0"/>
                <a:cs typeface="Arial" panose="020B0604020202020204" pitchFamily="34" charset="0"/>
              </a:rPr>
              <a:t>En el año 2017 se recibieron 135 </a:t>
            </a:r>
            <a:r>
              <a:rPr lang="es-ES" dirty="0" smtClean="0">
                <a:latin typeface="Arial" panose="020B0604020202020204" pitchFamily="34" charset="0"/>
                <a:ea typeface="Calibri" panose="020F0502020204030204" pitchFamily="34" charset="0"/>
                <a:cs typeface="Arial" panose="020B0604020202020204" pitchFamily="34" charset="0"/>
              </a:rPr>
              <a:t>denuncias, en </a:t>
            </a:r>
            <a:r>
              <a:rPr lang="es-ES" dirty="0">
                <a:latin typeface="Arial" panose="020B0604020202020204" pitchFamily="34" charset="0"/>
                <a:ea typeface="Calibri" panose="020F0502020204030204" pitchFamily="34" charset="0"/>
                <a:cs typeface="Arial" panose="020B0604020202020204" pitchFamily="34" charset="0"/>
              </a:rPr>
              <a:t>2018 </a:t>
            </a:r>
            <a:r>
              <a:rPr lang="es-ES" dirty="0" smtClean="0">
                <a:latin typeface="Arial" panose="020B0604020202020204" pitchFamily="34" charset="0"/>
                <a:ea typeface="Calibri" panose="020F0502020204030204" pitchFamily="34" charset="0"/>
                <a:cs typeface="Arial" panose="020B0604020202020204" pitchFamily="34" charset="0"/>
              </a:rPr>
              <a:t>solo se recibieron 86</a:t>
            </a:r>
            <a:r>
              <a:rPr lang="es-ES" dirty="0">
                <a:latin typeface="Arial" panose="020B0604020202020204" pitchFamily="34" charset="0"/>
                <a:ea typeface="Calibri" panose="020F0502020204030204" pitchFamily="34" charset="0"/>
                <a:cs typeface="Arial" panose="020B0604020202020204" pitchFamily="34" charset="0"/>
              </a:rPr>
              <a:t>; </a:t>
            </a:r>
            <a:r>
              <a:rPr lang="es-ES" dirty="0" smtClean="0">
                <a:latin typeface="Arial" panose="020B0604020202020204" pitchFamily="34" charset="0"/>
                <a:ea typeface="Calibri" panose="020F0502020204030204" pitchFamily="34" charset="0"/>
                <a:cs typeface="Arial" panose="020B0604020202020204" pitchFamily="34" charset="0"/>
              </a:rPr>
              <a:t>lo que representa </a:t>
            </a:r>
            <a:r>
              <a:rPr lang="es-ES" dirty="0">
                <a:latin typeface="Arial" panose="020B0604020202020204" pitchFamily="34" charset="0"/>
                <a:ea typeface="Calibri" panose="020F0502020204030204" pitchFamily="34" charset="0"/>
                <a:cs typeface="Arial" panose="020B0604020202020204" pitchFamily="34" charset="0"/>
              </a:rPr>
              <a:t>una reducción del </a:t>
            </a:r>
            <a:r>
              <a:rPr lang="es-ES" dirty="0" smtClean="0">
                <a:latin typeface="Arial" panose="020B0604020202020204" pitchFamily="34" charset="0"/>
                <a:ea typeface="Calibri" panose="020F0502020204030204" pitchFamily="34" charset="0"/>
                <a:cs typeface="Arial" panose="020B0604020202020204" pitchFamily="34" charset="0"/>
              </a:rPr>
              <a:t>36.3%,</a:t>
            </a:r>
            <a:r>
              <a:rPr lang="es-MX" dirty="0" smtClean="0">
                <a:latin typeface="Arial" panose="020B0604020202020204" pitchFamily="34" charset="0"/>
                <a:ea typeface="Calibri" panose="020F0502020204030204" pitchFamily="34" charset="0"/>
                <a:cs typeface="Arial" panose="020B0604020202020204" pitchFamily="34" charset="0"/>
              </a:rPr>
              <a:t> </a:t>
            </a:r>
            <a:r>
              <a:rPr lang="es-MX" dirty="0">
                <a:latin typeface="Arial" panose="020B0604020202020204" pitchFamily="34" charset="0"/>
                <a:ea typeface="Calibri" panose="020F0502020204030204" pitchFamily="34" charset="0"/>
                <a:cs typeface="Arial" panose="020B0604020202020204" pitchFamily="34" charset="0"/>
              </a:rPr>
              <a:t>en comparación </a:t>
            </a:r>
            <a:r>
              <a:rPr lang="es-MX" dirty="0" smtClean="0">
                <a:latin typeface="Arial" panose="020B0604020202020204" pitchFamily="34" charset="0"/>
                <a:ea typeface="Calibri" panose="020F0502020204030204" pitchFamily="34" charset="0"/>
                <a:cs typeface="Arial" panose="020B0604020202020204" pitchFamily="34" charset="0"/>
              </a:rPr>
              <a:t>con 2017. Para el 2019 se llevan 51 denuncias.</a:t>
            </a:r>
            <a:endParaRPr lang="es-ES" dirty="0">
              <a:latin typeface="Arial" panose="020B0604020202020204" pitchFamily="34" charset="0"/>
              <a:ea typeface="Calibri" panose="020F0502020204030204" pitchFamily="34" charset="0"/>
              <a:cs typeface="Arial" panose="020B0604020202020204" pitchFamily="34" charset="0"/>
            </a:endParaRPr>
          </a:p>
        </p:txBody>
      </p:sp>
      <p:graphicFrame>
        <p:nvGraphicFramePr>
          <p:cNvPr id="9" name="Gráfico 8"/>
          <p:cNvGraphicFramePr>
            <a:graphicFrameLocks/>
          </p:cNvGraphicFramePr>
          <p:nvPr>
            <p:extLst>
              <p:ext uri="{D42A27DB-BD31-4B8C-83A1-F6EECF244321}">
                <p14:modId xmlns:p14="http://schemas.microsoft.com/office/powerpoint/2010/main" val="682055189"/>
              </p:ext>
            </p:extLst>
          </p:nvPr>
        </p:nvGraphicFramePr>
        <p:xfrm>
          <a:off x="827578" y="1531594"/>
          <a:ext cx="7488844" cy="37948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648188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Gráfico 9"/>
          <p:cNvGraphicFramePr>
            <a:graphicFrameLocks/>
          </p:cNvGraphicFramePr>
          <p:nvPr>
            <p:extLst>
              <p:ext uri="{D42A27DB-BD31-4B8C-83A1-F6EECF244321}">
                <p14:modId xmlns:p14="http://schemas.microsoft.com/office/powerpoint/2010/main" val="2613987672"/>
              </p:ext>
            </p:extLst>
          </p:nvPr>
        </p:nvGraphicFramePr>
        <p:xfrm>
          <a:off x="827572" y="926751"/>
          <a:ext cx="7488856" cy="3654377"/>
        </p:xfrm>
        <a:graphic>
          <a:graphicData uri="http://schemas.openxmlformats.org/drawingml/2006/chart">
            <c:chart xmlns:c="http://schemas.openxmlformats.org/drawingml/2006/chart" xmlns:r="http://schemas.openxmlformats.org/officeDocument/2006/relationships" r:id="rId2"/>
          </a:graphicData>
        </a:graphic>
      </p:graphicFrame>
      <p:sp>
        <p:nvSpPr>
          <p:cNvPr id="6" name="2 CuadroTexto"/>
          <p:cNvSpPr txBox="1"/>
          <p:nvPr/>
        </p:nvSpPr>
        <p:spPr>
          <a:xfrm>
            <a:off x="3203848" y="116632"/>
            <a:ext cx="5760640" cy="707886"/>
          </a:xfrm>
          <a:prstGeom prst="rect">
            <a:avLst/>
          </a:prstGeom>
          <a:noFill/>
        </p:spPr>
        <p:txBody>
          <a:bodyPr wrap="square" rtlCol="0">
            <a:spAutoFit/>
          </a:bodyPr>
          <a:lstStyle/>
          <a:p>
            <a:pPr algn="r"/>
            <a:r>
              <a:rPr lang="es-MX" sz="2000" i="1" dirty="0" smtClean="0">
                <a:effectLst>
                  <a:outerShdw blurRad="38100" dist="38100" dir="2700000" algn="tl">
                    <a:srgbClr val="000000">
                      <a:alpha val="43137"/>
                    </a:srgbClr>
                  </a:outerShdw>
                </a:effectLst>
                <a:latin typeface="Soberana Sans" panose="02000000000000000000" pitchFamily="50" charset="0"/>
              </a:rPr>
              <a:t>Denuncias de delitos contra la Libertad de Expresión 2017-2019</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sp>
        <p:nvSpPr>
          <p:cNvPr id="7" name="Rectangle 3"/>
          <p:cNvSpPr>
            <a:spLocks noChangeArrowheads="1"/>
          </p:cNvSpPr>
          <p:nvPr/>
        </p:nvSpPr>
        <p:spPr bwMode="auto">
          <a:xfrm>
            <a:off x="655586" y="4941168"/>
            <a:ext cx="7832828" cy="1754326"/>
          </a:xfrm>
          <a:prstGeom prst="rect">
            <a:avLst/>
          </a:prstGeom>
          <a:noFill/>
          <a:ln w="9525" algn="ctr">
            <a:noFill/>
            <a:miter lim="800000"/>
            <a:headEnd/>
            <a:tailEnd/>
          </a:ln>
        </p:spPr>
        <p:txBody>
          <a:bodyPr wrap="square">
            <a:spAutoFit/>
          </a:bodyPr>
          <a:lstStyle/>
          <a:p>
            <a:pPr algn="just">
              <a:spcBef>
                <a:spcPct val="50000"/>
              </a:spcBef>
            </a:pPr>
            <a:r>
              <a:rPr lang="es-MX" dirty="0">
                <a:latin typeface="Arial" panose="020B0604020202020204" pitchFamily="34" charset="0"/>
                <a:ea typeface="Calibri" panose="020F0502020204030204" pitchFamily="34" charset="0"/>
                <a:cs typeface="Arial" panose="020B0604020202020204" pitchFamily="34" charset="0"/>
              </a:rPr>
              <a:t>La incidencia delictiva de los años 2017, 2016 y 2015 no ha tenido mayores variaciones, a comparación de los años 2014 y 2013 donde se registra el mayor número de delitos. Sin embargo es de destacarse que en 2018 solo se contó con 86 expedientes iniciados por diversos delitos contra la libertad de expresión, esto representa una reducción del 36.6% en comparación con 2017, y la más baja en 7 años.</a:t>
            </a:r>
            <a:endParaRPr lang="es-ES" dirty="0">
              <a:latin typeface="Arial" panose="020B0604020202020204" pitchFamily="34" charset="0"/>
              <a:ea typeface="Calibri" panose="020F0502020204030204" pitchFamily="34" charset="0"/>
              <a:cs typeface="Arial" panose="020B0604020202020204" pitchFamily="34" charset="0"/>
            </a:endParaRPr>
          </a:p>
        </p:txBody>
      </p:sp>
      <p:sp>
        <p:nvSpPr>
          <p:cNvPr id="15" name="Rectangle 3"/>
          <p:cNvSpPr>
            <a:spLocks noChangeArrowheads="1"/>
          </p:cNvSpPr>
          <p:nvPr/>
        </p:nvSpPr>
        <p:spPr bwMode="auto">
          <a:xfrm>
            <a:off x="727594" y="4623518"/>
            <a:ext cx="7832828" cy="276999"/>
          </a:xfrm>
          <a:prstGeom prst="rect">
            <a:avLst/>
          </a:prstGeom>
          <a:noFill/>
          <a:ln w="9525" algn="ctr">
            <a:noFill/>
            <a:miter lim="800000"/>
            <a:headEnd/>
            <a:tailEnd/>
          </a:ln>
        </p:spPr>
        <p:txBody>
          <a:bodyPr wrap="square">
            <a:spAutoFit/>
          </a:bodyPr>
          <a:lstStyle/>
          <a:p>
            <a:pPr algn="just">
              <a:spcBef>
                <a:spcPct val="50000"/>
              </a:spcBef>
            </a:pPr>
            <a:r>
              <a:rPr lang="es-ES" sz="1200" dirty="0" smtClean="0"/>
              <a:t>*A partir del 5 de julio, fecha de creación de la FEADLE.</a:t>
            </a:r>
            <a:endParaRPr lang="es-ES" sz="1200" dirty="0"/>
          </a:p>
        </p:txBody>
      </p:sp>
      <p:graphicFrame>
        <p:nvGraphicFramePr>
          <p:cNvPr id="12" name="Gráfico 11"/>
          <p:cNvGraphicFramePr>
            <a:graphicFrameLocks/>
          </p:cNvGraphicFramePr>
          <p:nvPr>
            <p:extLst>
              <p:ext uri="{D42A27DB-BD31-4B8C-83A1-F6EECF244321}">
                <p14:modId xmlns:p14="http://schemas.microsoft.com/office/powerpoint/2010/main" val="1089092016"/>
              </p:ext>
            </p:extLst>
          </p:nvPr>
        </p:nvGraphicFramePr>
        <p:xfrm>
          <a:off x="791060" y="917964"/>
          <a:ext cx="7525368" cy="3663164"/>
        </p:xfrm>
        <a:graphic>
          <a:graphicData uri="http://schemas.openxmlformats.org/drawingml/2006/chart">
            <c:chart xmlns:c="http://schemas.openxmlformats.org/drawingml/2006/chart" xmlns:r="http://schemas.openxmlformats.org/officeDocument/2006/relationships" r:id="rId3"/>
          </a:graphicData>
        </a:graphic>
      </p:graphicFrame>
      <p:sp>
        <p:nvSpPr>
          <p:cNvPr id="14" name="Forma libre 13"/>
          <p:cNvSpPr/>
          <p:nvPr/>
        </p:nvSpPr>
        <p:spPr>
          <a:xfrm>
            <a:off x="1657601" y="1072979"/>
            <a:ext cx="5973262" cy="2089314"/>
          </a:xfrm>
          <a:custGeom>
            <a:avLst/>
            <a:gdLst>
              <a:gd name="connsiteX0" fmla="*/ 0 w 3419475"/>
              <a:gd name="connsiteY0" fmla="*/ 1659498 h 1659498"/>
              <a:gd name="connsiteX1" fmla="*/ 371475 w 3419475"/>
              <a:gd name="connsiteY1" fmla="*/ 583173 h 1659498"/>
              <a:gd name="connsiteX2" fmla="*/ 762000 w 3419475"/>
              <a:gd name="connsiteY2" fmla="*/ 687948 h 1659498"/>
              <a:gd name="connsiteX3" fmla="*/ 1143000 w 3419475"/>
              <a:gd name="connsiteY3" fmla="*/ 40248 h 1659498"/>
              <a:gd name="connsiteX4" fmla="*/ 1524000 w 3419475"/>
              <a:gd name="connsiteY4" fmla="*/ 116448 h 1659498"/>
              <a:gd name="connsiteX5" fmla="*/ 1914525 w 3419475"/>
              <a:gd name="connsiteY5" fmla="*/ 506973 h 1659498"/>
              <a:gd name="connsiteX6" fmla="*/ 2286000 w 3419475"/>
              <a:gd name="connsiteY6" fmla="*/ 621273 h 1659498"/>
              <a:gd name="connsiteX7" fmla="*/ 2686050 w 3419475"/>
              <a:gd name="connsiteY7" fmla="*/ 516498 h 1659498"/>
              <a:gd name="connsiteX8" fmla="*/ 3057525 w 3419475"/>
              <a:gd name="connsiteY8" fmla="*/ 1126098 h 1659498"/>
              <a:gd name="connsiteX9" fmla="*/ 3419475 w 3419475"/>
              <a:gd name="connsiteY9" fmla="*/ 1554723 h 1659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19475" h="1659498">
                <a:moveTo>
                  <a:pt x="0" y="1659498"/>
                </a:moveTo>
                <a:cubicBezTo>
                  <a:pt x="122237" y="1202298"/>
                  <a:pt x="244475" y="745098"/>
                  <a:pt x="371475" y="583173"/>
                </a:cubicBezTo>
                <a:cubicBezTo>
                  <a:pt x="498475" y="421248"/>
                  <a:pt x="633413" y="778435"/>
                  <a:pt x="762000" y="687948"/>
                </a:cubicBezTo>
                <a:cubicBezTo>
                  <a:pt x="890587" y="597461"/>
                  <a:pt x="1016000" y="135498"/>
                  <a:pt x="1143000" y="40248"/>
                </a:cubicBezTo>
                <a:cubicBezTo>
                  <a:pt x="1270000" y="-55002"/>
                  <a:pt x="1395413" y="38660"/>
                  <a:pt x="1524000" y="116448"/>
                </a:cubicBezTo>
                <a:cubicBezTo>
                  <a:pt x="1652588" y="194235"/>
                  <a:pt x="1787525" y="422835"/>
                  <a:pt x="1914525" y="506973"/>
                </a:cubicBezTo>
                <a:cubicBezTo>
                  <a:pt x="2041525" y="591110"/>
                  <a:pt x="2157413" y="619685"/>
                  <a:pt x="2286000" y="621273"/>
                </a:cubicBezTo>
                <a:cubicBezTo>
                  <a:pt x="2414588" y="622860"/>
                  <a:pt x="2557463" y="432361"/>
                  <a:pt x="2686050" y="516498"/>
                </a:cubicBezTo>
                <a:cubicBezTo>
                  <a:pt x="2814637" y="600635"/>
                  <a:pt x="2935288" y="953060"/>
                  <a:pt x="3057525" y="1126098"/>
                </a:cubicBezTo>
                <a:cubicBezTo>
                  <a:pt x="3179763" y="1299135"/>
                  <a:pt x="3302000" y="1483286"/>
                  <a:pt x="3419475" y="1554723"/>
                </a:cubicBezTo>
              </a:path>
            </a:pathLst>
          </a:custGeom>
          <a:noFill/>
          <a:ln w="38100" cap="flat" cmpd="sng" algn="ctr">
            <a:solidFill>
              <a:srgbClr val="ED7D31"/>
            </a:solidFill>
            <a:prstDash val="solid"/>
            <a:miter lim="800000"/>
          </a:ln>
          <a:effectLst/>
        </p:spPr>
        <p:txBody>
          <a:bodyPr rot="0" spcFirstLastPara="0" vert="horz" wrap="square" lIns="91440" tIns="45720" rIns="91440" bIns="45720" numCol="1" spcCol="0" rtlCol="0" fromWordArt="0" anchor="t"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s-MX" sz="11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72333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 CuadroTexto"/>
          <p:cNvSpPr txBox="1"/>
          <p:nvPr/>
        </p:nvSpPr>
        <p:spPr>
          <a:xfrm>
            <a:off x="3203848" y="303039"/>
            <a:ext cx="5760640" cy="400110"/>
          </a:xfrm>
          <a:prstGeom prst="rect">
            <a:avLst/>
          </a:prstGeom>
          <a:noFill/>
        </p:spPr>
        <p:txBody>
          <a:bodyPr wrap="square" rtlCol="0">
            <a:spAutoFit/>
          </a:bodyPr>
          <a:lstStyle/>
          <a:p>
            <a:pPr algn="r"/>
            <a:r>
              <a:rPr lang="es-MX" sz="2000" i="1" dirty="0" smtClean="0">
                <a:effectLst>
                  <a:outerShdw blurRad="38100" dist="38100" dir="2700000" algn="tl">
                    <a:srgbClr val="000000">
                      <a:alpha val="43137"/>
                    </a:srgbClr>
                  </a:outerShdw>
                </a:effectLst>
                <a:latin typeface="Soberana Sans" panose="02000000000000000000" pitchFamily="50" charset="0"/>
              </a:rPr>
              <a:t>Servidores Públicos Imputados</a:t>
            </a:r>
            <a:endParaRPr lang="es-MX" sz="2000" i="1" dirty="0">
              <a:effectLst>
                <a:outerShdw blurRad="38100" dist="38100" dir="2700000" algn="tl">
                  <a:srgbClr val="000000">
                    <a:alpha val="43137"/>
                  </a:srgbClr>
                </a:outerShdw>
              </a:effectLst>
              <a:latin typeface="Soberana Sans" panose="02000000000000000000" pitchFamily="50" charset="0"/>
            </a:endParaRPr>
          </a:p>
        </p:txBody>
      </p:sp>
      <p:graphicFrame>
        <p:nvGraphicFramePr>
          <p:cNvPr id="5" name="Gráfico 4"/>
          <p:cNvGraphicFramePr>
            <a:graphicFrameLocks/>
          </p:cNvGraphicFramePr>
          <p:nvPr>
            <p:extLst>
              <p:ext uri="{D42A27DB-BD31-4B8C-83A1-F6EECF244321}">
                <p14:modId xmlns:p14="http://schemas.microsoft.com/office/powerpoint/2010/main" val="615256575"/>
              </p:ext>
            </p:extLst>
          </p:nvPr>
        </p:nvGraphicFramePr>
        <p:xfrm>
          <a:off x="1421946" y="1285554"/>
          <a:ext cx="6300107" cy="4286891"/>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3"/>
          <p:cNvSpPr>
            <a:spLocks noChangeArrowheads="1"/>
          </p:cNvSpPr>
          <p:nvPr/>
        </p:nvSpPr>
        <p:spPr bwMode="auto">
          <a:xfrm>
            <a:off x="655586" y="5602014"/>
            <a:ext cx="7832828" cy="369332"/>
          </a:xfrm>
          <a:prstGeom prst="rect">
            <a:avLst/>
          </a:prstGeom>
          <a:noFill/>
          <a:ln w="9525" algn="ctr">
            <a:noFill/>
            <a:miter lim="800000"/>
            <a:headEnd/>
            <a:tailEnd/>
          </a:ln>
        </p:spPr>
        <p:txBody>
          <a:bodyPr wrap="square">
            <a:spAutoFit/>
          </a:bodyPr>
          <a:lstStyle/>
          <a:p>
            <a:pPr algn="ctr">
              <a:spcBef>
                <a:spcPct val="50000"/>
              </a:spcBef>
            </a:pPr>
            <a:r>
              <a:rPr lang="es-ES" dirty="0" smtClean="0">
                <a:latin typeface="Arial" panose="020B0604020202020204" pitchFamily="34" charset="0"/>
                <a:ea typeface="Calibri" panose="020F0502020204030204" pitchFamily="34" charset="0"/>
                <a:cs typeface="Arial" panose="020B0604020202020204" pitchFamily="34" charset="0"/>
              </a:rPr>
              <a:t>De 2017 a 2019, se tienen 57 servidores públicos imputados.</a:t>
            </a:r>
            <a:endParaRPr lang="es-ES"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297116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PG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ORMATO PROCURADORA">
      <a:majorFont>
        <a:latin typeface="Arial"/>
        <a:ea typeface=""/>
        <a:cs typeface=""/>
      </a:majorFont>
      <a:minorFont>
        <a:latin typeface="Arial"/>
        <a:ea typeface=""/>
        <a:cs typeface=""/>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E5DBF0ADA998469064B64F53A76F3C" ma:contentTypeVersion="0" ma:contentTypeDescription="Create a new document." ma:contentTypeScope="" ma:versionID="5c421e79169b6bba174fb07424eb6831">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079C07F-1039-405B-9BEE-EAD18B21B625}"/>
</file>

<file path=customXml/itemProps2.xml><?xml version="1.0" encoding="utf-8"?>
<ds:datastoreItem xmlns:ds="http://schemas.openxmlformats.org/officeDocument/2006/customXml" ds:itemID="{65CDE40B-7BA9-4833-B3A8-5A6273FD998E}"/>
</file>

<file path=customXml/itemProps3.xml><?xml version="1.0" encoding="utf-8"?>
<ds:datastoreItem xmlns:ds="http://schemas.openxmlformats.org/officeDocument/2006/customXml" ds:itemID="{5982F5E5-46B7-443E-B4E4-F95813DE84ED}"/>
</file>

<file path=docProps/app.xml><?xml version="1.0" encoding="utf-8"?>
<Properties xmlns="http://schemas.openxmlformats.org/officeDocument/2006/extended-properties" xmlns:vt="http://schemas.openxmlformats.org/officeDocument/2006/docPropsVTypes">
  <Template/>
  <TotalTime>8684</TotalTime>
  <Words>479</Words>
  <Application>Microsoft Office PowerPoint</Application>
  <PresentationFormat>Presentación en pantalla (4:3)</PresentationFormat>
  <Paragraphs>62</Paragraphs>
  <Slides>13</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13</vt:i4>
      </vt:variant>
    </vt:vector>
  </HeadingPairs>
  <TitlesOfParts>
    <vt:vector size="18" baseType="lpstr">
      <vt:lpstr>Arial</vt:lpstr>
      <vt:lpstr>Calibri</vt:lpstr>
      <vt:lpstr>Soberana Sans</vt:lpstr>
      <vt:lpstr>Soberana Titular</vt:lpstr>
      <vt:lpstr>tema PGR</vt:lpstr>
      <vt:lpstr> Resultados 2016-2019 JUNIO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Procuraduria General de la Republica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Pedro</dc:creator>
  <cp:lastModifiedBy>Giribet García José Guillermo</cp:lastModifiedBy>
  <cp:revision>594</cp:revision>
  <cp:lastPrinted>2019-07-30T00:19:30Z</cp:lastPrinted>
  <dcterms:created xsi:type="dcterms:W3CDTF">2013-10-31T17:29:28Z</dcterms:created>
  <dcterms:modified xsi:type="dcterms:W3CDTF">2019-07-30T00:51:18Z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0x010100FAE5DBF0ADA998469064B64F53A76F3C</vt:lpwstr>
  </property>
</Properties>
</file>