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commentAuthors.xml" ContentType="application/vnd.openxmlformats-officedocument.presentationml.commentAuthors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7"/>
  </p:notesMasterIdLst>
  <p:sldIdLst>
    <p:sldId id="267" r:id="rId2"/>
    <p:sldId id="266" r:id="rId3"/>
    <p:sldId id="269" r:id="rId4"/>
    <p:sldId id="265" r:id="rId5"/>
    <p:sldId id="268" r:id="rId6"/>
  </p:sldIdLst>
  <p:sldSz cx="9144000" cy="6858000" type="screen4x3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成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E33D"/>
    <a:srgbClr val="F8EC4E"/>
    <a:srgbClr val="FD8603"/>
    <a:srgbClr val="FEB002"/>
    <a:srgbClr val="FE7A02"/>
    <a:srgbClr val="F57617"/>
    <a:srgbClr val="39E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78" autoAdjust="0"/>
    <p:restoredTop sz="99060" autoAdjust="0"/>
  </p:normalViewPr>
  <p:slideViewPr>
    <p:cSldViewPr>
      <p:cViewPr>
        <p:scale>
          <a:sx n="100" d="100"/>
          <a:sy n="100" d="100"/>
        </p:scale>
        <p:origin x="-228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23976657037565E-2"/>
          <c:y val="5.1400603587320216E-2"/>
          <c:w val="0.73986437087496826"/>
          <c:h val="0.70264289880431607"/>
        </c:manualLayout>
      </c:layout>
      <c:lineChart>
        <c:grouping val="stacked"/>
        <c:varyColors val="0"/>
        <c:ser>
          <c:idx val="0"/>
          <c:order val="0"/>
          <c:tx>
            <c:strRef>
              <c:f>'1-2-2'!$D$27</c:f>
              <c:strCache>
                <c:ptCount val="1"/>
                <c:pt idx="0">
                  <c:v>労働力率</c:v>
                </c:pt>
              </c:strCache>
            </c:strRef>
          </c:tx>
          <c:cat>
            <c:strRef>
              <c:f>'1-2-2'!$F$22:$R$24</c:f>
              <c:strCache>
                <c:ptCount val="13"/>
                <c:pt idx="0">
                  <c:v>15～19</c:v>
                </c:pt>
                <c:pt idx="1">
                  <c:v>20～24</c:v>
                </c:pt>
                <c:pt idx="2">
                  <c:v>25～29</c:v>
                </c:pt>
                <c:pt idx="3">
                  <c:v>30～34</c:v>
                </c:pt>
                <c:pt idx="4">
                  <c:v>35～39</c:v>
                </c:pt>
                <c:pt idx="5">
                  <c:v>40～44</c:v>
                </c:pt>
                <c:pt idx="6">
                  <c:v>45～49</c:v>
                </c:pt>
                <c:pt idx="7">
                  <c:v>50～54</c:v>
                </c:pt>
                <c:pt idx="8">
                  <c:v>55～59</c:v>
                </c:pt>
                <c:pt idx="9">
                  <c:v>60～64</c:v>
                </c:pt>
                <c:pt idx="10">
                  <c:v>65～69</c:v>
                </c:pt>
                <c:pt idx="11">
                  <c:v>70～74</c:v>
                </c:pt>
                <c:pt idx="12">
                  <c:v>75 and over</c:v>
                </c:pt>
              </c:strCache>
            </c:strRef>
          </c:cat>
          <c:val>
            <c:numRef>
              <c:f>'1-2-2'!$F$27:$R$27</c:f>
              <c:numCache>
                <c:formatCode>0.0</c:formatCode>
                <c:ptCount val="13"/>
                <c:pt idx="0">
                  <c:v>16.899999999999999</c:v>
                </c:pt>
                <c:pt idx="1">
                  <c:v>72.2</c:v>
                </c:pt>
                <c:pt idx="2">
                  <c:v>79.2</c:v>
                </c:pt>
                <c:pt idx="3">
                  <c:v>70.400000000000006</c:v>
                </c:pt>
                <c:pt idx="4">
                  <c:v>69.7</c:v>
                </c:pt>
                <c:pt idx="5">
                  <c:v>73.3</c:v>
                </c:pt>
                <c:pt idx="6">
                  <c:v>76.7</c:v>
                </c:pt>
                <c:pt idx="7">
                  <c:v>74.8</c:v>
                </c:pt>
                <c:pt idx="8">
                  <c:v>66.2</c:v>
                </c:pt>
                <c:pt idx="9">
                  <c:v>47.7</c:v>
                </c:pt>
                <c:pt idx="10">
                  <c:v>29.3</c:v>
                </c:pt>
                <c:pt idx="11">
                  <c:v>16.899999999999999</c:v>
                </c:pt>
                <c:pt idx="12">
                  <c:v>5.0999999999999996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'1-2-2'!$D$31</c:f>
              <c:strCache>
                <c:ptCount val="1"/>
                <c:pt idx="0">
                  <c:v>就業希望者の対人口割合</c:v>
                </c:pt>
              </c:strCache>
            </c:strRef>
          </c:tx>
          <c:marker>
            <c:spPr>
              <a:ln w="9525">
                <a:noFill/>
              </a:ln>
            </c:spPr>
          </c:marker>
          <c:cat>
            <c:strRef>
              <c:f>'1-2-2'!$F$22:$R$24</c:f>
              <c:strCache>
                <c:ptCount val="13"/>
                <c:pt idx="0">
                  <c:v>15～19</c:v>
                </c:pt>
                <c:pt idx="1">
                  <c:v>20～24</c:v>
                </c:pt>
                <c:pt idx="2">
                  <c:v>25～29</c:v>
                </c:pt>
                <c:pt idx="3">
                  <c:v>30～34</c:v>
                </c:pt>
                <c:pt idx="4">
                  <c:v>35～39</c:v>
                </c:pt>
                <c:pt idx="5">
                  <c:v>40～44</c:v>
                </c:pt>
                <c:pt idx="6">
                  <c:v>45～49</c:v>
                </c:pt>
                <c:pt idx="7">
                  <c:v>50～54</c:v>
                </c:pt>
                <c:pt idx="8">
                  <c:v>55～59</c:v>
                </c:pt>
                <c:pt idx="9">
                  <c:v>60～64</c:v>
                </c:pt>
                <c:pt idx="10">
                  <c:v>65～69</c:v>
                </c:pt>
                <c:pt idx="11">
                  <c:v>70～74</c:v>
                </c:pt>
                <c:pt idx="12">
                  <c:v>75 and over</c:v>
                </c:pt>
              </c:strCache>
            </c:strRef>
          </c:cat>
          <c:val>
            <c:numRef>
              <c:f>'1-2-2'!$F$31:$R$31</c:f>
              <c:numCache>
                <c:formatCode>0.0</c:formatCode>
                <c:ptCount val="13"/>
                <c:pt idx="0">
                  <c:v>8.3000000000000007</c:v>
                </c:pt>
                <c:pt idx="1">
                  <c:v>7</c:v>
                </c:pt>
                <c:pt idx="2">
                  <c:v>8.5</c:v>
                </c:pt>
                <c:pt idx="3">
                  <c:v>11.8</c:v>
                </c:pt>
                <c:pt idx="4">
                  <c:v>11.9</c:v>
                </c:pt>
                <c:pt idx="5">
                  <c:v>8.8000000000000007</c:v>
                </c:pt>
                <c:pt idx="6">
                  <c:v>6.5</c:v>
                </c:pt>
                <c:pt idx="7">
                  <c:v>5.3</c:v>
                </c:pt>
                <c:pt idx="8">
                  <c:v>4.4000000000000004</c:v>
                </c:pt>
                <c:pt idx="9">
                  <c:v>3.6</c:v>
                </c:pt>
                <c:pt idx="10">
                  <c:v>2.2000000000000002</c:v>
                </c:pt>
                <c:pt idx="11">
                  <c:v>1.2</c:v>
                </c:pt>
                <c:pt idx="12">
                  <c:v>0.3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28960"/>
        <c:axId val="39931264"/>
      </c:lineChart>
      <c:catAx>
        <c:axId val="39928960"/>
        <c:scaling>
          <c:orientation val="minMax"/>
        </c:scaling>
        <c:delete val="0"/>
        <c:axPos val="b"/>
        <c:majorTickMark val="out"/>
        <c:minorTickMark val="none"/>
        <c:tickLblPos val="nextTo"/>
        <c:crossAx val="39931264"/>
        <c:crosses val="autoZero"/>
        <c:auto val="1"/>
        <c:lblAlgn val="ctr"/>
        <c:lblOffset val="100"/>
        <c:noMultiLvlLbl val="0"/>
      </c:catAx>
      <c:valAx>
        <c:axId val="3993126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0"/>
        <c:majorTickMark val="out"/>
        <c:minorTickMark val="none"/>
        <c:tickLblPos val="nextTo"/>
        <c:crossAx val="399289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548059383128799"/>
          <c:y val="0.14708801223704315"/>
          <c:w val="0.25327349676595062"/>
          <c:h val="0.44490720392644117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1569335083114605E-2"/>
          <c:y val="5.0925925925925923E-2"/>
          <c:w val="0.67050071839708192"/>
          <c:h val="0.71895122484689411"/>
        </c:manualLayout>
      </c:layout>
      <c:lineChart>
        <c:grouping val="standard"/>
        <c:varyColors val="0"/>
        <c:ser>
          <c:idx val="0"/>
          <c:order val="0"/>
          <c:tx>
            <c:strRef>
              <c:f>'1-特-4'!$R$3</c:f>
              <c:strCache>
                <c:ptCount val="1"/>
                <c:pt idx="0">
                  <c:v>日本</c:v>
                </c:pt>
              </c:strCache>
            </c:strRef>
          </c:tx>
          <c:spPr>
            <a:ln w="38100"/>
          </c:spP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5.7855413725960272E-2"/>
                  <c:y val="-0.10035556918400405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</a:defRPr>
                  </a:pPr>
                  <a:endParaRPr lang="ja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delete val="1"/>
            </c:dLbl>
            <c:dLbl>
              <c:idx val="4"/>
              <c:layout>
                <c:manualLayout>
                  <c:x val="-4.3676872160403231E-2"/>
                  <c:y val="6.5428196222994006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</a:defRPr>
                  </a:pPr>
                  <a:endParaRPr lang="ja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delete val="1"/>
            </c:dLbl>
            <c:dLbl>
              <c:idx val="6"/>
              <c:layout>
                <c:manualLayout>
                  <c:x val="-5.0921242668943219E-2"/>
                  <c:y val="-0.12230033397105583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</a:defRPr>
                  </a:pPr>
                  <a:endParaRPr lang="ja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txPr>
              <a:bodyPr/>
              <a:lstStyle/>
              <a:p>
                <a:pPr>
                  <a:defRPr sz="16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'1-特-4'!$Q$4:$Q$14</c:f>
              <c:strCache>
                <c:ptCount val="11"/>
                <c:pt idx="0">
                  <c:v>15～19歳</c:v>
                </c:pt>
                <c:pt idx="1">
                  <c:v>20～24歳</c:v>
                </c:pt>
                <c:pt idx="2">
                  <c:v>25～29歳</c:v>
                </c:pt>
                <c:pt idx="3">
                  <c:v>30～34歳</c:v>
                </c:pt>
                <c:pt idx="4">
                  <c:v>35～39歳</c:v>
                </c:pt>
                <c:pt idx="5">
                  <c:v>40～44歳</c:v>
                </c:pt>
                <c:pt idx="6">
                  <c:v>45～49歳</c:v>
                </c:pt>
                <c:pt idx="7">
                  <c:v>50～54歳</c:v>
                </c:pt>
                <c:pt idx="8">
                  <c:v>55～59歳</c:v>
                </c:pt>
                <c:pt idx="9">
                  <c:v>60～64歳</c:v>
                </c:pt>
                <c:pt idx="10">
                  <c:v>65歳以上</c:v>
                </c:pt>
              </c:strCache>
            </c:strRef>
          </c:cat>
          <c:val>
            <c:numRef>
              <c:f>'1-特-4'!$R$4:$R$14</c:f>
              <c:numCache>
                <c:formatCode>0.0</c:formatCode>
                <c:ptCount val="11"/>
                <c:pt idx="0">
                  <c:v>15.6</c:v>
                </c:pt>
                <c:pt idx="1">
                  <c:v>70.3</c:v>
                </c:pt>
                <c:pt idx="2">
                  <c:v>79</c:v>
                </c:pt>
                <c:pt idx="3">
                  <c:v>70.099999999999994</c:v>
                </c:pt>
                <c:pt idx="4">
                  <c:v>69.599999999999994</c:v>
                </c:pt>
                <c:pt idx="5">
                  <c:v>73.099999999999994</c:v>
                </c:pt>
                <c:pt idx="6">
                  <c:v>76.099999999999994</c:v>
                </c:pt>
                <c:pt idx="7">
                  <c:v>74.900000000000006</c:v>
                </c:pt>
                <c:pt idx="8">
                  <c:v>66.5</c:v>
                </c:pt>
                <c:pt idx="9">
                  <c:v>47.4</c:v>
                </c:pt>
                <c:pt idx="10">
                  <c:v>13.8</c:v>
                </c:pt>
              </c:numCache>
            </c:numRef>
          </c:val>
          <c:smooth val="0"/>
        </c:ser>
        <c:ser>
          <c:idx val="5"/>
          <c:order val="1"/>
          <c:tx>
            <c:strRef>
              <c:f>'1-特-4'!$W$3</c:f>
              <c:strCache>
                <c:ptCount val="1"/>
                <c:pt idx="0">
                  <c:v>ドイツ</c:v>
                </c:pt>
              </c:strCache>
            </c:strRef>
          </c:tx>
          <c:spPr>
            <a:ln w="15875"/>
          </c:spPr>
          <c:cat>
            <c:strRef>
              <c:f>'1-特-4'!$Q$4:$Q$14</c:f>
              <c:strCache>
                <c:ptCount val="11"/>
                <c:pt idx="0">
                  <c:v>15～19歳</c:v>
                </c:pt>
                <c:pt idx="1">
                  <c:v>20～24歳</c:v>
                </c:pt>
                <c:pt idx="2">
                  <c:v>25～29歳</c:v>
                </c:pt>
                <c:pt idx="3">
                  <c:v>30～34歳</c:v>
                </c:pt>
                <c:pt idx="4">
                  <c:v>35～39歳</c:v>
                </c:pt>
                <c:pt idx="5">
                  <c:v>40～44歳</c:v>
                </c:pt>
                <c:pt idx="6">
                  <c:v>45～49歳</c:v>
                </c:pt>
                <c:pt idx="7">
                  <c:v>50～54歳</c:v>
                </c:pt>
                <c:pt idx="8">
                  <c:v>55～59歳</c:v>
                </c:pt>
                <c:pt idx="9">
                  <c:v>60～64歳</c:v>
                </c:pt>
                <c:pt idx="10">
                  <c:v>65歳以上</c:v>
                </c:pt>
              </c:strCache>
            </c:strRef>
          </c:cat>
          <c:val>
            <c:numRef>
              <c:f>'1-特-4'!$W$4:$W$14</c:f>
              <c:numCache>
                <c:formatCode>General</c:formatCode>
                <c:ptCount val="11"/>
                <c:pt idx="0">
                  <c:v>25.9</c:v>
                </c:pt>
                <c:pt idx="1">
                  <c:v>66.8</c:v>
                </c:pt>
                <c:pt idx="2">
                  <c:v>78.8</c:v>
                </c:pt>
                <c:pt idx="3">
                  <c:v>79.7</c:v>
                </c:pt>
                <c:pt idx="4">
                  <c:v>80.900000000000006</c:v>
                </c:pt>
                <c:pt idx="5">
                  <c:v>84.9</c:v>
                </c:pt>
                <c:pt idx="6">
                  <c:v>85.3</c:v>
                </c:pt>
                <c:pt idx="7">
                  <c:v>81.900000000000006</c:v>
                </c:pt>
                <c:pt idx="8">
                  <c:v>73.3</c:v>
                </c:pt>
                <c:pt idx="9">
                  <c:v>41.1</c:v>
                </c:pt>
                <c:pt idx="10">
                  <c:v>3.3</c:v>
                </c:pt>
              </c:numCache>
            </c:numRef>
          </c:val>
          <c:smooth val="0"/>
        </c:ser>
        <c:ser>
          <c:idx val="7"/>
          <c:order val="2"/>
          <c:tx>
            <c:strRef>
              <c:f>'1-特-4'!$Y$3</c:f>
              <c:strCache>
                <c:ptCount val="1"/>
                <c:pt idx="0">
                  <c:v>韓国</c:v>
                </c:pt>
              </c:strCache>
            </c:strRef>
          </c:tx>
          <c:spPr>
            <a:ln w="15875"/>
          </c:spPr>
          <c:cat>
            <c:strRef>
              <c:f>'1-特-4'!$Q$4:$Q$14</c:f>
              <c:strCache>
                <c:ptCount val="11"/>
                <c:pt idx="0">
                  <c:v>15～19歳</c:v>
                </c:pt>
                <c:pt idx="1">
                  <c:v>20～24歳</c:v>
                </c:pt>
                <c:pt idx="2">
                  <c:v>25～29歳</c:v>
                </c:pt>
                <c:pt idx="3">
                  <c:v>30～34歳</c:v>
                </c:pt>
                <c:pt idx="4">
                  <c:v>35～39歳</c:v>
                </c:pt>
                <c:pt idx="5">
                  <c:v>40～44歳</c:v>
                </c:pt>
                <c:pt idx="6">
                  <c:v>45～49歳</c:v>
                </c:pt>
                <c:pt idx="7">
                  <c:v>50～54歳</c:v>
                </c:pt>
                <c:pt idx="8">
                  <c:v>55～59歳</c:v>
                </c:pt>
                <c:pt idx="9">
                  <c:v>60～64歳</c:v>
                </c:pt>
                <c:pt idx="10">
                  <c:v>65歳以上</c:v>
                </c:pt>
              </c:strCache>
            </c:strRef>
          </c:cat>
          <c:val>
            <c:numRef>
              <c:f>'1-特-4'!$Y$4:$Y$14</c:f>
              <c:numCache>
                <c:formatCode>General</c:formatCode>
                <c:ptCount val="11"/>
                <c:pt idx="0">
                  <c:v>9.1</c:v>
                </c:pt>
                <c:pt idx="1">
                  <c:v>53.5</c:v>
                </c:pt>
                <c:pt idx="2">
                  <c:v>71.599999999999994</c:v>
                </c:pt>
                <c:pt idx="3">
                  <c:v>56.4</c:v>
                </c:pt>
                <c:pt idx="4">
                  <c:v>55.5</c:v>
                </c:pt>
                <c:pt idx="5">
                  <c:v>64.3</c:v>
                </c:pt>
                <c:pt idx="6">
                  <c:v>67.7</c:v>
                </c:pt>
                <c:pt idx="7">
                  <c:v>62.5</c:v>
                </c:pt>
                <c:pt idx="8">
                  <c:v>54.8</c:v>
                </c:pt>
                <c:pt idx="9">
                  <c:v>43.9</c:v>
                </c:pt>
                <c:pt idx="10">
                  <c:v>23</c:v>
                </c:pt>
              </c:numCache>
            </c:numRef>
          </c:val>
          <c:smooth val="0"/>
        </c:ser>
        <c:ser>
          <c:idx val="10"/>
          <c:order val="3"/>
          <c:tx>
            <c:strRef>
              <c:f>'1-特-4'!$AB$3</c:f>
              <c:strCache>
                <c:ptCount val="1"/>
                <c:pt idx="0">
                  <c:v>スウェーデン</c:v>
                </c:pt>
              </c:strCache>
            </c:strRef>
          </c:tx>
          <c:spPr>
            <a:ln w="15875"/>
          </c:spPr>
          <c:cat>
            <c:strRef>
              <c:f>'1-特-4'!$Q$4:$Q$14</c:f>
              <c:strCache>
                <c:ptCount val="11"/>
                <c:pt idx="0">
                  <c:v>15～19歳</c:v>
                </c:pt>
                <c:pt idx="1">
                  <c:v>20～24歳</c:v>
                </c:pt>
                <c:pt idx="2">
                  <c:v>25～29歳</c:v>
                </c:pt>
                <c:pt idx="3">
                  <c:v>30～34歳</c:v>
                </c:pt>
                <c:pt idx="4">
                  <c:v>35～39歳</c:v>
                </c:pt>
                <c:pt idx="5">
                  <c:v>40～44歳</c:v>
                </c:pt>
                <c:pt idx="6">
                  <c:v>45～49歳</c:v>
                </c:pt>
                <c:pt idx="7">
                  <c:v>50～54歳</c:v>
                </c:pt>
                <c:pt idx="8">
                  <c:v>55～59歳</c:v>
                </c:pt>
                <c:pt idx="9">
                  <c:v>60～64歳</c:v>
                </c:pt>
                <c:pt idx="10">
                  <c:v>65歳以上</c:v>
                </c:pt>
              </c:strCache>
            </c:strRef>
          </c:cat>
          <c:val>
            <c:numRef>
              <c:f>'1-特-4'!$AB$4:$AB$14</c:f>
              <c:numCache>
                <c:formatCode>General</c:formatCode>
                <c:ptCount val="11"/>
                <c:pt idx="0">
                  <c:v>35.6</c:v>
                </c:pt>
                <c:pt idx="1">
                  <c:v>69.099999999999994</c:v>
                </c:pt>
                <c:pt idx="2">
                  <c:v>81.5</c:v>
                </c:pt>
                <c:pt idx="3">
                  <c:v>86.3</c:v>
                </c:pt>
                <c:pt idx="4">
                  <c:v>88.9</c:v>
                </c:pt>
                <c:pt idx="5">
                  <c:v>90.6</c:v>
                </c:pt>
                <c:pt idx="6">
                  <c:v>89.7</c:v>
                </c:pt>
                <c:pt idx="7">
                  <c:v>87.8</c:v>
                </c:pt>
                <c:pt idx="8">
                  <c:v>83.2</c:v>
                </c:pt>
                <c:pt idx="9">
                  <c:v>63.1</c:v>
                </c:pt>
                <c:pt idx="10">
                  <c:v>11.3</c:v>
                </c:pt>
              </c:numCache>
            </c:numRef>
          </c:val>
          <c:smooth val="0"/>
        </c:ser>
        <c:ser>
          <c:idx val="13"/>
          <c:order val="4"/>
          <c:tx>
            <c:strRef>
              <c:f>'1-特-4'!$AE$3</c:f>
              <c:strCache>
                <c:ptCount val="1"/>
                <c:pt idx="0">
                  <c:v>米国</c:v>
                </c:pt>
              </c:strCache>
            </c:strRef>
          </c:tx>
          <c:spPr>
            <a:ln w="25400"/>
          </c:spPr>
          <c:cat>
            <c:strRef>
              <c:f>'1-特-4'!$Q$4:$Q$14</c:f>
              <c:strCache>
                <c:ptCount val="11"/>
                <c:pt idx="0">
                  <c:v>15～19歳</c:v>
                </c:pt>
                <c:pt idx="1">
                  <c:v>20～24歳</c:v>
                </c:pt>
                <c:pt idx="2">
                  <c:v>25～29歳</c:v>
                </c:pt>
                <c:pt idx="3">
                  <c:v>30～34歳</c:v>
                </c:pt>
                <c:pt idx="4">
                  <c:v>35～39歳</c:v>
                </c:pt>
                <c:pt idx="5">
                  <c:v>40～44歳</c:v>
                </c:pt>
                <c:pt idx="6">
                  <c:v>45～49歳</c:v>
                </c:pt>
                <c:pt idx="7">
                  <c:v>50～54歳</c:v>
                </c:pt>
                <c:pt idx="8">
                  <c:v>55～59歳</c:v>
                </c:pt>
                <c:pt idx="9">
                  <c:v>60～64歳</c:v>
                </c:pt>
                <c:pt idx="10">
                  <c:v>65歳以上</c:v>
                </c:pt>
              </c:strCache>
            </c:strRef>
          </c:cat>
          <c:val>
            <c:numRef>
              <c:f>'1-特-4'!$AE$4:$AE$14</c:f>
              <c:numCache>
                <c:formatCode>General</c:formatCode>
                <c:ptCount val="11"/>
                <c:pt idx="0">
                  <c:v>34.700000000000003</c:v>
                </c:pt>
                <c:pt idx="1">
                  <c:v>67.5</c:v>
                </c:pt>
                <c:pt idx="2">
                  <c:v>73.7</c:v>
                </c:pt>
                <c:pt idx="3">
                  <c:v>73.3</c:v>
                </c:pt>
                <c:pt idx="4">
                  <c:v>73.8</c:v>
                </c:pt>
                <c:pt idx="5">
                  <c:v>74.2</c:v>
                </c:pt>
                <c:pt idx="6">
                  <c:v>75.3</c:v>
                </c:pt>
                <c:pt idx="7">
                  <c:v>73</c:v>
                </c:pt>
                <c:pt idx="8">
                  <c:v>67.2</c:v>
                </c:pt>
                <c:pt idx="9">
                  <c:v>50</c:v>
                </c:pt>
                <c:pt idx="10">
                  <c:v>14.9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98208"/>
        <c:axId val="39999744"/>
      </c:lineChart>
      <c:catAx>
        <c:axId val="39998208"/>
        <c:scaling>
          <c:orientation val="minMax"/>
        </c:scaling>
        <c:delete val="0"/>
        <c:axPos val="b"/>
        <c:numFmt formatCode="#,##0_);[Red]\(#,##0\)" sourceLinked="0"/>
        <c:majorTickMark val="in"/>
        <c:minorTickMark val="none"/>
        <c:tickLblPos val="nextTo"/>
        <c:spPr>
          <a:ln>
            <a:solidFill>
              <a:schemeClr val="tx1"/>
            </a:solidFill>
          </a:ln>
        </c:spPr>
        <c:crossAx val="39999744"/>
        <c:crosses val="autoZero"/>
        <c:auto val="1"/>
        <c:lblAlgn val="ctr"/>
        <c:lblOffset val="100"/>
        <c:noMultiLvlLbl val="0"/>
      </c:catAx>
      <c:valAx>
        <c:axId val="3999974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#,##0_);[Red]\(#,##0\)" sourceLinked="0"/>
        <c:majorTickMark val="in"/>
        <c:minorTickMark val="none"/>
        <c:tickLblPos val="nextTo"/>
        <c:spPr>
          <a:ln>
            <a:solidFill>
              <a:schemeClr val="tx1"/>
            </a:solidFill>
          </a:ln>
        </c:spPr>
        <c:crossAx val="39998208"/>
        <c:crosses val="autoZero"/>
        <c:crossBetween val="between"/>
      </c:valAx>
      <c:spPr>
        <a:noFill/>
      </c:spPr>
    </c:plotArea>
    <c:legend>
      <c:legendPos val="r"/>
      <c:layout>
        <c:manualLayout>
          <c:xMode val="edge"/>
          <c:yMode val="edge"/>
          <c:x val="0.72630905951878821"/>
          <c:y val="7.1520010260881686E-2"/>
          <c:w val="0.19775827427201614"/>
          <c:h val="0.52789904874910842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ＭＳ ゴシック" panose="020B0609070205080204" pitchFamily="49" charset="-128"/>
          <a:ea typeface="ＭＳ ゴシック" panose="020B0609070205080204" pitchFamily="49" charset="-128"/>
        </a:defRPr>
      </a:pPr>
      <a:endParaRPr lang="ja-JP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0.30402</cdr:x>
      <cdr:y>0.72843</cdr:y>
    </cdr:from>
    <cdr:to>
      <cdr:x>1</cdr:x>
      <cdr:y>0.94567</cdr:y>
    </cdr:to>
    <cdr:sp macro="" textlink="">
      <cdr:nvSpPr>
        <cdr:cNvPr id="2" name="テキスト ボックス 1"/>
        <cdr:cNvSpPr txBox="1"/>
      </cdr:nvSpPr>
      <cdr:spPr>
        <a:xfrm xmlns:a="http://schemas.openxmlformats.org/drawingml/2006/main">
          <a:off x="2175034" y="2362567"/>
          <a:ext cx="4177969" cy="7046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ja-JP" altLang="en-US" sz="1100" dirty="0"/>
        </a:p>
      </cdr:txBody>
    </cdr:sp>
  </cdr:relSizeAnchor>
  <cdr:relSizeAnchor xmlns:cdr="http://schemas.openxmlformats.org/drawingml/2006/chartDrawing">
    <cdr:from>
      <cdr:x>0.09109</cdr:x>
      <cdr:y>0.82562</cdr:y>
    </cdr:from>
    <cdr:to>
      <cdr:x>0.19296</cdr:x>
      <cdr:y>0.90391</cdr:y>
    </cdr:to>
    <cdr:sp macro="" textlink="">
      <cdr:nvSpPr>
        <cdr:cNvPr id="3" name="テキスト ボックス 8"/>
        <cdr:cNvSpPr txBox="1"/>
      </cdr:nvSpPr>
      <cdr:spPr>
        <a:xfrm xmlns:a="http://schemas.openxmlformats.org/drawingml/2006/main" rot="19247349">
          <a:off x="546830" y="2677801"/>
          <a:ext cx="611526" cy="25391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ja-JP"/>
          </a:defPPr>
          <a:lvl1pPr marL="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kumimoji="1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/>
            <a:t>20</a:t>
          </a:r>
          <a:r>
            <a:rPr kumimoji="1" lang="ja-JP" altLang="en-US" sz="1050" dirty="0" smtClean="0"/>
            <a:t>～</a:t>
          </a:r>
          <a:r>
            <a:rPr lang="en-US" altLang="ja-JP" sz="1050" dirty="0"/>
            <a:t>24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0.1373</cdr:x>
      <cdr:y>0.8253</cdr:y>
    </cdr:from>
    <cdr:to>
      <cdr:x>0.25598</cdr:x>
      <cdr:y>0.90359</cdr:y>
    </cdr:to>
    <cdr:sp macro="" textlink="">
      <cdr:nvSpPr>
        <cdr:cNvPr id="5" name="テキスト ボックス 8"/>
        <cdr:cNvSpPr txBox="1"/>
      </cdr:nvSpPr>
      <cdr:spPr>
        <a:xfrm xmlns:a="http://schemas.openxmlformats.org/drawingml/2006/main" rot="19247349">
          <a:off x="824214" y="2676768"/>
          <a:ext cx="712413" cy="25391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 smtClean="0"/>
            <a:t>25</a:t>
          </a:r>
          <a:r>
            <a:rPr kumimoji="1" lang="ja-JP" altLang="en-US" sz="1050" dirty="0" smtClean="0"/>
            <a:t>～</a:t>
          </a:r>
          <a:r>
            <a:rPr lang="en-US" altLang="ja-JP" sz="1050" dirty="0" smtClean="0"/>
            <a:t>29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0.20824</cdr:x>
      <cdr:y>0.83359</cdr:y>
    </cdr:from>
    <cdr:to>
      <cdr:x>0.31275</cdr:x>
      <cdr:y>0.91187</cdr:y>
    </cdr:to>
    <cdr:sp macro="" textlink="">
      <cdr:nvSpPr>
        <cdr:cNvPr id="6" name="テキスト ボックス 8"/>
        <cdr:cNvSpPr txBox="1"/>
      </cdr:nvSpPr>
      <cdr:spPr>
        <a:xfrm xmlns:a="http://schemas.openxmlformats.org/drawingml/2006/main" rot="19247349">
          <a:off x="1250059" y="2703641"/>
          <a:ext cx="627393" cy="25391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/>
            <a:t>30</a:t>
          </a:r>
          <a:r>
            <a:rPr kumimoji="1" lang="ja-JP" altLang="en-US" sz="1050" dirty="0" smtClean="0"/>
            <a:t>～</a:t>
          </a:r>
          <a:r>
            <a:rPr lang="en-US" altLang="ja-JP" sz="1050" dirty="0"/>
            <a:t>34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0.27005</cdr:x>
      <cdr:y>0.82251</cdr:y>
    </cdr:from>
    <cdr:to>
      <cdr:x>0.37093</cdr:x>
      <cdr:y>0.9008</cdr:y>
    </cdr:to>
    <cdr:sp macro="" textlink="">
      <cdr:nvSpPr>
        <cdr:cNvPr id="7" name="テキスト ボックス 8"/>
        <cdr:cNvSpPr txBox="1"/>
      </cdr:nvSpPr>
      <cdr:spPr>
        <a:xfrm xmlns:a="http://schemas.openxmlformats.org/drawingml/2006/main" rot="19247349">
          <a:off x="1621113" y="2667724"/>
          <a:ext cx="605607" cy="25391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/>
            <a:t>3</a:t>
          </a:r>
          <a:r>
            <a:rPr lang="en-US" altLang="ja-JP" sz="1050" dirty="0" smtClean="0"/>
            <a:t>5</a:t>
          </a:r>
          <a:r>
            <a:rPr kumimoji="1" lang="ja-JP" altLang="en-US" sz="1050" dirty="0" smtClean="0"/>
            <a:t>～</a:t>
          </a:r>
          <a:r>
            <a:rPr lang="en-US" altLang="ja-JP" sz="1050" dirty="0"/>
            <a:t>3</a:t>
          </a:r>
          <a:r>
            <a:rPr lang="en-US" altLang="ja-JP" sz="1050" dirty="0" smtClean="0"/>
            <a:t>9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0.38741</cdr:x>
      <cdr:y>0.83327</cdr:y>
    </cdr:from>
    <cdr:to>
      <cdr:x>0.49858</cdr:x>
      <cdr:y>0.9115</cdr:y>
    </cdr:to>
    <cdr:sp macro="" textlink="">
      <cdr:nvSpPr>
        <cdr:cNvPr id="8" name="テキスト ボックス 8"/>
        <cdr:cNvSpPr txBox="1"/>
      </cdr:nvSpPr>
      <cdr:spPr>
        <a:xfrm xmlns:a="http://schemas.openxmlformats.org/drawingml/2006/main" rot="19247349">
          <a:off x="2325632" y="2702604"/>
          <a:ext cx="667320" cy="25375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 smtClean="0"/>
            <a:t>45</a:t>
          </a:r>
          <a:r>
            <a:rPr kumimoji="1" lang="ja-JP" altLang="en-US" sz="1050" dirty="0" smtClean="0"/>
            <a:t>～</a:t>
          </a:r>
          <a:r>
            <a:rPr lang="en-US" altLang="ja-JP" sz="1050" dirty="0" smtClean="0"/>
            <a:t>49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0.34299</cdr:x>
      <cdr:y>0.82562</cdr:y>
    </cdr:from>
    <cdr:to>
      <cdr:x>0.44486</cdr:x>
      <cdr:y>0.90391</cdr:y>
    </cdr:to>
    <cdr:sp macro="" textlink="">
      <cdr:nvSpPr>
        <cdr:cNvPr id="9" name="テキスト ボックス 8"/>
        <cdr:cNvSpPr txBox="1"/>
      </cdr:nvSpPr>
      <cdr:spPr>
        <a:xfrm xmlns:a="http://schemas.openxmlformats.org/drawingml/2006/main" rot="19247349">
          <a:off x="2058998" y="2677800"/>
          <a:ext cx="611525" cy="25391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/>
            <a:t>40</a:t>
          </a:r>
          <a:r>
            <a:rPr kumimoji="1" lang="ja-JP" altLang="en-US" sz="1050" dirty="0" smtClean="0"/>
            <a:t>～</a:t>
          </a:r>
          <a:r>
            <a:rPr lang="en-US" altLang="ja-JP" sz="1050" dirty="0"/>
            <a:t>44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0.44709</cdr:x>
      <cdr:y>0.83327</cdr:y>
    </cdr:from>
    <cdr:to>
      <cdr:x>0.56088</cdr:x>
      <cdr:y>0.9115</cdr:y>
    </cdr:to>
    <cdr:sp macro="" textlink="">
      <cdr:nvSpPr>
        <cdr:cNvPr id="10" name="テキスト ボックス 8"/>
        <cdr:cNvSpPr txBox="1"/>
      </cdr:nvSpPr>
      <cdr:spPr>
        <a:xfrm xmlns:a="http://schemas.openxmlformats.org/drawingml/2006/main" rot="19247349">
          <a:off x="2683901" y="2702605"/>
          <a:ext cx="683047" cy="25375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/>
            <a:t>50</a:t>
          </a:r>
          <a:r>
            <a:rPr kumimoji="1" lang="ja-JP" altLang="en-US" sz="1050" dirty="0" smtClean="0"/>
            <a:t>～</a:t>
          </a:r>
          <a:r>
            <a:rPr lang="en-US" altLang="ja-JP" sz="1050" dirty="0"/>
            <a:t>54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0.51116</cdr:x>
      <cdr:y>0.82771</cdr:y>
    </cdr:from>
    <cdr:to>
      <cdr:x>0.62494</cdr:x>
      <cdr:y>0.90595</cdr:y>
    </cdr:to>
    <cdr:sp macro="" textlink="">
      <cdr:nvSpPr>
        <cdr:cNvPr id="11" name="テキスト ボックス 8"/>
        <cdr:cNvSpPr txBox="1"/>
      </cdr:nvSpPr>
      <cdr:spPr>
        <a:xfrm xmlns:a="http://schemas.openxmlformats.org/drawingml/2006/main" rot="19247349">
          <a:off x="3068496" y="2684578"/>
          <a:ext cx="683047" cy="25375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/>
            <a:t>5</a:t>
          </a:r>
          <a:r>
            <a:rPr lang="en-US" altLang="ja-JP" sz="1050" dirty="0" smtClean="0"/>
            <a:t>5</a:t>
          </a:r>
          <a:r>
            <a:rPr kumimoji="1" lang="ja-JP" altLang="en-US" sz="1050" dirty="0" smtClean="0"/>
            <a:t>～</a:t>
          </a:r>
          <a:r>
            <a:rPr lang="en-US" altLang="ja-JP" sz="1050" dirty="0"/>
            <a:t>5</a:t>
          </a:r>
          <a:r>
            <a:rPr lang="en-US" altLang="ja-JP" sz="1050" dirty="0" smtClean="0"/>
            <a:t>9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0.64809</cdr:x>
      <cdr:y>0.82162</cdr:y>
    </cdr:from>
    <cdr:to>
      <cdr:x>0.75867</cdr:x>
      <cdr:y>0.94973</cdr:y>
    </cdr:to>
    <cdr:sp macro="" textlink="">
      <cdr:nvSpPr>
        <cdr:cNvPr id="12" name="テキスト ボックス 8"/>
        <cdr:cNvSpPr txBox="1"/>
      </cdr:nvSpPr>
      <cdr:spPr>
        <a:xfrm xmlns:a="http://schemas.openxmlformats.org/drawingml/2006/main" rot="19247349">
          <a:off x="3890474" y="2664831"/>
          <a:ext cx="663853" cy="41549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 smtClean="0"/>
            <a:t>65 and over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0.56425</cdr:x>
      <cdr:y>0.83277</cdr:y>
    </cdr:from>
    <cdr:to>
      <cdr:x>0.67804</cdr:x>
      <cdr:y>0.91101</cdr:y>
    </cdr:to>
    <cdr:sp macro="" textlink="">
      <cdr:nvSpPr>
        <cdr:cNvPr id="13" name="テキスト ボックス 8"/>
        <cdr:cNvSpPr txBox="1"/>
      </cdr:nvSpPr>
      <cdr:spPr>
        <a:xfrm xmlns:a="http://schemas.openxmlformats.org/drawingml/2006/main" rot="19247349">
          <a:off x="3387215" y="2700989"/>
          <a:ext cx="683047" cy="25375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050" dirty="0"/>
            <a:t>60</a:t>
          </a:r>
          <a:r>
            <a:rPr kumimoji="1" lang="ja-JP" altLang="en-US" sz="1050" dirty="0" smtClean="0"/>
            <a:t>～</a:t>
          </a:r>
          <a:r>
            <a:rPr lang="en-US" altLang="ja-JP" sz="1050" dirty="0"/>
            <a:t>64</a:t>
          </a:r>
          <a:endParaRPr kumimoji="1" lang="ja-JP" altLang="en-US" sz="1050" dirty="0"/>
        </a:p>
      </cdr:txBody>
    </cdr:sp>
  </cdr:relSizeAnchor>
  <cdr:relSizeAnchor xmlns:cdr="http://schemas.openxmlformats.org/drawingml/2006/chartDrawing">
    <cdr:from>
      <cdr:x>0.70441</cdr:x>
      <cdr:y>0.77278</cdr:y>
    </cdr:from>
    <cdr:to>
      <cdr:x>0.85673</cdr:x>
      <cdr:y>0.87144</cdr:y>
    </cdr:to>
    <cdr:sp macro="" textlink="">
      <cdr:nvSpPr>
        <cdr:cNvPr id="14" name="テキスト ボックス 13"/>
        <cdr:cNvSpPr txBox="1"/>
      </cdr:nvSpPr>
      <cdr:spPr>
        <a:xfrm xmlns:a="http://schemas.openxmlformats.org/drawingml/2006/main">
          <a:off x="4228581" y="2506411"/>
          <a:ext cx="914400" cy="3199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ja-JP" sz="1100" dirty="0" smtClean="0"/>
            <a:t>(Age)</a:t>
          </a:r>
          <a:endParaRPr lang="ja-JP" altLang="en-US" sz="1100" dirty="0"/>
        </a:p>
      </cdr:txBody>
    </cdr:sp>
  </cdr:relSizeAnchor>
  <cdr:relSizeAnchor xmlns:cdr="http://schemas.openxmlformats.org/drawingml/2006/chartDrawing">
    <cdr:from>
      <cdr:x>0.0753</cdr:x>
      <cdr:y>0.01462</cdr:y>
    </cdr:from>
    <cdr:to>
      <cdr:x>0.15033</cdr:x>
      <cdr:y>0.09117</cdr:y>
    </cdr:to>
    <cdr:sp macro="" textlink="">
      <cdr:nvSpPr>
        <cdr:cNvPr id="15" name="テキスト ボックス 1"/>
        <cdr:cNvSpPr txBox="1"/>
      </cdr:nvSpPr>
      <cdr:spPr>
        <a:xfrm xmlns:a="http://schemas.openxmlformats.org/drawingml/2006/main">
          <a:off x="452020" y="47423"/>
          <a:ext cx="450411" cy="2482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ja-JP" sz="1100" dirty="0" smtClean="0"/>
            <a:t>(</a:t>
          </a:r>
          <a:r>
            <a:rPr lang="ja-JP" altLang="en-US" sz="1100" dirty="0" smtClean="0"/>
            <a:t>％</a:t>
          </a:r>
          <a:r>
            <a:rPr lang="en-US" altLang="ja-JP" sz="1100" dirty="0" smtClean="0"/>
            <a:t>)</a:t>
          </a:r>
          <a:endParaRPr lang="ja-JP" alt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621" cy="493237"/>
          </a:xfrm>
          <a:prstGeom prst="rect">
            <a:avLst/>
          </a:prstGeom>
        </p:spPr>
        <p:txBody>
          <a:bodyPr vert="horz" lIns="90630" tIns="45315" rIns="90630" bIns="45315" rtlCol="0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572" y="1"/>
            <a:ext cx="2918621" cy="493237"/>
          </a:xfrm>
          <a:prstGeom prst="rect">
            <a:avLst/>
          </a:prstGeom>
        </p:spPr>
        <p:txBody>
          <a:bodyPr vert="horz" lIns="90630" tIns="45315" rIns="90630" bIns="45315" rtlCol="0"/>
          <a:lstStyle>
            <a:lvl1pPr algn="r">
              <a:defRPr sz="1200"/>
            </a:lvl1pPr>
          </a:lstStyle>
          <a:p>
            <a:fld id="{F790BD62-AE43-480F-8B38-C504DC01CDF4}" type="datetimeFigureOut">
              <a:rPr kumimoji="1" lang="ja-JP" altLang="en-US" smtClean="0"/>
              <a:t>2014/4/1</a:t>
            </a:fld>
            <a:endParaRPr kumimoji="1" lang="fr-FR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30" tIns="45315" rIns="90630" bIns="45315" rtlCol="0" anchor="ctr"/>
          <a:lstStyle/>
          <a:p>
            <a:endParaRPr lang="ja-JP" altLang="en-US" dirty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891" y="4686538"/>
            <a:ext cx="5387982" cy="4439132"/>
          </a:xfrm>
          <a:prstGeom prst="rect">
            <a:avLst/>
          </a:prstGeom>
        </p:spPr>
        <p:txBody>
          <a:bodyPr vert="horz" lIns="90630" tIns="45315" rIns="90630" bIns="45315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371501"/>
            <a:ext cx="2918621" cy="493236"/>
          </a:xfrm>
          <a:prstGeom prst="rect">
            <a:avLst/>
          </a:prstGeom>
        </p:spPr>
        <p:txBody>
          <a:bodyPr vert="horz" lIns="90630" tIns="45315" rIns="90630" bIns="45315" rtlCol="0" anchor="b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572" y="9371501"/>
            <a:ext cx="2918621" cy="493236"/>
          </a:xfrm>
          <a:prstGeom prst="rect">
            <a:avLst/>
          </a:prstGeom>
        </p:spPr>
        <p:txBody>
          <a:bodyPr vert="horz" lIns="90630" tIns="45315" rIns="90630" bIns="45315" rtlCol="0" anchor="b"/>
          <a:lstStyle>
            <a:lvl1pPr algn="r">
              <a:defRPr sz="1200"/>
            </a:lvl1pPr>
          </a:lstStyle>
          <a:p>
            <a:fld id="{2401D922-7C35-4AD6-9841-9E8F6C1806F3}" type="slidenum">
              <a:rPr kumimoji="1" lang="ja-JP" altLang="en-US" smtClean="0"/>
              <a:t>‹#›</a:t>
            </a:fld>
            <a:endParaRPr kumimoji="1" lang="fr-FR" altLang="en-US"/>
          </a:p>
        </p:txBody>
      </p:sp>
    </p:spTree>
    <p:extLst>
      <p:ext uri="{BB962C8B-B14F-4D97-AF65-F5344CB8AC3E}">
        <p14:creationId xmlns:p14="http://schemas.microsoft.com/office/powerpoint/2010/main" val="1843075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3288" y="741363"/>
            <a:ext cx="4929187" cy="3698875"/>
          </a:xfrm>
          <a:ln/>
        </p:spPr>
      </p:sp>
      <p:sp>
        <p:nvSpPr>
          <p:cNvPr id="241667" name="ノート プレースホルダー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ja-JP" altLang="en-US" dirty="0" smtClean="0">
              <a:latin typeface="Arial" pitchFamily="34" charset="0"/>
            </a:endParaRPr>
          </a:p>
        </p:txBody>
      </p:sp>
      <p:sp>
        <p:nvSpPr>
          <p:cNvPr id="241668" name="スライド番号プレースホルダー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37330" indent="-283589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34354" indent="-226871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588095" indent="-226871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41838" indent="-226871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495580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49320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03063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56804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eaLnBrk="1" hangingPunct="1"/>
            <a:fld id="{AE40CBBB-76FA-493E-A446-9630143D6E36}" type="slidenum">
              <a:rPr lang="ja-JP" altLang="en-US" smtClean="0">
                <a:solidFill>
                  <a:srgbClr val="000000"/>
                </a:solidFill>
              </a:rPr>
              <a:pPr eaLnBrk="1" hangingPunct="1"/>
              <a:t>3</a:t>
            </a:fld>
            <a:endParaRPr lang="fr-FR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1700" y="741363"/>
            <a:ext cx="4932363" cy="3700462"/>
          </a:xfrm>
          <a:ln/>
        </p:spPr>
      </p:sp>
      <p:sp>
        <p:nvSpPr>
          <p:cNvPr id="248835" name="ノート プレースホルダー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fr-FR" altLang="en-US" smtClean="0">
                <a:latin typeface="Arial" pitchFamily="34" charset="0"/>
              </a:rPr>
              <a:t>・Comparée à celle des autres pays, la proportion des femmes dans l'ensemble des travailleurs japonais n'est pas spécialement forte, mais la proportion de femmes dans les postes d'encadrement est faible, similaire à celle de la Corée du Sud.</a:t>
            </a:r>
          </a:p>
        </p:txBody>
      </p:sp>
      <p:sp>
        <p:nvSpPr>
          <p:cNvPr id="248836" name="スライド番号プレースホルダー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37330" indent="-283589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34354" indent="-226871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588095" indent="-226871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41838" indent="-226871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495580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49320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03063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56804" indent="-22687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eaLnBrk="1" hangingPunct="1"/>
            <a:fld id="{A2C3B344-9B64-43FF-ABDA-565EAFCCBC40}" type="slidenum">
              <a:rPr lang="ja-JP" altLang="en-US" smtClean="0"/>
              <a:pPr eaLnBrk="1" hangingPunct="1"/>
              <a:t>4</a:t>
            </a:fld>
            <a:endParaRPr lang="fr-F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59A5B-828C-439F-BACE-5D87E19ECCAB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7889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47D47-72B2-4239-B2E4-4D79000341F0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4214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044DA-493A-43B2-8F74-58758A8CC14C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47539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9AF45-A478-4CB0-BE65-92FE96608434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6003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C7DBF-3871-4790-9888-BEC0FA50B630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9188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4795-79C5-4842-B173-5CB090BDB907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40477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527A-E6A5-4024-9BB9-D9669A2B8896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88650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A355B-1A34-42EC-A68C-A3C60AD59A72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17444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FAB2E-835C-43E8-9646-6841759282BC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1811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C04E-BFAA-4BE3-9B5C-DC476ED4882B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29222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1579-0A96-49DF-A292-BE78C9B2A680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42560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84ECE-1BC5-4850-A426-802CB35770AC}" type="datetime1">
              <a:rPr kumimoji="1" lang="ja-JP" altLang="en-US" smtClean="0"/>
              <a:t>2014/4/1</a:t>
            </a:fld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C4B54-17A6-4430-80EE-06340AEA2234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57983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39552" y="332656"/>
            <a:ext cx="8352928" cy="149560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ja-JP" sz="4000" b="1" dirty="0" smtClean="0">
                <a:latin typeface="Arial" pitchFamily="34" charset="0"/>
                <a:cs typeface="Arial" pitchFamily="34" charset="0"/>
              </a:rPr>
              <a:t>Promoting Active Participation </a:t>
            </a:r>
          </a:p>
          <a:p>
            <a:pPr marL="0" indent="0" algn="ctr">
              <a:buNone/>
            </a:pPr>
            <a:r>
              <a:rPr lang="en-US" altLang="ja-JP" sz="4000" b="1" dirty="0" smtClean="0">
                <a:latin typeface="Arial" pitchFamily="34" charset="0"/>
                <a:cs typeface="Arial" pitchFamily="34" charset="0"/>
              </a:rPr>
              <a:t>by Women</a:t>
            </a:r>
            <a:endParaRPr kumimoji="1" lang="ja-JP" alt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6516216" y="6361856"/>
            <a:ext cx="2133600" cy="365125"/>
          </a:xfrm>
        </p:spPr>
        <p:txBody>
          <a:bodyPr/>
          <a:lstStyle/>
          <a:p>
            <a:fld id="{3DBC4B54-17A6-4430-80EE-06340AEA2234}" type="slidenum">
              <a:rPr kumimoji="1" lang="ja-JP" altLang="en-US" smtClean="0"/>
              <a:t>1</a:t>
            </a:fld>
            <a:endParaRPr kumimoji="1" lang="ja-JP" altLang="en-US" dirty="0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339752" y="4797152"/>
            <a:ext cx="3592016" cy="8280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altLang="ja-JP" sz="4000" b="1" dirty="0" smtClean="0"/>
              <a:t>    </a:t>
            </a:r>
            <a:endParaRPr lang="ja-JP" altLang="en-US" sz="4000" b="1" dirty="0"/>
          </a:p>
        </p:txBody>
      </p:sp>
      <p:pic>
        <p:nvPicPr>
          <p:cNvPr id="8" name="Picture 2" descr="C:\Users\co876465\AppData\Local\Microsoft\Windows\Temporary Internet Files\Content.Outlook\C8I27OK7\図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5"/>
          <a:stretch/>
        </p:blipFill>
        <p:spPr bwMode="auto">
          <a:xfrm>
            <a:off x="251520" y="1844824"/>
            <a:ext cx="6624736" cy="38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正方形/長方形 8"/>
          <p:cNvSpPr/>
          <p:nvPr/>
        </p:nvSpPr>
        <p:spPr>
          <a:xfrm>
            <a:off x="251520" y="5805264"/>
            <a:ext cx="6566932" cy="576064"/>
          </a:xfrm>
          <a:prstGeom prst="rect">
            <a:avLst/>
          </a:prstGeom>
          <a:solidFill>
            <a:srgbClr val="B8E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600" b="1" dirty="0" smtClean="0">
                <a:solidFill>
                  <a:schemeClr val="tx1"/>
                </a:solidFill>
                <a:latin typeface="+mj-ea"/>
                <a:ea typeface="+mj-ea"/>
              </a:rPr>
              <a:t>Japan Revitalization Strategy – JAPAN is BACK</a:t>
            </a:r>
            <a:r>
              <a:rPr lang="fr-FR" altLang="ja-JP" sz="1600" b="1" dirty="0">
                <a:solidFill>
                  <a:schemeClr val="tx1"/>
                </a:solidFill>
                <a:latin typeface="+mj-ea"/>
              </a:rPr>
              <a:t> </a:t>
            </a:r>
            <a:r>
              <a:rPr lang="fr-FR" altLang="ja-JP" sz="1600" dirty="0" smtClean="0">
                <a:solidFill>
                  <a:schemeClr val="tx1"/>
                </a:solidFill>
                <a:latin typeface="+mj-ea"/>
              </a:rPr>
              <a:t>–</a:t>
            </a:r>
            <a:r>
              <a:rPr lang="fr-FR" altLang="ja-JP" sz="1600" b="1" dirty="0" smtClean="0">
                <a:solidFill>
                  <a:schemeClr val="tx1"/>
                </a:solidFill>
                <a:latin typeface="+mj-ea"/>
              </a:rPr>
              <a:t> </a:t>
            </a:r>
            <a:r>
              <a:rPr lang="ja-JP" altLang="en-US" sz="1600" b="1" dirty="0" smtClean="0">
                <a:solidFill>
                  <a:schemeClr val="tx1"/>
                </a:solidFill>
                <a:latin typeface="+mj-ea"/>
                <a:ea typeface="+mj-ea"/>
              </a:rPr>
              <a:t>　</a:t>
            </a:r>
            <a:r>
              <a:rPr lang="fr-FR" altLang="ja-JP" sz="1600" b="1" dirty="0" smtClean="0">
                <a:solidFill>
                  <a:schemeClr val="tx1"/>
                </a:solidFill>
                <a:latin typeface="+mj-ea"/>
                <a:ea typeface="+mj-ea"/>
              </a:rPr>
              <a:t>  </a:t>
            </a:r>
          </a:p>
          <a:p>
            <a:pPr algn="ctr"/>
            <a:r>
              <a:rPr lang="fr-FR" altLang="en-US" sz="1600" dirty="0" smtClean="0">
                <a:solidFill>
                  <a:schemeClr val="tx1"/>
                </a:solidFill>
                <a:latin typeface="+mn-ea"/>
              </a:rPr>
              <a:t>Cabinet approval on June 14, 2013</a:t>
            </a:r>
            <a:endParaRPr kumimoji="1" lang="fr-FR" altLang="en-US" sz="16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611560" y="5301208"/>
            <a:ext cx="136815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en-US" altLang="ja-JP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PM</a:t>
            </a:r>
            <a:r>
              <a:rPr kumimoji="1" lang="ja-JP" altLang="en-US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　</a:t>
            </a:r>
            <a:r>
              <a:rPr kumimoji="1" lang="en-US" altLang="ja-JP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Abe</a:t>
            </a:r>
            <a:endParaRPr kumimoji="1" lang="fr-FR" altLang="en-US" sz="1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2411760" y="4581128"/>
            <a:ext cx="1440160" cy="10176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kumimoji="1" lang="en-US" altLang="ja-JP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Deputy</a:t>
            </a:r>
            <a:r>
              <a:rPr lang="ja-JP" altLang="en-US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kumimoji="1" lang="en-US" altLang="ja-JP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PM</a:t>
            </a:r>
            <a:r>
              <a:rPr lang="en-US" altLang="ja-JP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ja-JP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&amp;</a:t>
            </a:r>
            <a:endParaRPr kumimoji="1" lang="en-US" altLang="ja-JP" sz="1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ts val="1700"/>
              </a:lnSpc>
            </a:pPr>
            <a:r>
              <a:rPr kumimoji="1" lang="en-US" altLang="ja-JP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Minister of Finance</a:t>
            </a:r>
          </a:p>
          <a:p>
            <a:pPr algn="ctr">
              <a:lnSpc>
                <a:spcPts val="1700"/>
              </a:lnSpc>
            </a:pPr>
            <a:r>
              <a:rPr kumimoji="1" lang="en-US" altLang="ja-JP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Aso</a:t>
            </a:r>
            <a:endParaRPr kumimoji="1" lang="fr-FR" altLang="en-US" sz="1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3779912" y="4509120"/>
            <a:ext cx="1368152" cy="8037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en-US" altLang="ja-JP" sz="1600" b="1" dirty="0">
                <a:latin typeface="Arial" pitchFamily="34" charset="0"/>
                <a:cs typeface="Arial" pitchFamily="34" charset="0"/>
              </a:rPr>
              <a:t>Chief Cabinet </a:t>
            </a: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Secretary Suga</a:t>
            </a:r>
            <a:endParaRPr kumimoji="1" lang="fr-FR" altLang="en-US" sz="1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5076056" y="4221088"/>
            <a:ext cx="1872208" cy="9782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r>
              <a:rPr lang="en-US" altLang="ja-JP" sz="1600" b="1" dirty="0">
                <a:latin typeface="Arial" pitchFamily="34" charset="0"/>
                <a:cs typeface="Arial" pitchFamily="34" charset="0"/>
              </a:rPr>
              <a:t>Minister of State for Gender </a:t>
            </a:r>
            <a:r>
              <a:rPr lang="en-US" altLang="ja-JP" sz="1600" b="1" dirty="0" smtClean="0">
                <a:latin typeface="Arial" pitchFamily="34" charset="0"/>
                <a:cs typeface="Arial" pitchFamily="34" charset="0"/>
              </a:rPr>
              <a:t>Equality</a:t>
            </a:r>
            <a:endParaRPr lang="en-US" altLang="ja-JP" sz="16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ts val="1700"/>
              </a:lnSpc>
            </a:pPr>
            <a:r>
              <a:rPr lang="en-US" altLang="ja-JP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Mori </a:t>
            </a:r>
            <a:endParaRPr kumimoji="1" lang="fr-FR" altLang="en-US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Userfile\ロゴデータ（英文）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974" y="5134522"/>
            <a:ext cx="1345482" cy="134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テキスト ボックス 2"/>
          <p:cNvSpPr txBox="1"/>
          <p:nvPr/>
        </p:nvSpPr>
        <p:spPr>
          <a:xfrm>
            <a:off x="7983433" y="218302"/>
            <a:ext cx="693023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sz="800" dirty="0" smtClean="0">
                <a:latin typeface="Arial Unicode MS" panose="020B0604020202020204" pitchFamily="50" charset="-128"/>
                <a:ea typeface="Arial Unicode MS" panose="020B0604020202020204" pitchFamily="50" charset="-128"/>
                <a:cs typeface="Arial Unicode MS" panose="020B0604020202020204" pitchFamily="50" charset="-128"/>
              </a:rPr>
              <a:t>Annex </a:t>
            </a:r>
            <a:r>
              <a:rPr lang="ja-JP" altLang="en-US" sz="800" dirty="0" smtClean="0">
                <a:latin typeface="Arial Unicode MS" panose="020B0604020202020204" pitchFamily="50" charset="-128"/>
                <a:ea typeface="Arial Unicode MS" panose="020B0604020202020204" pitchFamily="50" charset="-128"/>
                <a:cs typeface="Arial Unicode MS" panose="020B0604020202020204" pitchFamily="50" charset="-128"/>
              </a:rPr>
              <a:t>９</a:t>
            </a:r>
            <a:endParaRPr kumimoji="1" lang="ja-JP" altLang="en-US" sz="800" dirty="0">
              <a:latin typeface="Arial Unicode MS" panose="020B0604020202020204" pitchFamily="50" charset="-128"/>
              <a:ea typeface="Arial Unicode MS" panose="020B0604020202020204" pitchFamily="50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122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-11099" y="8003"/>
            <a:ext cx="9144000" cy="631378"/>
          </a:xfrm>
          <a:solidFill>
            <a:srgbClr val="FE7A02"/>
          </a:solidFill>
        </p:spPr>
        <p:txBody>
          <a:bodyPr>
            <a:noAutofit/>
          </a:bodyPr>
          <a:lstStyle/>
          <a:p>
            <a:r>
              <a:rPr lang="en-US" altLang="ja-JP" sz="2000" dirty="0" smtClean="0">
                <a:solidFill>
                  <a:schemeClr val="bg1"/>
                </a:solidFill>
              </a:rPr>
              <a:t>Creating </a:t>
            </a:r>
            <a:r>
              <a:rPr lang="en-US" altLang="ja-JP" sz="2000" dirty="0">
                <a:solidFill>
                  <a:schemeClr val="bg1"/>
                </a:solidFill>
              </a:rPr>
              <a:t>women-friendly work environments </a:t>
            </a:r>
            <a:r>
              <a:rPr lang="en-US" altLang="ja-JP" sz="2000" dirty="0" smtClean="0">
                <a:solidFill>
                  <a:schemeClr val="bg1"/>
                </a:solidFill>
              </a:rPr>
              <a:t>and </a:t>
            </a:r>
            <a:r>
              <a:rPr lang="en-US" altLang="ja-JP" sz="2000" dirty="0">
                <a:solidFill>
                  <a:schemeClr val="bg1"/>
                </a:solidFill>
              </a:rPr>
              <a:t>restoring vitality to </a:t>
            </a:r>
            <a:r>
              <a:rPr lang="en-US" altLang="ja-JP" sz="2000" dirty="0" smtClean="0">
                <a:solidFill>
                  <a:schemeClr val="bg1"/>
                </a:solidFill>
              </a:rPr>
              <a:t>society</a:t>
            </a:r>
            <a:endParaRPr kumimoji="1" lang="fr-FR" altLang="en-US" sz="2000" dirty="0">
              <a:solidFill>
                <a:schemeClr val="bg1"/>
              </a:solidFill>
              <a:ea typeface="ＤＦ特太ゴシック体" pitchFamily="1" charset="-128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37150" y="745711"/>
            <a:ext cx="397765" cy="1373564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kumimoji="1" lang="fr-FR" altLang="en-US" sz="1050" dirty="0" smtClean="0"/>
              <a:t>Significance</a:t>
            </a:r>
          </a:p>
        </p:txBody>
      </p:sp>
      <p:sp>
        <p:nvSpPr>
          <p:cNvPr id="10" name="角丸四角形 9"/>
          <p:cNvSpPr/>
          <p:nvPr/>
        </p:nvSpPr>
        <p:spPr>
          <a:xfrm>
            <a:off x="48737" y="2383141"/>
            <a:ext cx="397765" cy="164682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fr-FR" altLang="ja-JP" sz="1050" dirty="0" smtClean="0"/>
              <a:t>Issues</a:t>
            </a:r>
            <a:endParaRPr kumimoji="1" lang="ja-JP" altLang="en-US" sz="1050" dirty="0"/>
          </a:p>
        </p:txBody>
      </p:sp>
      <p:sp>
        <p:nvSpPr>
          <p:cNvPr id="11" name="角丸四角形 10"/>
          <p:cNvSpPr/>
          <p:nvPr/>
        </p:nvSpPr>
        <p:spPr>
          <a:xfrm>
            <a:off x="52012" y="4365104"/>
            <a:ext cx="397765" cy="230425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fr-FR" altLang="en-US" sz="1100" dirty="0" smtClean="0"/>
              <a:t>Governmental policies and measures</a:t>
            </a:r>
            <a:endParaRPr kumimoji="1" lang="fr-FR" altLang="en-US" sz="1100" dirty="0"/>
          </a:p>
        </p:txBody>
      </p:sp>
      <p:sp>
        <p:nvSpPr>
          <p:cNvPr id="17" name="角丸四角形 16"/>
          <p:cNvSpPr/>
          <p:nvPr/>
        </p:nvSpPr>
        <p:spPr>
          <a:xfrm>
            <a:off x="543519" y="2418569"/>
            <a:ext cx="3164386" cy="458867"/>
          </a:xfrm>
          <a:prstGeom prst="roundRect">
            <a:avLst>
              <a:gd name="adj" fmla="val 21489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fr-FR" altLang="en-US" sz="1000" dirty="0" smtClean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r>
              <a:rPr lang="fr-FR" altLang="en-US" sz="900" dirty="0" smtClean="0">
                <a:solidFill>
                  <a:schemeClr val="bg1"/>
                </a:solidFill>
                <a:ea typeface="ＤＦ特太ゴシック体" pitchFamily="1" charset="-128"/>
              </a:rPr>
              <a:t>To decrease  the number of women quit their jobs because of child birth and child-rearing.</a:t>
            </a:r>
            <a:endParaRPr kumimoji="1" lang="fr-FR" altLang="en-US" sz="900" dirty="0" smtClean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r>
              <a:rPr lang="fr-FR" altLang="en-US" sz="800" dirty="0" smtClean="0">
                <a:solidFill>
                  <a:schemeClr val="bg1"/>
                </a:solidFill>
                <a:ea typeface="ＤＦ特太ゴシック体" pitchFamily="1" charset="-128"/>
              </a:rPr>
              <a:t>(60</a:t>
            </a:r>
            <a:r>
              <a:rPr lang="en-US" altLang="ja-JP" sz="800" dirty="0" smtClean="0">
                <a:solidFill>
                  <a:schemeClr val="bg1"/>
                </a:solidFill>
                <a:ea typeface="ＤＦ特太ゴシック体" pitchFamily="1" charset="-128"/>
              </a:rPr>
              <a:t>%of  women quit their job s  at  the  time of their first childbirth.)</a:t>
            </a:r>
            <a:endParaRPr kumimoji="1" lang="fr-FR" altLang="en-US" sz="700" dirty="0" smtClean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ea typeface="ＤＦ特太ゴシック体" pitchFamily="1" charset="-128"/>
            </a:endParaRPr>
          </a:p>
        </p:txBody>
      </p:sp>
      <p:sp>
        <p:nvSpPr>
          <p:cNvPr id="18" name="角丸四角形 17"/>
          <p:cNvSpPr/>
          <p:nvPr/>
        </p:nvSpPr>
        <p:spPr>
          <a:xfrm>
            <a:off x="524408" y="3097816"/>
            <a:ext cx="3183498" cy="534609"/>
          </a:xfrm>
          <a:prstGeom prst="roundRect">
            <a:avLst>
              <a:gd name="adj" fmla="val 25801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altLang="en-US" sz="900" dirty="0" smtClean="0">
                <a:solidFill>
                  <a:schemeClr val="bg1"/>
                </a:solidFill>
                <a:ea typeface="ＤＦ特太ゴシック体" pitchFamily="1" charset="-128"/>
              </a:rPr>
              <a:t>To increase the proportion of women in leadership positions </a:t>
            </a:r>
            <a:r>
              <a:rPr lang="fr-FR" altLang="en-US" sz="800" dirty="0" smtClean="0">
                <a:solidFill>
                  <a:schemeClr val="bg1"/>
                </a:solidFill>
                <a:ea typeface="ＤＦ特太ゴシック体" pitchFamily="1" charset="-128"/>
              </a:rPr>
              <a:t>(The propotion of women in executive and managerial positions  in companies is low</a:t>
            </a:r>
            <a:r>
              <a:rPr lang="fr-FR" altLang="en-US" sz="800" dirty="0">
                <a:solidFill>
                  <a:schemeClr val="bg1"/>
                </a:solidFill>
                <a:ea typeface="ＤＦ特太ゴシック体" pitchFamily="1" charset="-128"/>
              </a:rPr>
              <a:t>.</a:t>
            </a:r>
            <a:r>
              <a:rPr lang="fr-FR" altLang="en-US" sz="800" dirty="0" smtClean="0">
                <a:solidFill>
                  <a:schemeClr val="bg1"/>
                </a:solidFill>
                <a:ea typeface="ＤＦ特太ゴシック体" pitchFamily="1" charset="-128"/>
              </a:rPr>
              <a:t>)</a:t>
            </a:r>
          </a:p>
        </p:txBody>
      </p:sp>
      <p:sp>
        <p:nvSpPr>
          <p:cNvPr id="19" name="正方形/長方形 18"/>
          <p:cNvSpPr/>
          <p:nvPr/>
        </p:nvSpPr>
        <p:spPr>
          <a:xfrm>
            <a:off x="642458" y="4419282"/>
            <a:ext cx="2752625" cy="225940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altLang="ja-JP" sz="800" dirty="0">
                <a:solidFill>
                  <a:schemeClr val="bg1"/>
                </a:solidFill>
                <a:ea typeface="ＤＦ特太ゴシック体" pitchFamily="1" charset="-128"/>
              </a:rPr>
              <a:t>Granting</a:t>
            </a:r>
            <a:r>
              <a:rPr lang="en-US" altLang="ja-JP" sz="800" dirty="0" smtClean="0">
                <a:solidFill>
                  <a:schemeClr val="bg1"/>
                </a:solidFill>
                <a:ea typeface="ＤＦ特太ゴシック体" pitchFamily="1" charset="-128"/>
              </a:rPr>
              <a:t>  incentives to companies  that  strive  to support  promotion  of  active participation  by  women </a:t>
            </a:r>
            <a:endParaRPr lang="fr-FR" altLang="en-US" sz="800" dirty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lang="fr-FR" altLang="en-US" sz="1000" dirty="0" smtClean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lang="fr-FR" altLang="en-US" sz="1000" dirty="0" smtClean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lang="fr-FR" altLang="en-US" sz="1000" dirty="0" smtClean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solidFill>
                <a:schemeClr val="bg1"/>
              </a:solidFill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solidFill>
                <a:schemeClr val="bg1"/>
              </a:solidFill>
              <a:ea typeface="ＤＦ特太ゴシック体" pitchFamily="1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3489246" y="4409085"/>
            <a:ext cx="3048534" cy="22602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36000" rtlCol="0" anchor="t" anchorCtr="0"/>
          <a:lstStyle/>
          <a:p>
            <a:r>
              <a:rPr lang="fr-FR" altLang="en-US" sz="1000" dirty="0" smtClean="0">
                <a:ea typeface="ＤＦ特太ゴシック体" pitchFamily="1" charset="-128"/>
              </a:rPr>
              <a:t>Supporting  active participation by women according to the life stages of women </a:t>
            </a:r>
            <a:endParaRPr lang="fr-FR" altLang="en-US" sz="1000" dirty="0"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ea typeface="ＤＦ特太ゴシック体" pitchFamily="1" charset="-128"/>
            </a:endParaRPr>
          </a:p>
          <a:p>
            <a:pPr algn="ctr"/>
            <a:endParaRPr lang="fr-FR" altLang="en-US" sz="1000" dirty="0" smtClean="0"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ea typeface="ＤＦ特太ゴシック体" pitchFamily="1" charset="-128"/>
            </a:endParaRPr>
          </a:p>
          <a:p>
            <a:pPr algn="ctr"/>
            <a:endParaRPr lang="fr-FR" altLang="en-US" sz="1000" dirty="0" smtClean="0"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ea typeface="ＤＦ特太ゴシック体" pitchFamily="1" charset="-128"/>
            </a:endParaRPr>
          </a:p>
          <a:p>
            <a:pPr algn="ctr"/>
            <a:endParaRPr lang="fr-FR" altLang="en-US" sz="1000" dirty="0" smtClean="0">
              <a:ea typeface="ＤＦ特太ゴシック体" pitchFamily="1" charset="-128"/>
            </a:endParaRPr>
          </a:p>
          <a:p>
            <a:pPr algn="ctr"/>
            <a:endParaRPr kumimoji="1" lang="fr-FR" altLang="en-US" sz="1000" dirty="0">
              <a:ea typeface="ＤＦ特太ゴシック体" pitchFamily="1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6660233" y="4407200"/>
            <a:ext cx="2240710" cy="217053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t" anchorCtr="0"/>
          <a:lstStyle/>
          <a:p>
            <a:r>
              <a:rPr kumimoji="1" lang="fr-FR" altLang="en-US" sz="800" dirty="0" smtClean="0">
                <a:ea typeface="ＤＦ特太ゴシック体" pitchFamily="1" charset="-128"/>
              </a:rPr>
              <a:t>Creating an environment </a:t>
            </a:r>
            <a:r>
              <a:rPr lang="fr-FR" altLang="en-US" sz="800" dirty="0">
                <a:ea typeface="ＤＦ特太ゴシック体" pitchFamily="1" charset="-128"/>
              </a:rPr>
              <a:t> </a:t>
            </a:r>
            <a:r>
              <a:rPr lang="fr-FR" altLang="en-US" sz="800" dirty="0" smtClean="0">
                <a:ea typeface="ＤＦ特太ゴシック体" pitchFamily="1" charset="-128"/>
              </a:rPr>
              <a:t>in which  </a:t>
            </a:r>
            <a:r>
              <a:rPr kumimoji="1" lang="fr-FR" altLang="en-US" sz="800" dirty="0" smtClean="0">
                <a:ea typeface="ＤＦ特太ゴシック体" pitchFamily="1" charset="-128"/>
              </a:rPr>
              <a:t>both men and  women can strike  a balance between work and child-rearing.</a:t>
            </a:r>
            <a:endParaRPr kumimoji="1" lang="fr-FR" altLang="en-US" sz="800" dirty="0">
              <a:ea typeface="ＤＦ特太ゴシック体" pitchFamily="1" charset="-128"/>
            </a:endParaRPr>
          </a:p>
          <a:p>
            <a:pPr algn="ctr"/>
            <a:endParaRPr lang="fr-FR" altLang="en-US" sz="900" dirty="0" smtClean="0">
              <a:ea typeface="ＤＦ特太ゴシック体" pitchFamily="1" charset="-128"/>
            </a:endParaRPr>
          </a:p>
          <a:p>
            <a:pPr algn="ctr"/>
            <a:endParaRPr kumimoji="1" lang="fr-FR" altLang="en-US" sz="900" dirty="0" smtClean="0">
              <a:ea typeface="ＤＦ特太ゴシック体" pitchFamily="1" charset="-128"/>
            </a:endParaRPr>
          </a:p>
          <a:p>
            <a:pPr algn="ctr"/>
            <a:endParaRPr kumimoji="1" lang="fr-FR" altLang="en-US" sz="900" dirty="0" smtClean="0">
              <a:ea typeface="ＤＦ特太ゴシック体" pitchFamily="1" charset="-128"/>
            </a:endParaRPr>
          </a:p>
          <a:p>
            <a:pPr algn="ctr"/>
            <a:endParaRPr lang="fr-FR" altLang="en-US" sz="900" dirty="0">
              <a:ea typeface="ＤＦ特太ゴシック体" pitchFamily="1" charset="-128"/>
            </a:endParaRPr>
          </a:p>
          <a:p>
            <a:pPr algn="ctr"/>
            <a:endParaRPr kumimoji="1" lang="fr-FR" altLang="en-US" sz="900" dirty="0">
              <a:ea typeface="ＤＦ特太ゴシック体" pitchFamily="1" charset="-128"/>
            </a:endParaRPr>
          </a:p>
          <a:p>
            <a:pPr algn="ctr"/>
            <a:endParaRPr lang="fr-FR" altLang="en-US" sz="900" dirty="0" smtClean="0">
              <a:ea typeface="ＤＦ特太ゴシック体" pitchFamily="1" charset="-128"/>
            </a:endParaRPr>
          </a:p>
          <a:p>
            <a:pPr algn="ctr"/>
            <a:endParaRPr kumimoji="1" lang="fr-FR" altLang="en-US" sz="900" dirty="0">
              <a:ea typeface="ＤＦ特太ゴシック体" pitchFamily="1" charset="-128"/>
            </a:endParaRPr>
          </a:p>
          <a:p>
            <a:pPr algn="ctr"/>
            <a:endParaRPr kumimoji="1" lang="fr-FR" altLang="en-US" sz="900" dirty="0">
              <a:ea typeface="ＤＦ特太ゴシック体" pitchFamily="1" charset="-128"/>
            </a:endParaRPr>
          </a:p>
        </p:txBody>
      </p:sp>
      <p:sp>
        <p:nvSpPr>
          <p:cNvPr id="27" name="角丸四角形 26"/>
          <p:cNvSpPr/>
          <p:nvPr/>
        </p:nvSpPr>
        <p:spPr>
          <a:xfrm>
            <a:off x="567387" y="4306985"/>
            <a:ext cx="8456752" cy="2484000"/>
          </a:xfrm>
          <a:prstGeom prst="roundRect">
            <a:avLst>
              <a:gd name="adj" fmla="val 9010"/>
            </a:avLst>
          </a:prstGeom>
          <a:noFill/>
          <a:ln w="25400">
            <a:solidFill>
              <a:srgbClr val="B8E3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100" dirty="0"/>
          </a:p>
        </p:txBody>
      </p:sp>
      <p:sp>
        <p:nvSpPr>
          <p:cNvPr id="28" name="正方形/長方形 27"/>
          <p:cNvSpPr/>
          <p:nvPr/>
        </p:nvSpPr>
        <p:spPr>
          <a:xfrm>
            <a:off x="642457" y="4775596"/>
            <a:ext cx="2752625" cy="1908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36000" rtlCol="0" anchor="t" anchorCtr="0"/>
          <a:lstStyle/>
          <a:p>
            <a:r>
              <a:rPr lang="en-US" altLang="ja-JP" sz="800" dirty="0">
                <a:solidFill>
                  <a:schemeClr val="tx1"/>
                </a:solidFill>
              </a:rPr>
              <a:t>[</a:t>
            </a:r>
            <a:r>
              <a:rPr lang="en-US" altLang="ja-JP" sz="800" dirty="0" smtClean="0">
                <a:solidFill>
                  <a:schemeClr val="tx1"/>
                </a:solidFill>
              </a:rPr>
              <a:t>Expansion of supports and  honoring  for companies ]</a:t>
            </a:r>
          </a:p>
          <a:p>
            <a:r>
              <a:rPr kumimoji="1" lang="ja-JP" altLang="en-US" sz="800" dirty="0">
                <a:solidFill>
                  <a:schemeClr val="tx1"/>
                </a:solidFill>
              </a:rPr>
              <a:t>・</a:t>
            </a:r>
            <a:r>
              <a:rPr kumimoji="1" lang="en-US" altLang="ja-JP" sz="800" dirty="0" smtClean="0">
                <a:solidFill>
                  <a:schemeClr val="tx1"/>
                </a:solidFill>
              </a:rPr>
              <a:t>to strengthen support by utilizing  </a:t>
            </a:r>
            <a:r>
              <a:rPr kumimoji="1" lang="en-US" altLang="ja-JP" sz="800" dirty="0" smtClean="0">
                <a:solidFill>
                  <a:srgbClr val="FF0000"/>
                </a:solidFill>
              </a:rPr>
              <a:t>a subsidy system </a:t>
            </a:r>
            <a:r>
              <a:rPr kumimoji="1" lang="en-US" altLang="ja-JP" sz="800" dirty="0" smtClean="0">
                <a:solidFill>
                  <a:schemeClr val="tx1"/>
                </a:solidFill>
              </a:rPr>
              <a:t>and </a:t>
            </a:r>
            <a:r>
              <a:rPr kumimoji="1" lang="en-US" altLang="ja-JP" sz="800" dirty="0" smtClean="0">
                <a:solidFill>
                  <a:srgbClr val="FF0000"/>
                </a:solidFill>
              </a:rPr>
              <a:t>tax measures</a:t>
            </a:r>
            <a:r>
              <a:rPr kumimoji="1" lang="en-US" altLang="ja-JP" sz="800" dirty="0" smtClean="0">
                <a:solidFill>
                  <a:schemeClr val="tx1"/>
                </a:solidFill>
              </a:rPr>
              <a:t> for companies .</a:t>
            </a:r>
          </a:p>
          <a:p>
            <a:r>
              <a:rPr kumimoji="1" lang="ja-JP" altLang="en-US" sz="800" dirty="0" smtClean="0">
                <a:solidFill>
                  <a:schemeClr val="tx1"/>
                </a:solidFill>
              </a:rPr>
              <a:t>・</a:t>
            </a:r>
            <a:r>
              <a:rPr kumimoji="1" lang="en-US" altLang="ja-JP" sz="800" dirty="0" smtClean="0">
                <a:solidFill>
                  <a:schemeClr val="tx1"/>
                </a:solidFill>
              </a:rPr>
              <a:t>to proceed with initiatives through </a:t>
            </a:r>
            <a:r>
              <a:rPr kumimoji="1" lang="en-US" altLang="ja-JP" sz="800" dirty="0" smtClean="0">
                <a:solidFill>
                  <a:srgbClr val="FF0000"/>
                </a:solidFill>
              </a:rPr>
              <a:t>public procurement </a:t>
            </a:r>
            <a:r>
              <a:rPr kumimoji="1" lang="en-US" altLang="ja-JP" sz="800" dirty="0" smtClean="0">
                <a:solidFill>
                  <a:schemeClr val="tx1"/>
                </a:solidFill>
              </a:rPr>
              <a:t>.</a:t>
            </a:r>
          </a:p>
          <a:p>
            <a:r>
              <a:rPr lang="ja-JP" altLang="en-US" sz="800" dirty="0" smtClean="0">
                <a:solidFill>
                  <a:schemeClr val="tx1"/>
                </a:solidFill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</a:rPr>
              <a:t>to improve a system that </a:t>
            </a:r>
            <a:r>
              <a:rPr lang="en-US" altLang="ja-JP" sz="800" dirty="0" smtClean="0">
                <a:solidFill>
                  <a:srgbClr val="FF0000"/>
                </a:solidFill>
              </a:rPr>
              <a:t>honors  good  practices .</a:t>
            </a:r>
            <a:endParaRPr lang="fr-FR" altLang="ja-JP" sz="800" dirty="0" smtClean="0">
              <a:solidFill>
                <a:srgbClr val="FF0000"/>
              </a:solidFill>
            </a:endParaRPr>
          </a:p>
          <a:p>
            <a:endParaRPr lang="en-US" altLang="ja-JP" sz="800" dirty="0">
              <a:solidFill>
                <a:schemeClr val="tx1"/>
              </a:solidFill>
            </a:endParaRPr>
          </a:p>
          <a:p>
            <a:r>
              <a:rPr lang="en-US" altLang="ja-JP" sz="800" dirty="0">
                <a:solidFill>
                  <a:schemeClr val="tx1"/>
                </a:solidFill>
              </a:rPr>
              <a:t>[</a:t>
            </a:r>
            <a:r>
              <a:rPr lang="en-US" altLang="ja-JP" sz="800" dirty="0" smtClean="0">
                <a:solidFill>
                  <a:schemeClr val="tx1"/>
                </a:solidFill>
              </a:rPr>
              <a:t>encouragement  to increase  appointment of women in executive and managerial positions ]</a:t>
            </a:r>
          </a:p>
          <a:p>
            <a:r>
              <a:rPr lang="ja-JP" altLang="en-US" sz="800" dirty="0" smtClean="0">
                <a:solidFill>
                  <a:schemeClr val="tx1"/>
                </a:solidFill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</a:rPr>
              <a:t>to  run campaigns  to increase appointment of women in executive and managerial positions .</a:t>
            </a:r>
          </a:p>
          <a:p>
            <a:r>
              <a:rPr lang="ja-JP" altLang="en-US" sz="800" dirty="0" smtClean="0">
                <a:solidFill>
                  <a:schemeClr val="tx1"/>
                </a:solidFill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</a:rPr>
              <a:t>to promote </a:t>
            </a:r>
            <a:r>
              <a:rPr lang="en-US" altLang="ja-JP" sz="800" dirty="0" smtClean="0">
                <a:solidFill>
                  <a:srgbClr val="FF0000"/>
                </a:solidFill>
              </a:rPr>
              <a:t>disclosure of information on appointment of women</a:t>
            </a:r>
            <a:r>
              <a:rPr lang="en-US" altLang="ja-JP" sz="800" dirty="0" smtClean="0">
                <a:solidFill>
                  <a:schemeClr val="tx1"/>
                </a:solidFill>
              </a:rPr>
              <a:t>. </a:t>
            </a:r>
          </a:p>
          <a:p>
            <a:r>
              <a:rPr lang="ja-JP" altLang="en-US" sz="800" dirty="0" smtClean="0">
                <a:solidFill>
                  <a:schemeClr val="tx1"/>
                </a:solidFill>
              </a:rPr>
              <a:t>・ </a:t>
            </a:r>
            <a:r>
              <a:rPr lang="en-US" altLang="ja-JP" sz="800" dirty="0" smtClean="0">
                <a:solidFill>
                  <a:schemeClr val="tx1"/>
                </a:solidFill>
              </a:rPr>
              <a:t>to create </a:t>
            </a:r>
            <a:r>
              <a:rPr lang="en-US" altLang="ja-JP" sz="800" dirty="0" smtClean="0">
                <a:solidFill>
                  <a:srgbClr val="FF0000"/>
                </a:solidFill>
              </a:rPr>
              <a:t>a database  of  female candidates  for  external executive , etc.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3507238" y="4869221"/>
            <a:ext cx="3030542" cy="18001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FR" sz="800" dirty="0">
                <a:solidFill>
                  <a:schemeClr val="tx1"/>
                </a:solidFill>
                <a:latin typeface="+mj-lt"/>
              </a:rPr>
              <a:t>[ </a:t>
            </a:r>
            <a:r>
              <a:rPr lang="fr-FR" sz="800" dirty="0" smtClean="0">
                <a:solidFill>
                  <a:schemeClr val="tx1"/>
                </a:solidFill>
                <a:latin typeface="+mj-lt"/>
              </a:rPr>
              <a:t>support for continued employment  ]</a:t>
            </a:r>
          </a:p>
          <a:p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create a  system to  subsidize  companies  that  make efforts 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to improve </a:t>
            </a:r>
            <a:r>
              <a:rPr lang="en-US" altLang="ja-JP" sz="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the  skills  of  employees who are on child care leave or return to work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.</a:t>
            </a:r>
            <a:br>
              <a:rPr lang="en-US" altLang="ja-JP" sz="800" dirty="0" smtClean="0">
                <a:solidFill>
                  <a:schemeClr val="tx1"/>
                </a:solidFill>
                <a:latin typeface="+mj-lt"/>
              </a:rPr>
            </a:br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revise </a:t>
            </a:r>
            <a:r>
              <a:rPr lang="en-US" altLang="ja-JP" sz="8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the level of child care leave benefits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.</a:t>
            </a:r>
          </a:p>
          <a:p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consider extending/enhancing the Act on Advancement of Measures to Support Raising Next –Generation Children.</a:t>
            </a:r>
          </a:p>
          <a:p>
            <a:r>
              <a:rPr lang="ja-JP" altLang="en-US" sz="800" dirty="0">
                <a:solidFill>
                  <a:schemeClr val="tx1"/>
                </a:solidFill>
              </a:rPr>
              <a:t>・</a:t>
            </a:r>
            <a:r>
              <a:rPr lang="en-US" altLang="ja-JP" sz="800" dirty="0">
                <a:solidFill>
                  <a:schemeClr val="tx1"/>
                </a:solidFill>
              </a:rPr>
              <a:t>to encourage </a:t>
            </a:r>
            <a:r>
              <a:rPr lang="en-US" altLang="ja-JP" sz="800" dirty="0">
                <a:solidFill>
                  <a:srgbClr val="FF0000"/>
                </a:solidFill>
              </a:rPr>
              <a:t>more men  to actively take part in family chores and child-rearing</a:t>
            </a:r>
            <a:r>
              <a:rPr lang="en-US" altLang="ja-JP" sz="800" dirty="0" smtClean="0">
                <a:solidFill>
                  <a:schemeClr val="tx1"/>
                </a:solidFill>
              </a:rPr>
              <a:t>.</a:t>
            </a:r>
            <a:endParaRPr lang="en-US" altLang="ja-JP" sz="800" dirty="0" smtClean="0">
              <a:solidFill>
                <a:schemeClr val="tx1"/>
              </a:solidFill>
              <a:latin typeface="+mj-lt"/>
            </a:endParaRPr>
          </a:p>
          <a:p>
            <a:r>
              <a:rPr lang="fr-FR" sz="800" dirty="0" smtClean="0">
                <a:solidFill>
                  <a:schemeClr val="tx1"/>
                </a:solidFill>
                <a:latin typeface="+mj-lt"/>
              </a:rPr>
              <a:t>[ support for reemployment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]</a:t>
            </a:r>
          </a:p>
          <a:p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provide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programs that enable  women  to “relearn” skills 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at universities</a:t>
            </a:r>
            <a:r>
              <a:rPr lang="en-US" altLang="ja-JP" sz="8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and  other  educational  institutions .</a:t>
            </a:r>
            <a:endParaRPr lang="fr-FR" sz="800" dirty="0" smtClean="0">
              <a:solidFill>
                <a:schemeClr val="tx1"/>
              </a:solidFill>
              <a:latin typeface="+mj-lt"/>
            </a:endParaRPr>
          </a:p>
          <a:p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support funding and management know-how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for women who start  new businesses.</a:t>
            </a:r>
            <a:endParaRPr lang="fr-FR" altLang="en-US" sz="800" dirty="0" smtClean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665317" y="4922045"/>
            <a:ext cx="2240711" cy="1655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fr-FR" sz="800" dirty="0" smtClean="0">
                <a:solidFill>
                  <a:schemeClr val="tx1"/>
                </a:solidFill>
                <a:latin typeface="+mj-lt"/>
              </a:rPr>
              <a:t>[ creation of working environment, etc.</a:t>
            </a:r>
            <a:r>
              <a:rPr lang="fr-FR" altLang="en-US" sz="8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fr-FR" sz="800" dirty="0" smtClean="0">
                <a:solidFill>
                  <a:schemeClr val="tx1"/>
                </a:solidFill>
                <a:latin typeface="+mj-lt"/>
              </a:rPr>
              <a:t>]</a:t>
            </a:r>
          </a:p>
          <a:p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implement verification projects to establish new models  to diffuse 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telework,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 that  are not subject to constraints on place and time.</a:t>
            </a:r>
          </a:p>
          <a:p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discuss comprehensibly about legislation on working hours from the point of view of work-life-balance and increase in labor productivity.</a:t>
            </a:r>
          </a:p>
          <a:p>
            <a:r>
              <a:rPr lang="ja-JP" altLang="en-US" sz="800" dirty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>
                <a:solidFill>
                  <a:schemeClr val="tx1"/>
                </a:solidFill>
                <a:latin typeface="+mj-lt"/>
              </a:rPr>
              <a:t>to hold </a:t>
            </a:r>
            <a:r>
              <a:rPr lang="en-US" altLang="ja-JP" sz="800" dirty="0">
                <a:solidFill>
                  <a:srgbClr val="FF0000"/>
                </a:solidFill>
                <a:latin typeface="+mj-lt"/>
              </a:rPr>
              <a:t>seminar 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on work –life  balance  for  top managements of companies 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.</a:t>
            </a:r>
            <a:endParaRPr lang="fr-FR" altLang="en-US" sz="800" dirty="0" smtClean="0">
              <a:solidFill>
                <a:schemeClr val="tx1"/>
              </a:solidFill>
              <a:latin typeface="+mj-lt"/>
            </a:endParaRPr>
          </a:p>
          <a:p>
            <a:endParaRPr lang="fr-FR" sz="800" dirty="0" smtClean="0">
              <a:solidFill>
                <a:schemeClr val="tx1"/>
              </a:solidFill>
              <a:latin typeface="+mj-lt"/>
            </a:endParaRPr>
          </a:p>
          <a:p>
            <a:r>
              <a:rPr lang="fr-FR" sz="800" dirty="0" smtClean="0">
                <a:solidFill>
                  <a:schemeClr val="tx1"/>
                </a:solidFill>
                <a:latin typeface="+mj-lt"/>
              </a:rPr>
              <a:t>[ </a:t>
            </a:r>
            <a:r>
              <a:rPr lang="fr-FR" sz="800" dirty="0" smtClean="0">
                <a:solidFill>
                  <a:schemeClr val="tx1"/>
                </a:solidFill>
                <a:latin typeface="+mj-lt"/>
                <a:ea typeface="+mj-ea"/>
              </a:rPr>
              <a:t>creation of a social base</a:t>
            </a:r>
            <a:r>
              <a:rPr lang="fr-FR" sz="8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fr-FR" sz="800" dirty="0">
                <a:solidFill>
                  <a:schemeClr val="tx1"/>
                </a:solidFill>
                <a:latin typeface="+mj-lt"/>
              </a:rPr>
              <a:t>]</a:t>
            </a:r>
            <a:endParaRPr lang="fr-FR" altLang="en-US" sz="800" dirty="0" smtClean="0">
              <a:solidFill>
                <a:schemeClr val="tx1"/>
              </a:solidFill>
              <a:latin typeface="+mj-lt"/>
              <a:ea typeface="+mj-ea"/>
            </a:endParaRPr>
          </a:p>
          <a:p>
            <a:r>
              <a:rPr lang="ja-JP" altLang="en-US" sz="800" dirty="0" smtClean="0">
                <a:solidFill>
                  <a:schemeClr val="tx1"/>
                </a:solidFill>
                <a:latin typeface="+mj-lt"/>
              </a:rPr>
              <a:t>・</a:t>
            </a:r>
            <a:r>
              <a:rPr lang="en-US" altLang="ja-JP" sz="800" dirty="0" smtClean="0">
                <a:solidFill>
                  <a:schemeClr val="tx1"/>
                </a:solidFill>
                <a:latin typeface="+mj-lt"/>
              </a:rPr>
              <a:t>to develop  </a:t>
            </a:r>
            <a:r>
              <a:rPr lang="en-US" altLang="ja-JP" sz="800" dirty="0" smtClean="0">
                <a:solidFill>
                  <a:srgbClr val="FF0000"/>
                </a:solidFill>
                <a:latin typeface="+mj-lt"/>
              </a:rPr>
              <a:t>“accelerating  the  zero  childcare  waiting  list project”</a:t>
            </a:r>
            <a:endParaRPr lang="fr-FR" altLang="ja-JP" sz="8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558455" y="1668091"/>
            <a:ext cx="2380077" cy="45118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rmAutofit lnSpcReduction="10000"/>
          </a:bodyPr>
          <a:lstStyle/>
          <a:p>
            <a:pPr algn="ctr"/>
            <a:r>
              <a:rPr lang="fr-FR" altLang="en-US" sz="900" dirty="0" smtClean="0">
                <a:solidFill>
                  <a:schemeClr val="tx1"/>
                </a:solidFill>
                <a:ea typeface="ＤＦ特太ゴシック体" pitchFamily="1" charset="-128"/>
              </a:rPr>
              <a:t>Increasing the workforce population </a:t>
            </a:r>
            <a:endParaRPr kumimoji="1" lang="fr-FR" altLang="en-US" sz="900" dirty="0">
              <a:solidFill>
                <a:schemeClr val="tx1"/>
              </a:solidFill>
              <a:ea typeface="ＤＦ特太ゴシック体" pitchFamily="1" charset="-128"/>
            </a:endParaRPr>
          </a:p>
        </p:txBody>
      </p:sp>
      <p:sp>
        <p:nvSpPr>
          <p:cNvPr id="1030" name="正方形/長方形 1029"/>
          <p:cNvSpPr/>
          <p:nvPr/>
        </p:nvSpPr>
        <p:spPr>
          <a:xfrm>
            <a:off x="511922" y="4203282"/>
            <a:ext cx="5470775" cy="216000"/>
          </a:xfrm>
          <a:prstGeom prst="rect">
            <a:avLst/>
          </a:prstGeom>
          <a:solidFill>
            <a:srgbClr val="B8E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fr-FR" sz="1400" b="1" dirty="0" smtClean="0">
                <a:solidFill>
                  <a:schemeClr val="tx1"/>
                </a:solidFill>
              </a:rPr>
              <a:t>Japan Revitalization Strategy –JAPAN is BACK</a:t>
            </a:r>
            <a:r>
              <a:rPr lang="fr-FR" altLang="ja-JP" sz="1400" b="1" dirty="0">
                <a:solidFill>
                  <a:schemeClr val="tx1"/>
                </a:solidFill>
              </a:rPr>
              <a:t> </a:t>
            </a:r>
            <a:r>
              <a:rPr lang="fr-FR" altLang="ja-JP" sz="1000" b="1" dirty="0">
                <a:solidFill>
                  <a:schemeClr val="tx1"/>
                </a:solidFill>
              </a:rPr>
              <a:t>–</a:t>
            </a:r>
            <a:r>
              <a:rPr lang="fr-FR" altLang="ja-JP" sz="1000" b="1" dirty="0" smtClean="0">
                <a:solidFill>
                  <a:schemeClr val="tx1"/>
                </a:solidFill>
              </a:rPr>
              <a:t> </a:t>
            </a:r>
            <a:r>
              <a:rPr lang="fr-FR" altLang="en-US" sz="1000" dirty="0" smtClean="0">
                <a:solidFill>
                  <a:schemeClr val="tx1"/>
                </a:solidFill>
              </a:rPr>
              <a:t>Cabinet approval on June 14, 2013</a:t>
            </a:r>
            <a:r>
              <a:rPr lang="fr-FR" altLang="en-US" sz="1000" dirty="0" smtClean="0">
                <a:solidFill>
                  <a:schemeClr val="tx1"/>
                </a:solidFill>
                <a:ea typeface="ＤＦ特太ゴシック体" pitchFamily="1" charset="-128"/>
              </a:rPr>
              <a:t>　　</a:t>
            </a:r>
            <a:endParaRPr kumimoji="1" lang="fr-FR" altLang="en-US" sz="1000" dirty="0" smtClean="0">
              <a:solidFill>
                <a:schemeClr val="tx1"/>
              </a:solidFill>
              <a:ea typeface="ＤＦ特太ゴシック体" pitchFamily="1" charset="-128"/>
            </a:endParaRPr>
          </a:p>
        </p:txBody>
      </p:sp>
      <p:sp>
        <p:nvSpPr>
          <p:cNvPr id="39" name="正方形/長方形 38"/>
          <p:cNvSpPr/>
          <p:nvPr/>
        </p:nvSpPr>
        <p:spPr>
          <a:xfrm>
            <a:off x="6112417" y="2326913"/>
            <a:ext cx="2995202" cy="790235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950" dirty="0" smtClean="0">
                <a:solidFill>
                  <a:schemeClr val="tx1"/>
                </a:solidFill>
              </a:rPr>
              <a:t>For all listed companies to </a:t>
            </a:r>
            <a:r>
              <a:rPr lang="fr-FR" altLang="ja-JP" sz="950" dirty="0">
                <a:solidFill>
                  <a:schemeClr val="tx1"/>
                </a:solidFill>
              </a:rPr>
              <a:t>proactively </a:t>
            </a:r>
            <a:r>
              <a:rPr lang="fr-FR" sz="950" dirty="0" smtClean="0">
                <a:solidFill>
                  <a:schemeClr val="tx1"/>
                </a:solidFill>
              </a:rPr>
              <a:t>appoint women to executive and managerial positions, first of all to appoint one female as an executive officer toward a target of  </a:t>
            </a:r>
            <a:r>
              <a:rPr lang="ja-JP" altLang="en-US" sz="950" dirty="0" smtClean="0">
                <a:solidFill>
                  <a:schemeClr val="tx1"/>
                </a:solidFill>
              </a:rPr>
              <a:t>“</a:t>
            </a:r>
            <a:r>
              <a:rPr lang="en-US" altLang="ja-JP" sz="950" dirty="0" smtClean="0">
                <a:solidFill>
                  <a:schemeClr val="tx1"/>
                </a:solidFill>
              </a:rPr>
              <a:t>approximately 30% ratio of women in leadership positions by 20</a:t>
            </a:r>
            <a:r>
              <a:rPr lang="fr-FR" sz="950" dirty="0" smtClean="0">
                <a:solidFill>
                  <a:schemeClr val="tx1"/>
                </a:solidFill>
              </a:rPr>
              <a:t>20. </a:t>
            </a:r>
            <a:r>
              <a:rPr lang="ja-JP" altLang="en-US" sz="950" dirty="0">
                <a:solidFill>
                  <a:schemeClr val="tx1"/>
                </a:solidFill>
              </a:rPr>
              <a:t>”</a:t>
            </a:r>
            <a:r>
              <a:rPr lang="fr-FR" sz="950" dirty="0" smtClean="0">
                <a:solidFill>
                  <a:schemeClr val="tx1"/>
                </a:solidFill>
              </a:rPr>
              <a:t> </a:t>
            </a:r>
            <a:endParaRPr lang="fr-FR" altLang="en-US" sz="9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6127946" y="3117148"/>
            <a:ext cx="2779178" cy="64822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950" dirty="0" smtClean="0">
                <a:solidFill>
                  <a:schemeClr val="tx1"/>
                </a:solidFill>
              </a:rPr>
              <a:t>To create a workplace environment in which both men and women can, if they wish, easily take child care leave or shortened working hours until </a:t>
            </a:r>
            <a:r>
              <a:rPr lang="fr-FR" altLang="ja-JP" sz="950" dirty="0" smtClean="0">
                <a:solidFill>
                  <a:schemeClr val="tx1"/>
                </a:solidFill>
              </a:rPr>
              <a:t>their child turns three.</a:t>
            </a:r>
            <a:endParaRPr lang="fr-FR" altLang="en-US" sz="950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3918110" y="2276872"/>
            <a:ext cx="5225890" cy="1871184"/>
          </a:xfrm>
          <a:prstGeom prst="roundRect">
            <a:avLst>
              <a:gd name="adj" fmla="val 13066"/>
            </a:avLst>
          </a:prstGeom>
          <a:noFill/>
          <a:ln>
            <a:solidFill>
              <a:srgbClr val="B8E33D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050" dirty="0" smtClean="0"/>
          </a:p>
        </p:txBody>
      </p:sp>
      <p:sp>
        <p:nvSpPr>
          <p:cNvPr id="14" name="円/楕円 13"/>
          <p:cNvSpPr/>
          <p:nvPr/>
        </p:nvSpPr>
        <p:spPr>
          <a:xfrm>
            <a:off x="3156646" y="1668091"/>
            <a:ext cx="2312912" cy="48748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72000" rIns="36000" bIns="72000" rtlCol="0" anchor="ctr">
            <a:noAutofit/>
          </a:bodyPr>
          <a:lstStyle/>
          <a:p>
            <a:pPr algn="ctr"/>
            <a:r>
              <a:rPr kumimoji="1" lang="fr-FR" altLang="en-US" sz="900" dirty="0" smtClean="0">
                <a:solidFill>
                  <a:schemeClr val="tx1"/>
                </a:solidFill>
                <a:ea typeface="ＤＦ特太ゴシック体" pitchFamily="1" charset="-128"/>
              </a:rPr>
              <a:t> </a:t>
            </a:r>
            <a:r>
              <a:rPr lang="fr-FR" altLang="en-US" sz="900" dirty="0" smtClean="0">
                <a:solidFill>
                  <a:schemeClr val="tx1"/>
                </a:solidFill>
                <a:ea typeface="ＤＦ特太ゴシック体" pitchFamily="1" charset="-128"/>
              </a:rPr>
              <a:t>Discovering and </a:t>
            </a:r>
            <a:r>
              <a:rPr kumimoji="1" lang="fr-FR" altLang="en-US" sz="900" dirty="0" smtClean="0">
                <a:solidFill>
                  <a:schemeClr val="tx1"/>
                </a:solidFill>
                <a:ea typeface="ＤＦ特太ゴシック体" pitchFamily="1" charset="-128"/>
              </a:rPr>
              <a:t> securing talented women</a:t>
            </a:r>
            <a:endParaRPr kumimoji="1" lang="fr-FR" altLang="en-US" sz="900" dirty="0">
              <a:solidFill>
                <a:schemeClr val="tx1"/>
              </a:solidFill>
              <a:ea typeface="ＤＦ特太ゴシック体" pitchFamily="1" charset="-128"/>
            </a:endParaRPr>
          </a:p>
        </p:txBody>
      </p:sp>
      <p:sp>
        <p:nvSpPr>
          <p:cNvPr id="16" name="円/楕円 15"/>
          <p:cNvSpPr/>
          <p:nvPr/>
        </p:nvSpPr>
        <p:spPr>
          <a:xfrm>
            <a:off x="6259076" y="1668091"/>
            <a:ext cx="2357993" cy="48748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/>
          <a:p>
            <a:pPr algn="ctr"/>
            <a:r>
              <a:rPr kumimoji="1" lang="en-US" altLang="ja-JP" sz="900" dirty="0" smtClean="0">
                <a:solidFill>
                  <a:schemeClr val="tx1"/>
                </a:solidFill>
                <a:ea typeface="ＤＦ特太ゴシック体" pitchFamily="1" charset="-128"/>
              </a:rPr>
              <a:t>Development of new markets  from the perspective of livelihood. </a:t>
            </a:r>
            <a:endParaRPr kumimoji="1" lang="fr-FR" altLang="en-US" sz="900" dirty="0">
              <a:solidFill>
                <a:schemeClr val="tx1"/>
              </a:solidFill>
              <a:ea typeface="ＤＦ特太ゴシック体" pitchFamily="1" charset="-128"/>
            </a:endParaRPr>
          </a:p>
        </p:txBody>
      </p:sp>
      <p:sp>
        <p:nvSpPr>
          <p:cNvPr id="48" name="下矢印吹き出し 47"/>
          <p:cNvSpPr/>
          <p:nvPr/>
        </p:nvSpPr>
        <p:spPr>
          <a:xfrm>
            <a:off x="5966930" y="745711"/>
            <a:ext cx="2924164" cy="964869"/>
          </a:xfrm>
          <a:prstGeom prst="downArrowCallout">
            <a:avLst>
              <a:gd name="adj1" fmla="val 25000"/>
              <a:gd name="adj2" fmla="val 26579"/>
              <a:gd name="adj3" fmla="val 25000"/>
              <a:gd name="adj4" fmla="val 66621"/>
            </a:avLst>
          </a:prstGeom>
          <a:solidFill>
            <a:schemeClr val="bg1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altLang="en-US" sz="900" dirty="0" smtClean="0">
                <a:solidFill>
                  <a:schemeClr val="tx1"/>
                </a:solidFill>
              </a:rPr>
              <a:t>Goods </a:t>
            </a:r>
            <a:r>
              <a:rPr lang="fr-FR" altLang="en-US" sz="900" dirty="0">
                <a:solidFill>
                  <a:schemeClr val="tx1"/>
                </a:solidFill>
              </a:rPr>
              <a:t> </a:t>
            </a:r>
            <a:r>
              <a:rPr lang="fr-FR" altLang="en-US" sz="900" dirty="0" smtClean="0">
                <a:solidFill>
                  <a:schemeClr val="tx1"/>
                </a:solidFill>
              </a:rPr>
              <a:t>related  to daily life are  highly  demanded  by women. However, few women hold significant decision- making positions in the companies</a:t>
            </a:r>
            <a:r>
              <a:rPr lang="fr-FR" altLang="en-US" sz="900" dirty="0">
                <a:solidFill>
                  <a:schemeClr val="tx1"/>
                </a:solidFill>
              </a:rPr>
              <a:t> </a:t>
            </a:r>
            <a:r>
              <a:rPr lang="fr-FR" altLang="en-US" sz="900" dirty="0" smtClean="0">
                <a:solidFill>
                  <a:schemeClr val="tx1"/>
                </a:solidFill>
              </a:rPr>
              <a:t>and the organizations that  provide  such goods.</a:t>
            </a:r>
            <a:endParaRPr lang="fr-FR" altLang="en-US" sz="900" dirty="0">
              <a:solidFill>
                <a:schemeClr val="tx1"/>
              </a:solidFill>
            </a:endParaRPr>
          </a:p>
        </p:txBody>
      </p:sp>
      <p:sp>
        <p:nvSpPr>
          <p:cNvPr id="7" name="下矢印吹き出し 6"/>
          <p:cNvSpPr/>
          <p:nvPr/>
        </p:nvSpPr>
        <p:spPr>
          <a:xfrm>
            <a:off x="2814992" y="745711"/>
            <a:ext cx="2909136" cy="955096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6621"/>
            </a:avLst>
          </a:prstGeom>
          <a:solidFill>
            <a:schemeClr val="bg1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altLang="en-US" sz="900" dirty="0" smtClean="0">
                <a:solidFill>
                  <a:schemeClr val="tx1"/>
                </a:solidFill>
              </a:rPr>
              <a:t>It is essential to secure talented human resources </a:t>
            </a:r>
          </a:p>
          <a:p>
            <a:r>
              <a:rPr lang="fr-FR" altLang="en-US" sz="900" dirty="0" smtClean="0">
                <a:solidFill>
                  <a:schemeClr val="tx1"/>
                </a:solidFill>
              </a:rPr>
              <a:t> regard</a:t>
            </a:r>
            <a:r>
              <a:rPr lang="ja-JP" altLang="en-US" sz="900" dirty="0" smtClean="0">
                <a:solidFill>
                  <a:schemeClr val="tx1"/>
                </a:solidFill>
              </a:rPr>
              <a:t>ｌ</a:t>
            </a:r>
            <a:r>
              <a:rPr lang="fr-FR" altLang="en-US" sz="900" dirty="0" smtClean="0">
                <a:solidFill>
                  <a:schemeClr val="tx1"/>
                </a:solidFill>
              </a:rPr>
              <a:t>ess of gender to survive competition among companies including overseas companies </a:t>
            </a:r>
            <a:endParaRPr lang="fr-FR" altLang="en-US" sz="900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6929308" y="6597352"/>
            <a:ext cx="2133600" cy="365125"/>
          </a:xfrm>
        </p:spPr>
        <p:txBody>
          <a:bodyPr/>
          <a:lstStyle/>
          <a:p>
            <a:fld id="{3DBC4B54-17A6-4430-80EE-06340AEA2234}" type="slidenum">
              <a:rPr kumimoji="1" lang="ja-JP" altLang="en-US" sz="900" b="1" smtClean="0">
                <a:solidFill>
                  <a:schemeClr val="tx1"/>
                </a:solidFill>
              </a:rPr>
              <a:pPr/>
              <a:t>2</a:t>
            </a:fld>
            <a:endParaRPr kumimoji="1" lang="fr-FR" altLang="en-US" sz="900" b="1" dirty="0">
              <a:solidFill>
                <a:schemeClr val="tx1"/>
              </a:solidFill>
            </a:endParaRPr>
          </a:p>
        </p:txBody>
      </p:sp>
      <p:sp>
        <p:nvSpPr>
          <p:cNvPr id="35" name="正方形/長方形 34"/>
          <p:cNvSpPr/>
          <p:nvPr/>
        </p:nvSpPr>
        <p:spPr>
          <a:xfrm>
            <a:off x="3985521" y="3751762"/>
            <a:ext cx="2349769" cy="278208"/>
          </a:xfrm>
          <a:prstGeom prst="rect">
            <a:avLst/>
          </a:prstGeom>
          <a:solidFill>
            <a:srgbClr val="B8E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fr-FR" sz="900" b="1" dirty="0" smtClean="0">
                <a:solidFill>
                  <a:schemeClr val="tx1"/>
                </a:solidFill>
              </a:rPr>
              <a:t>Request to the Three Economic Associations</a:t>
            </a:r>
          </a:p>
          <a:p>
            <a:r>
              <a:rPr lang="fr-FR" sz="900" b="1" dirty="0" smtClean="0">
                <a:solidFill>
                  <a:schemeClr val="tx1"/>
                </a:solidFill>
              </a:rPr>
              <a:t> by Prime Minister Abe     </a:t>
            </a:r>
            <a:r>
              <a:rPr lang="fr-FR" altLang="en-US" sz="900" dirty="0" smtClean="0">
                <a:solidFill>
                  <a:schemeClr val="tx1"/>
                </a:solidFill>
              </a:rPr>
              <a:t>(April 19,2013)</a:t>
            </a:r>
            <a:endParaRPr kumimoji="1" lang="fr-FR" altLang="en-US" sz="900" dirty="0" smtClean="0">
              <a:solidFill>
                <a:schemeClr val="tx1"/>
              </a:solidFill>
              <a:ea typeface="ＤＦ特太ゴシック体" pitchFamily="1" charset="-128"/>
            </a:endParaRPr>
          </a:p>
        </p:txBody>
      </p:sp>
      <p:sp>
        <p:nvSpPr>
          <p:cNvPr id="43" name="下矢印吹き出し 42"/>
          <p:cNvSpPr/>
          <p:nvPr/>
        </p:nvSpPr>
        <p:spPr>
          <a:xfrm>
            <a:off x="624551" y="735938"/>
            <a:ext cx="2003233" cy="955096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6621"/>
            </a:avLst>
          </a:prstGeom>
          <a:solidFill>
            <a:schemeClr val="bg1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900" dirty="0" smtClean="0">
                <a:solidFill>
                  <a:schemeClr val="tx1"/>
                </a:solidFill>
              </a:rPr>
              <a:t> </a:t>
            </a:r>
            <a:r>
              <a:rPr lang="en-US" altLang="ja-JP" sz="900" dirty="0">
                <a:solidFill>
                  <a:schemeClr val="tx1"/>
                </a:solidFill>
              </a:rPr>
              <a:t>P</a:t>
            </a:r>
            <a:r>
              <a:rPr lang="en-US" altLang="ja-JP" sz="900" dirty="0" smtClean="0">
                <a:solidFill>
                  <a:schemeClr val="tx1"/>
                </a:solidFill>
              </a:rPr>
              <a:t>roductive-age population  continue to decline due to aging </a:t>
            </a:r>
            <a:r>
              <a:rPr lang="en-US" altLang="ja-JP" sz="900" dirty="0">
                <a:solidFill>
                  <a:schemeClr val="tx1"/>
                </a:solidFill>
              </a:rPr>
              <a:t>of </a:t>
            </a:r>
            <a:r>
              <a:rPr lang="en-US" altLang="ja-JP" sz="900" dirty="0" smtClean="0">
                <a:solidFill>
                  <a:schemeClr val="tx1"/>
                </a:solidFill>
              </a:rPr>
              <a:t>the population and a falling birthrate</a:t>
            </a:r>
            <a:endParaRPr lang="fr-FR" altLang="en-US" sz="900" dirty="0">
              <a:solidFill>
                <a:schemeClr val="tx1"/>
              </a:solidFill>
            </a:endParaRPr>
          </a:p>
        </p:txBody>
      </p:sp>
      <p:pic>
        <p:nvPicPr>
          <p:cNvPr id="1029" name="Picture 5" descr="経済界との意見交換会であいさつする安倍総理２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521" y="2418569"/>
            <a:ext cx="1956772" cy="1233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直線矢印コネクタ 31"/>
          <p:cNvCxnSpPr>
            <a:stCxn id="17" idx="3"/>
          </p:cNvCxnSpPr>
          <p:nvPr/>
        </p:nvCxnSpPr>
        <p:spPr>
          <a:xfrm>
            <a:off x="3707905" y="2648003"/>
            <a:ext cx="308060" cy="0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/>
          <p:nvPr/>
        </p:nvCxnSpPr>
        <p:spPr>
          <a:xfrm>
            <a:off x="3625426" y="3365121"/>
            <a:ext cx="390539" cy="9550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/>
          <p:nvPr/>
        </p:nvCxnSpPr>
        <p:spPr>
          <a:xfrm>
            <a:off x="5880065" y="2722030"/>
            <a:ext cx="290399" cy="0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/>
          <p:nvPr/>
        </p:nvCxnSpPr>
        <p:spPr>
          <a:xfrm>
            <a:off x="5880064" y="3365121"/>
            <a:ext cx="290399" cy="9550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33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グラフ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596990"/>
              </p:ext>
            </p:extLst>
          </p:nvPr>
        </p:nvGraphicFramePr>
        <p:xfrm>
          <a:off x="5033243" y="3886146"/>
          <a:ext cx="4118072" cy="31458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9" name="グラフ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6462235"/>
              </p:ext>
            </p:extLst>
          </p:nvPr>
        </p:nvGraphicFramePr>
        <p:xfrm>
          <a:off x="210665" y="1356081"/>
          <a:ext cx="6003012" cy="3243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8962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6"/>
            <a:ext cx="2133600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eaLnBrk="1" hangingPunct="1">
              <a:defRPr/>
            </a:pPr>
            <a:fld id="{B8D4BD0F-8ECD-4EFB-ABA0-E5463BEFFF6A}" type="slidenum">
              <a:rPr kumimoji="0" lang="en-US" altLang="ja-JP" smtClean="0">
                <a:solidFill>
                  <a:srgbClr val="000000"/>
                </a:solidFill>
                <a:latin typeface="+mj-ea"/>
                <a:ea typeface="+mj-ea"/>
              </a:rPr>
              <a:pPr eaLnBrk="1" hangingPunct="1">
                <a:defRPr/>
              </a:pPr>
              <a:t>3</a:t>
            </a:fld>
            <a:endParaRPr kumimoji="0" lang="fr-FR" altLang="ja-JP" dirty="0" smtClean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55654" name="コンテンツ プレースホルダー 2"/>
          <p:cNvSpPr txBox="1">
            <a:spLocks/>
          </p:cNvSpPr>
          <p:nvPr/>
        </p:nvSpPr>
        <p:spPr bwMode="auto">
          <a:xfrm>
            <a:off x="5770907" y="1575301"/>
            <a:ext cx="3059581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indent="0" eaLnBrk="1" hangingPunct="1">
              <a:spcBef>
                <a:spcPct val="20000"/>
              </a:spcBef>
              <a:spcAft>
                <a:spcPts val="600"/>
              </a:spcAft>
              <a:buClr>
                <a:srgbClr val="0070C0"/>
              </a:buClr>
              <a:buFont typeface="Wingdings" pitchFamily="2" charset="2"/>
              <a:buChar char="u"/>
            </a:pPr>
            <a:r>
              <a:rPr lang="fr-FR" altLang="en-US" sz="1200" dirty="0">
                <a:solidFill>
                  <a:srgbClr val="000000"/>
                </a:solidFill>
                <a:latin typeface="+mn-lt"/>
              </a:rPr>
              <a:t>　</a:t>
            </a:r>
            <a:r>
              <a:rPr lang="fr-FR" altLang="en-US" sz="1200" dirty="0" smtClean="0">
                <a:latin typeface="+mn-lt"/>
              </a:rPr>
              <a:t>Japan’s current female labour participation rate by age group, shows the so-called </a:t>
            </a:r>
            <a:r>
              <a:rPr lang="fr-FR" altLang="en-US" sz="1200" b="1" dirty="0" smtClean="0">
                <a:solidFill>
                  <a:srgbClr val="00B0F0"/>
                </a:solidFill>
                <a:latin typeface="+mn-lt"/>
              </a:rPr>
              <a:t> </a:t>
            </a:r>
            <a:r>
              <a:rPr lang="en-US" altLang="ja-JP" sz="1200" b="1" dirty="0" smtClean="0">
                <a:solidFill>
                  <a:srgbClr val="00B0F0"/>
                </a:solidFill>
                <a:latin typeface="+mn-lt"/>
              </a:rPr>
              <a:t>“</a:t>
            </a:r>
            <a:r>
              <a:rPr lang="fr-FR" altLang="en-US" sz="1200" b="1" dirty="0" smtClean="0">
                <a:solidFill>
                  <a:srgbClr val="00B0F0"/>
                </a:solidFill>
                <a:latin typeface="+mn-lt"/>
              </a:rPr>
              <a:t>M-shaped curve</a:t>
            </a:r>
            <a:r>
              <a:rPr lang="en-US" altLang="ja-JP" sz="1200" b="1" dirty="0" smtClean="0">
                <a:solidFill>
                  <a:srgbClr val="00B0F0"/>
                </a:solidFill>
                <a:latin typeface="+mn-lt"/>
              </a:rPr>
              <a:t>,”</a:t>
            </a:r>
            <a:r>
              <a:rPr lang="ja-JP" altLang="en-US" sz="1200" b="1" dirty="0" smtClean="0">
                <a:solidFill>
                  <a:srgbClr val="00B0F0"/>
                </a:solidFill>
                <a:latin typeface="+mn-lt"/>
              </a:rPr>
              <a:t>　</a:t>
            </a:r>
            <a:r>
              <a:rPr lang="fr-FR" altLang="en-US" sz="1200" dirty="0" smtClean="0">
                <a:latin typeface="+mn-lt"/>
              </a:rPr>
              <a:t>that bottoms out in the 30s.</a:t>
            </a:r>
            <a:endParaRPr lang="fr-FR" altLang="ja-JP" sz="1200" dirty="0">
              <a:solidFill>
                <a:srgbClr val="000000"/>
              </a:solidFill>
              <a:latin typeface="+mn-lt"/>
            </a:endParaRPr>
          </a:p>
          <a:p>
            <a:pPr indent="0" eaLnBrk="1" hangingPunct="1">
              <a:spcBef>
                <a:spcPct val="40000"/>
              </a:spcBef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u"/>
            </a:pPr>
            <a:r>
              <a:rPr lang="fr-FR" altLang="en-US" sz="1200" dirty="0" smtClean="0">
                <a:solidFill>
                  <a:srgbClr val="000000"/>
                </a:solidFill>
                <a:latin typeface="+mn-lt"/>
              </a:rPr>
              <a:t>　That indicates that </a:t>
            </a:r>
            <a:r>
              <a:rPr lang="fr-FR" altLang="en-US" sz="1200" b="1" dirty="0" smtClean="0">
                <a:solidFill>
                  <a:srgbClr val="00B0F0"/>
                </a:solidFill>
                <a:latin typeface="+mn-lt"/>
              </a:rPr>
              <a:t>many women </a:t>
            </a:r>
            <a:r>
              <a:rPr lang="en-US" altLang="en-US" sz="1200" b="1" dirty="0" smtClean="0">
                <a:solidFill>
                  <a:srgbClr val="00B0F0"/>
                </a:solidFill>
                <a:latin typeface="+mn-lt"/>
              </a:rPr>
              <a:t>still stop working</a:t>
            </a:r>
            <a:r>
              <a:rPr lang="en-US" altLang="en-US" sz="1200" dirty="0" smtClean="0">
                <a:solidFill>
                  <a:srgbClr val="000000"/>
                </a:solidFill>
                <a:latin typeface="+mn-lt"/>
              </a:rPr>
              <a:t> at the time of marriage, childbirth, and child-rearing.</a:t>
            </a:r>
            <a:endParaRPr lang="fr-FR" altLang="en-US" sz="12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0" y="-9525"/>
            <a:ext cx="9144000" cy="631378"/>
          </a:xfrm>
          <a:prstGeom prst="rect">
            <a:avLst/>
          </a:prstGeom>
          <a:solidFill>
            <a:srgbClr val="FE7A02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altLang="en-US" sz="1600" dirty="0" smtClean="0">
                <a:solidFill>
                  <a:schemeClr val="bg1"/>
                </a:solidFill>
                <a:latin typeface="+mn-lt"/>
                <a:ea typeface="ＤＦ特太ゴシック体" pitchFamily="1" charset="-128"/>
              </a:rPr>
              <a:t>[Reference 1] </a:t>
            </a:r>
            <a:r>
              <a:rPr lang="fr-FR" altLang="en-US" sz="1800" dirty="0" smtClean="0">
                <a:solidFill>
                  <a:schemeClr val="bg1"/>
                </a:solidFill>
                <a:latin typeface="+mn-lt"/>
                <a:ea typeface="HGP創英角ｺﾞｼｯｸUB" pitchFamily="50" charset="-128"/>
              </a:rPr>
              <a:t>Women’s Labour Force Participation Rate by Age Group </a:t>
            </a:r>
            <a:r>
              <a:rPr lang="fr-FR" altLang="en-US" sz="1600" dirty="0" smtClean="0">
                <a:solidFill>
                  <a:schemeClr val="bg1"/>
                </a:solidFill>
                <a:latin typeface="+mn-lt"/>
                <a:ea typeface="HGP創英角ｺﾞｼｯｸUB" pitchFamily="50" charset="-128"/>
              </a:rPr>
              <a:t>( international comparison)</a:t>
            </a:r>
            <a:endParaRPr lang="fr-FR" altLang="en-US" sz="1600" dirty="0">
              <a:solidFill>
                <a:schemeClr val="bg1"/>
              </a:solidFill>
              <a:latin typeface="+mn-lt"/>
              <a:ea typeface="ＤＦ特太ゴシック体" pitchFamily="1" charset="-128"/>
            </a:endParaRPr>
          </a:p>
        </p:txBody>
      </p:sp>
      <p:sp>
        <p:nvSpPr>
          <p:cNvPr id="11" name="角丸四角形 10"/>
          <p:cNvSpPr/>
          <p:nvPr/>
        </p:nvSpPr>
        <p:spPr>
          <a:xfrm>
            <a:off x="107504" y="5683792"/>
            <a:ext cx="4331742" cy="1086944"/>
          </a:xfrm>
          <a:prstGeom prst="roundRect">
            <a:avLst>
              <a:gd name="adj" fmla="val 11001"/>
            </a:avLst>
          </a:prstGeom>
          <a:noFill/>
          <a:ln>
            <a:solidFill>
              <a:srgbClr val="92D050"/>
            </a:solidFill>
            <a:prstDash val="dash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fr-FR" altLang="en-US" sz="1200" dirty="0" smtClean="0">
                <a:solidFill>
                  <a:schemeClr val="tx1"/>
                </a:solidFill>
                <a:ea typeface="+mj-ea"/>
              </a:rPr>
              <a:t>○ However,</a:t>
            </a:r>
            <a:r>
              <a:rPr lang="fr-FR" altLang="en-US" sz="1200" b="1" dirty="0" smtClean="0">
                <a:solidFill>
                  <a:srgbClr val="00B0F0"/>
                </a:solidFill>
                <a:ea typeface="+mj-ea"/>
              </a:rPr>
              <a:t> women’s potential labour force participation rate, </a:t>
            </a:r>
            <a:r>
              <a:rPr lang="fr-FR" altLang="en-US" sz="1200" dirty="0" smtClean="0">
                <a:solidFill>
                  <a:schemeClr val="tx1"/>
                </a:solidFill>
                <a:ea typeface="+mj-ea"/>
              </a:rPr>
              <a:t>that add the women’s labour force participation rate </a:t>
            </a:r>
          </a:p>
          <a:p>
            <a:pPr>
              <a:defRPr/>
            </a:pPr>
            <a:r>
              <a:rPr lang="fr-FR" altLang="en-US" sz="1200" dirty="0" smtClean="0">
                <a:solidFill>
                  <a:schemeClr val="tx1"/>
                </a:solidFill>
                <a:ea typeface="+mj-ea"/>
              </a:rPr>
              <a:t>to the rate of women who wish to work, can be considered high.</a:t>
            </a:r>
          </a:p>
          <a:p>
            <a:pPr>
              <a:defRPr/>
            </a:pPr>
            <a:r>
              <a:rPr lang="fr-FR" sz="1100" dirty="0" smtClean="0">
                <a:solidFill>
                  <a:schemeClr val="tx1"/>
                </a:solidFill>
                <a:ea typeface="+mj-ea"/>
              </a:rPr>
              <a:t>(Of approximately  3.15 million people,</a:t>
            </a:r>
          </a:p>
          <a:p>
            <a:pPr>
              <a:defRPr/>
            </a:pPr>
            <a:r>
              <a:rPr lang="fr-FR" sz="1100" dirty="0">
                <a:solidFill>
                  <a:schemeClr val="tx1"/>
                </a:solidFill>
                <a:ea typeface="+mj-ea"/>
              </a:rPr>
              <a:t> </a:t>
            </a:r>
            <a:r>
              <a:rPr lang="fr-FR" sz="1100" dirty="0" smtClean="0">
                <a:solidFill>
                  <a:schemeClr val="tx1"/>
                </a:solidFill>
                <a:ea typeface="+mj-ea"/>
              </a:rPr>
              <a:t>about 1.69 million are age 25 to 44.)</a:t>
            </a:r>
            <a:endParaRPr lang="fr-FR" sz="1100" dirty="0" smtClean="0">
              <a:solidFill>
                <a:schemeClr val="tx1"/>
              </a:solidFill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252046" y="765175"/>
            <a:ext cx="8064370" cy="503586"/>
          </a:xfrm>
          <a:prstGeom prst="roundRect">
            <a:avLst/>
          </a:prstGeom>
          <a:noFill/>
          <a:ln>
            <a:solidFill>
              <a:srgbClr val="B8E33D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ja-JP" altLang="en-US" sz="1400" dirty="0">
                <a:solidFill>
                  <a:srgbClr val="000000"/>
                </a:solidFill>
              </a:rPr>
              <a:t>○</a:t>
            </a:r>
            <a:r>
              <a:rPr lang="fr-FR" altLang="en-US" sz="1400" dirty="0" smtClean="0">
                <a:solidFill>
                  <a:srgbClr val="000000"/>
                </a:solidFill>
              </a:rPr>
              <a:t>In Japan, </a:t>
            </a:r>
            <a:r>
              <a:rPr lang="fr-FR" altLang="en-US" sz="1400" b="1" dirty="0" smtClean="0">
                <a:solidFill>
                  <a:srgbClr val="00B0F0"/>
                </a:solidFill>
              </a:rPr>
              <a:t>female labour participation rate by age group shows the so-called </a:t>
            </a:r>
            <a:r>
              <a:rPr lang="ja-JP" altLang="en-US" sz="1400" b="1" dirty="0" smtClean="0">
                <a:solidFill>
                  <a:srgbClr val="00B0F0"/>
                </a:solidFill>
              </a:rPr>
              <a:t>“</a:t>
            </a:r>
            <a:r>
              <a:rPr lang="en-US" altLang="ja-JP" sz="1400" b="1" dirty="0" smtClean="0">
                <a:solidFill>
                  <a:srgbClr val="00B0F0"/>
                </a:solidFill>
              </a:rPr>
              <a:t>M-shaped  curve.”</a:t>
            </a:r>
            <a:endParaRPr lang="en-US" altLang="ja-JP" sz="1400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en-US" altLang="ja-JP" sz="1400" dirty="0">
                <a:solidFill>
                  <a:srgbClr val="000000"/>
                </a:solidFill>
              </a:rPr>
              <a:t> </a:t>
            </a:r>
            <a:r>
              <a:rPr lang="en-US" altLang="ja-JP" sz="1400" dirty="0" smtClean="0">
                <a:solidFill>
                  <a:srgbClr val="000000"/>
                </a:solidFill>
              </a:rPr>
              <a:t>  The women’s  labour force participation rate in Western countries  no longer shows an M-shaped curve.</a:t>
            </a:r>
            <a:endParaRPr lang="fr-FR" altLang="en-US" sz="1400" dirty="0">
              <a:solidFill>
                <a:srgbClr val="000000"/>
              </a:solidFill>
            </a:endParaRPr>
          </a:p>
        </p:txBody>
      </p:sp>
      <p:grpSp>
        <p:nvGrpSpPr>
          <p:cNvPr id="2" name="グループ化 1"/>
          <p:cNvGrpSpPr/>
          <p:nvPr/>
        </p:nvGrpSpPr>
        <p:grpSpPr>
          <a:xfrm>
            <a:off x="4851124" y="1665986"/>
            <a:ext cx="1017019" cy="1572251"/>
            <a:chOff x="4867431" y="1732189"/>
            <a:chExt cx="1017019" cy="1572251"/>
          </a:xfrm>
        </p:grpSpPr>
        <p:sp useBgFill="1">
          <p:nvSpPr>
            <p:cNvPr id="12" name="テキスト ボックス 11"/>
            <p:cNvSpPr txBox="1"/>
            <p:nvPr/>
          </p:nvSpPr>
          <p:spPr>
            <a:xfrm>
              <a:off x="4880419" y="1732189"/>
              <a:ext cx="648072" cy="169277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altLang="ja-JP" sz="1100" dirty="0" smtClean="0"/>
                <a:t>Japan </a:t>
              </a:r>
              <a:endParaRPr kumimoji="1" lang="ja-JP" altLang="en-US" sz="1100" dirty="0"/>
            </a:p>
          </p:txBody>
        </p:sp>
        <p:sp useBgFill="1">
          <p:nvSpPr>
            <p:cNvPr id="13" name="テキスト ボックス 12"/>
            <p:cNvSpPr txBox="1"/>
            <p:nvPr/>
          </p:nvSpPr>
          <p:spPr>
            <a:xfrm>
              <a:off x="4867431" y="2055043"/>
              <a:ext cx="779338" cy="169277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ja-JP" sz="1100" dirty="0"/>
                <a:t>Germany</a:t>
              </a:r>
              <a:endParaRPr kumimoji="1" lang="ja-JP" altLang="en-US" sz="1100" dirty="0"/>
            </a:p>
          </p:txBody>
        </p:sp>
        <p:sp useBgFill="1">
          <p:nvSpPr>
            <p:cNvPr id="15" name="テキスト ボックス 14"/>
            <p:cNvSpPr txBox="1"/>
            <p:nvPr/>
          </p:nvSpPr>
          <p:spPr>
            <a:xfrm>
              <a:off x="4867431" y="2767128"/>
              <a:ext cx="881909" cy="169277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altLang="ja-JP" sz="1100" dirty="0"/>
                <a:t> </a:t>
              </a:r>
              <a:r>
                <a:rPr lang="fr-FR" altLang="ja-JP" sz="1100" dirty="0" smtClean="0"/>
                <a:t>Sweden</a:t>
              </a:r>
              <a:endParaRPr kumimoji="1" lang="ja-JP" altLang="en-US" sz="1100" dirty="0"/>
            </a:p>
          </p:txBody>
        </p:sp>
        <p:sp useBgFill="1">
          <p:nvSpPr>
            <p:cNvPr id="16" name="テキスト ボックス 15"/>
            <p:cNvSpPr txBox="1"/>
            <p:nvPr/>
          </p:nvSpPr>
          <p:spPr>
            <a:xfrm>
              <a:off x="4876337" y="3135163"/>
              <a:ext cx="1008113" cy="169277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altLang="ja-JP" sz="1100" dirty="0" smtClean="0"/>
                <a:t>United States</a:t>
              </a:r>
              <a:endParaRPr kumimoji="1" lang="ja-JP" altLang="en-US" sz="1100" dirty="0"/>
            </a:p>
          </p:txBody>
        </p:sp>
      </p:grpSp>
      <p:sp useBgFill="1">
        <p:nvSpPr>
          <p:cNvPr id="17" name="テキスト ボックス 16"/>
          <p:cNvSpPr txBox="1"/>
          <p:nvPr/>
        </p:nvSpPr>
        <p:spPr>
          <a:xfrm>
            <a:off x="6658978" y="3613055"/>
            <a:ext cx="1958317" cy="4094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</a:pPr>
            <a:r>
              <a:rPr lang="fr-FR" altLang="ja-JP" sz="1100" dirty="0" smtClean="0">
                <a:solidFill>
                  <a:srgbClr val="FF0000"/>
                </a:solidFill>
              </a:rPr>
              <a:t>Women wishing  to work</a:t>
            </a:r>
          </a:p>
          <a:p>
            <a:pPr>
              <a:lnSpc>
                <a:spcPts val="1200"/>
              </a:lnSpc>
            </a:pPr>
            <a:r>
              <a:rPr lang="fr-FR" altLang="ja-JP" sz="1100" dirty="0" smtClean="0">
                <a:solidFill>
                  <a:srgbClr val="FF0000"/>
                </a:solidFill>
              </a:rPr>
              <a:t>: </a:t>
            </a:r>
            <a:r>
              <a:rPr lang="en-US" altLang="ja-JP" sz="1100" dirty="0" smtClean="0">
                <a:solidFill>
                  <a:srgbClr val="FF0000"/>
                </a:solidFill>
              </a:rPr>
              <a:t>3.15 million  persons.</a:t>
            </a:r>
            <a:endParaRPr lang="fr-FR" altLang="ja-JP" sz="1100" dirty="0">
              <a:solidFill>
                <a:srgbClr val="FF0000"/>
              </a:solidFill>
            </a:endParaRPr>
          </a:p>
          <a:p>
            <a:endParaRPr lang="fr-FR" altLang="ja-JP" sz="800" dirty="0" smtClean="0">
              <a:solidFill>
                <a:srgbClr val="FF0000"/>
              </a:solidFill>
            </a:endParaRPr>
          </a:p>
        </p:txBody>
      </p:sp>
      <p:sp useBgFill="1">
        <p:nvSpPr>
          <p:cNvPr id="18" name="テキスト ボックス 17"/>
          <p:cNvSpPr txBox="1"/>
          <p:nvPr/>
        </p:nvSpPr>
        <p:spPr>
          <a:xfrm>
            <a:off x="8086219" y="4429773"/>
            <a:ext cx="1084259" cy="5920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r>
              <a:rPr lang="en-US" altLang="ja-JP" sz="800" dirty="0" smtClean="0"/>
              <a:t>Rate of those  wishing to work  and  those  waiting  to  start  a  new job  to the  population </a:t>
            </a:r>
            <a:endParaRPr lang="ja-JP" altLang="ja-JP" sz="800" dirty="0"/>
          </a:p>
        </p:txBody>
      </p:sp>
      <p:sp useBgFill="1">
        <p:nvSpPr>
          <p:cNvPr id="21" name="テキスト ボックス 20"/>
          <p:cNvSpPr txBox="1"/>
          <p:nvPr/>
        </p:nvSpPr>
        <p:spPr>
          <a:xfrm>
            <a:off x="8086219" y="5157191"/>
            <a:ext cx="1083377" cy="3378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r>
              <a:rPr lang="fr-FR" altLang="ja-JP" sz="800" dirty="0" smtClean="0"/>
              <a:t>Labour  Force  Participation Rate </a:t>
            </a:r>
            <a:endParaRPr lang="ja-JP" altLang="ja-JP" sz="800" dirty="0"/>
          </a:p>
        </p:txBody>
      </p:sp>
      <p:sp useBgFill="1">
        <p:nvSpPr>
          <p:cNvPr id="22" name="テキスト ボックス 21"/>
          <p:cNvSpPr txBox="1"/>
          <p:nvPr/>
        </p:nvSpPr>
        <p:spPr>
          <a:xfrm>
            <a:off x="5743083" y="5184832"/>
            <a:ext cx="1768308" cy="6204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r>
              <a:rPr lang="en-US" altLang="ja-JP" sz="1200" b="1" dirty="0" smtClean="0"/>
              <a:t>Labour force:28.04 million persons.</a:t>
            </a:r>
            <a:endParaRPr lang="ja-JP" altLang="ja-JP" sz="1200" b="1" dirty="0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211148" y="3778424"/>
            <a:ext cx="3481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800" dirty="0" smtClean="0"/>
              <a:t>(</a:t>
            </a:r>
            <a:r>
              <a:rPr lang="ja-JP" altLang="en-US" sz="800" dirty="0" smtClean="0"/>
              <a:t>％</a:t>
            </a:r>
            <a:r>
              <a:rPr lang="en-US" altLang="ja-JP" sz="800" dirty="0" smtClean="0"/>
              <a:t>)</a:t>
            </a:r>
            <a:endParaRPr kumimoji="1" lang="ja-JP" altLang="en-US" sz="800" dirty="0"/>
          </a:p>
        </p:txBody>
      </p:sp>
      <p:sp useBgFill="1">
        <p:nvSpPr>
          <p:cNvPr id="40" name="テキスト ボックス 39"/>
          <p:cNvSpPr txBox="1"/>
          <p:nvPr/>
        </p:nvSpPr>
        <p:spPr>
          <a:xfrm>
            <a:off x="4864112" y="2354759"/>
            <a:ext cx="779338" cy="169277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r>
              <a:rPr lang="en-US" altLang="ja-JP" sz="1100" dirty="0"/>
              <a:t>Korea</a:t>
            </a:r>
            <a:endParaRPr kumimoji="1" lang="ja-JP" altLang="en-US" sz="1100" dirty="0"/>
          </a:p>
        </p:txBody>
      </p:sp>
      <p:sp>
        <p:nvSpPr>
          <p:cNvPr id="9" name="テキスト ボックス 8"/>
          <p:cNvSpPr txBox="1"/>
          <p:nvPr/>
        </p:nvSpPr>
        <p:spPr>
          <a:xfrm rot="19247349">
            <a:off x="347221" y="4056988"/>
            <a:ext cx="63092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1050" dirty="0" smtClean="0"/>
              <a:t>15</a:t>
            </a:r>
            <a:r>
              <a:rPr kumimoji="1" lang="ja-JP" altLang="en-US" sz="1050" dirty="0" smtClean="0"/>
              <a:t>～</a:t>
            </a:r>
            <a:r>
              <a:rPr kumimoji="1" lang="en-US" altLang="ja-JP" sz="1050" dirty="0" smtClean="0"/>
              <a:t>19</a:t>
            </a:r>
            <a:endParaRPr kumimoji="1" lang="ja-JP" altLang="en-US" sz="105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107504" y="4421645"/>
            <a:ext cx="4436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900" dirty="0" smtClean="0"/>
              <a:t>(Notes)</a:t>
            </a:r>
          </a:p>
          <a:p>
            <a:pPr marL="228600" indent="-228600">
              <a:buAutoNum type="arabicPeriod"/>
            </a:pPr>
            <a:r>
              <a:rPr kumimoji="1" lang="en-US" altLang="ja-JP" sz="900" dirty="0" smtClean="0"/>
              <a:t>“Labour force participation rate” </a:t>
            </a:r>
            <a:r>
              <a:rPr lang="en-US" altLang="ja-JP" sz="900" dirty="0" smtClean="0"/>
              <a:t>= Proportion of labour force participation (Employed persons + Unemployed persons) in total population 15 years and over.</a:t>
            </a:r>
          </a:p>
          <a:p>
            <a:pPr marL="228600" indent="-228600">
              <a:buAutoNum type="arabicPeriod"/>
            </a:pPr>
            <a:r>
              <a:rPr kumimoji="1" lang="en-US" altLang="ja-JP" sz="900" dirty="0" smtClean="0"/>
              <a:t>Japan:Data from “Labour Force Survey 2013 (Basic Tabulation), </a:t>
            </a:r>
            <a:r>
              <a:rPr lang="en-US" altLang="ja-JP" sz="900" dirty="0" smtClean="0"/>
              <a:t>” the ministry of Internal Affairs and Communications</a:t>
            </a:r>
            <a:br>
              <a:rPr lang="en-US" altLang="ja-JP" sz="900" dirty="0" smtClean="0"/>
            </a:br>
            <a:r>
              <a:rPr kumimoji="1" lang="en-US" altLang="ja-JP" sz="900" dirty="0" smtClean="0"/>
              <a:t>Other Countries: Data from “ILOSTAT,” International Labour Organization</a:t>
            </a:r>
          </a:p>
          <a:p>
            <a:pPr marL="228600" indent="-228600">
              <a:buAutoNum type="arabicPeriod"/>
            </a:pPr>
            <a:r>
              <a:rPr lang="en-US" altLang="ja-JP" sz="900" dirty="0" smtClean="0"/>
              <a:t>Data of Japan and United States are as of 2013, Data of other countries are as of 2012</a:t>
            </a:r>
            <a:endParaRPr kumimoji="1" lang="en-US" altLang="ja-JP" sz="900" dirty="0" smtClean="0"/>
          </a:p>
          <a:p>
            <a:endParaRPr kumimoji="1" lang="en-US" altLang="ja-JP" sz="900" dirty="0" smtClean="0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8426210" y="6239219"/>
            <a:ext cx="40427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800" dirty="0" smtClean="0"/>
              <a:t>(</a:t>
            </a:r>
            <a:r>
              <a:rPr lang="en-US" altLang="ja-JP" sz="800" dirty="0"/>
              <a:t>A</a:t>
            </a:r>
            <a:r>
              <a:rPr lang="en-US" altLang="ja-JP" sz="800" dirty="0" smtClean="0"/>
              <a:t>ge)</a:t>
            </a:r>
            <a:endParaRPr kumimoji="1" lang="ja-JP" altLang="en-US" sz="800" dirty="0"/>
          </a:p>
        </p:txBody>
      </p:sp>
      <p:sp>
        <p:nvSpPr>
          <p:cNvPr id="48" name="円/楕円 47"/>
          <p:cNvSpPr/>
          <p:nvPr/>
        </p:nvSpPr>
        <p:spPr>
          <a:xfrm>
            <a:off x="6431791" y="3537648"/>
            <a:ext cx="1944216" cy="481552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 dirty="0" smtClean="0"/>
          </a:p>
        </p:txBody>
      </p:sp>
      <p:cxnSp>
        <p:nvCxnSpPr>
          <p:cNvPr id="50" name="直線矢印コネクタ 49"/>
          <p:cNvCxnSpPr/>
          <p:nvPr/>
        </p:nvCxnSpPr>
        <p:spPr>
          <a:xfrm flipH="1">
            <a:off x="6431792" y="4019200"/>
            <a:ext cx="732496" cy="633936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63357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18" y="1138891"/>
            <a:ext cx="8644233" cy="483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角丸四角形 9"/>
          <p:cNvSpPr/>
          <p:nvPr/>
        </p:nvSpPr>
        <p:spPr>
          <a:xfrm>
            <a:off x="146539" y="765175"/>
            <a:ext cx="8850923" cy="369888"/>
          </a:xfrm>
          <a:prstGeom prst="roundRect">
            <a:avLst/>
          </a:prstGeom>
          <a:noFill/>
          <a:ln>
            <a:solidFill>
              <a:srgbClr val="92D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74" tIns="47887" rIns="95774" bIns="47887" anchor="ctr"/>
          <a:lstStyle/>
          <a:p>
            <a:pPr algn="ctr">
              <a:defRPr/>
            </a:pPr>
            <a:r>
              <a:rPr lang="fr-FR" altLang="en-US" sz="1200" b="1" dirty="0" smtClean="0">
                <a:solidFill>
                  <a:prstClr val="black"/>
                </a:solidFill>
              </a:rPr>
              <a:t>The proportion of female administrative and managerial </a:t>
            </a:r>
            <a:r>
              <a:rPr lang="fr-FR" altLang="en-US" sz="1200" b="1" dirty="0">
                <a:solidFill>
                  <a:prstClr val="black"/>
                </a:solidFill>
              </a:rPr>
              <a:t>w</a:t>
            </a:r>
            <a:r>
              <a:rPr lang="fr-FR" altLang="en-US" sz="1200" b="1" dirty="0" smtClean="0">
                <a:solidFill>
                  <a:prstClr val="black"/>
                </a:solidFill>
              </a:rPr>
              <a:t>orkers is lower than that of female workers in comparison to other countries.</a:t>
            </a:r>
          </a:p>
        </p:txBody>
      </p:sp>
      <p:sp>
        <p:nvSpPr>
          <p:cNvPr id="168965" name="テキスト ボックス 2"/>
          <p:cNvSpPr txBox="1">
            <a:spLocks noChangeArrowheads="1"/>
          </p:cNvSpPr>
          <p:nvPr/>
        </p:nvSpPr>
        <p:spPr bwMode="auto">
          <a:xfrm>
            <a:off x="29308" y="1341439"/>
            <a:ext cx="4821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eaLnBrk="1" hangingPunct="1"/>
            <a:r>
              <a:rPr lang="fr-FR" altLang="en-US" sz="1400"/>
              <a:t>％</a:t>
            </a:r>
          </a:p>
        </p:txBody>
      </p:sp>
      <p:sp>
        <p:nvSpPr>
          <p:cNvPr id="168966" name="スライド番号プレースホルダー 2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389688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eaLnBrk="1" hangingPunct="1"/>
            <a:fld id="{905BE963-393A-4C80-90FF-70805B1D7647}" type="slidenum">
              <a:rPr lang="en-US" altLang="ja-JP" smtClean="0"/>
              <a:pPr eaLnBrk="1" hangingPunct="1"/>
              <a:t>4</a:t>
            </a:fld>
            <a:endParaRPr lang="fr-FR" altLang="ja-JP" dirty="0" smtClean="0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23604" y="-10690"/>
            <a:ext cx="9144000" cy="631378"/>
          </a:xfrm>
          <a:prstGeom prst="rect">
            <a:avLst/>
          </a:prstGeom>
          <a:solidFill>
            <a:srgbClr val="FE7A02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altLang="en-US" sz="1400" dirty="0" smtClean="0">
                <a:solidFill>
                  <a:schemeClr val="bg1"/>
                </a:solidFill>
                <a:latin typeface="+mn-lt"/>
                <a:ea typeface="ＤＦ特太ゴシック体" pitchFamily="1" charset="-128"/>
              </a:rPr>
              <a:t>[Reference 2] </a:t>
            </a:r>
            <a:r>
              <a:rPr lang="fr-FR" altLang="en-US" sz="1600" dirty="0" smtClean="0">
                <a:solidFill>
                  <a:schemeClr val="bg1"/>
                </a:solidFill>
                <a:latin typeface="+mn-lt"/>
                <a:ea typeface="HGP創英角ｺﾞｼｯｸUB" pitchFamily="50" charset="-128"/>
              </a:rPr>
              <a:t>The Proportion of Female Workers and  Female Administrative/ Managerial Workers </a:t>
            </a:r>
          </a:p>
          <a:p>
            <a:r>
              <a:rPr lang="fr-FR" altLang="en-US" sz="1400" dirty="0" smtClean="0">
                <a:solidFill>
                  <a:schemeClr val="bg1"/>
                </a:solidFill>
                <a:latin typeface="+mn-lt"/>
                <a:ea typeface="HGP創英角ｺﾞｼｯｸUB" pitchFamily="50" charset="-128"/>
              </a:rPr>
              <a:t>(international comparison)</a:t>
            </a:r>
            <a:endParaRPr lang="fr-FR" altLang="en-US" sz="1400" dirty="0">
              <a:solidFill>
                <a:schemeClr val="bg1"/>
              </a:solidFill>
              <a:latin typeface="+mn-lt"/>
              <a:ea typeface="HGP創英角ｺﾞｼｯｸUB" pitchFamily="50" charset="-128"/>
            </a:endParaRPr>
          </a:p>
        </p:txBody>
      </p:sp>
      <p:sp useBgFill="1">
        <p:nvSpPr>
          <p:cNvPr id="3" name="テキスト ボックス 2"/>
          <p:cNvSpPr txBox="1"/>
          <p:nvPr/>
        </p:nvSpPr>
        <p:spPr>
          <a:xfrm>
            <a:off x="3552729" y="1306533"/>
            <a:ext cx="519373" cy="169277"/>
          </a:xfrm>
          <a:prstGeom prst="rect">
            <a:avLst/>
          </a:prstGeom>
        </p:spPr>
        <p:txBody>
          <a:bodyPr wrap="none" lIns="0" tIns="0" rIns="0" bIns="0" rtlCol="0">
            <a:spAutoFit/>
          </a:bodyPr>
          <a:lstStyle/>
          <a:p>
            <a:r>
              <a:rPr lang="ja-JP" altLang="ja-JP" sz="1100" dirty="0"/>
              <a:t> </a:t>
            </a:r>
            <a:r>
              <a:rPr lang="fr-FR" altLang="ja-JP" sz="1100" dirty="0" smtClean="0"/>
              <a:t>Workers</a:t>
            </a:r>
            <a:endParaRPr kumimoji="1" lang="ja-JP" altLang="en-US" sz="1100" dirty="0"/>
          </a:p>
        </p:txBody>
      </p:sp>
      <p:sp useBgFill="1">
        <p:nvSpPr>
          <p:cNvPr id="13" name="テキスト ボックス 12"/>
          <p:cNvSpPr txBox="1"/>
          <p:nvPr/>
        </p:nvSpPr>
        <p:spPr>
          <a:xfrm>
            <a:off x="4376557" y="1307968"/>
            <a:ext cx="2510755" cy="240101"/>
          </a:xfrm>
          <a:prstGeom prst="rect">
            <a:avLst/>
          </a:prstGeom>
        </p:spPr>
        <p:txBody>
          <a:bodyPr wrap="none" lIns="0" tIns="0" rIns="0" bIns="0" rtlCol="0">
            <a:noAutofit/>
          </a:bodyPr>
          <a:lstStyle/>
          <a:p>
            <a:r>
              <a:rPr lang="fr-FR" altLang="ja-JP" sz="1100" dirty="0" smtClean="0"/>
              <a:t>Administrative</a:t>
            </a:r>
            <a:r>
              <a:rPr lang="ja-JP" altLang="en-US" sz="1100" dirty="0"/>
              <a:t> </a:t>
            </a:r>
            <a:r>
              <a:rPr lang="en-US" altLang="ja-JP" sz="1100" dirty="0" smtClean="0"/>
              <a:t>and </a:t>
            </a:r>
            <a:r>
              <a:rPr lang="fr-FR" altLang="ja-JP" sz="1100" dirty="0" smtClean="0"/>
              <a:t>Managerial Workers</a:t>
            </a:r>
            <a:endParaRPr kumimoji="1" lang="ja-JP" altLang="en-US" sz="1100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743344" y="4859890"/>
            <a:ext cx="7898321" cy="1119054"/>
            <a:chOff x="743344" y="4859890"/>
            <a:chExt cx="7898321" cy="1119054"/>
          </a:xfrm>
        </p:grpSpPr>
        <p:sp useBgFill="1">
          <p:nvSpPr>
            <p:cNvPr id="14" name="テキスト ボックス 13"/>
            <p:cNvSpPr txBox="1"/>
            <p:nvPr/>
          </p:nvSpPr>
          <p:spPr>
            <a:xfrm rot="19181129">
              <a:off x="743344" y="5075641"/>
              <a:ext cx="418906" cy="338554"/>
            </a:xfrm>
            <a:prstGeom prst="rect">
              <a:avLst/>
            </a:prstGeom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altLang="ja-JP" sz="1100" dirty="0" smtClean="0"/>
                <a:t>Korea</a:t>
              </a:r>
            </a:p>
            <a:p>
              <a:endParaRPr kumimoji="1" lang="ja-JP" altLang="en-US" sz="1100" dirty="0"/>
            </a:p>
          </p:txBody>
        </p:sp>
        <p:sp>
          <p:nvSpPr>
            <p:cNvPr id="16" name="テキスト ボックス 15"/>
            <p:cNvSpPr txBox="1"/>
            <p:nvPr/>
          </p:nvSpPr>
          <p:spPr>
            <a:xfrm rot="19044258">
              <a:off x="1397264" y="5111264"/>
              <a:ext cx="327013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fr-FR" altLang="ja-JP" sz="1100" dirty="0" smtClean="0"/>
                <a:t>Japan</a:t>
              </a:r>
              <a:endParaRPr kumimoji="1" lang="ja-JP" altLang="en-US" sz="1100" dirty="0"/>
            </a:p>
          </p:txBody>
        </p:sp>
        <p:sp>
          <p:nvSpPr>
            <p:cNvPr id="17" name="テキスト ボックス 16"/>
            <p:cNvSpPr txBox="1"/>
            <p:nvPr/>
          </p:nvSpPr>
          <p:spPr>
            <a:xfrm rot="19007906">
              <a:off x="7912460" y="5186495"/>
              <a:ext cx="729205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kumimoji="1" lang="en-US" altLang="ja-JP" sz="1100" dirty="0" smtClean="0"/>
                <a:t>Philippines</a:t>
              </a:r>
              <a:endParaRPr kumimoji="1" lang="ja-JP" altLang="en-US" sz="1100" dirty="0"/>
            </a:p>
          </p:txBody>
        </p:sp>
        <p:sp>
          <p:nvSpPr>
            <p:cNvPr id="18" name="テキスト ボックス 17"/>
            <p:cNvSpPr txBox="1"/>
            <p:nvPr/>
          </p:nvSpPr>
          <p:spPr>
            <a:xfrm rot="18761396">
              <a:off x="7246906" y="5186497"/>
              <a:ext cx="767838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fr-FR" altLang="ja-JP" sz="1100" dirty="0" smtClean="0"/>
                <a:t>United States</a:t>
              </a:r>
              <a:endParaRPr kumimoji="1" lang="ja-JP" altLang="en-US" sz="1100" dirty="0"/>
            </a:p>
          </p:txBody>
        </p:sp>
        <p:sp>
          <p:nvSpPr>
            <p:cNvPr id="19" name="テキスト ボックス 18"/>
            <p:cNvSpPr txBox="1"/>
            <p:nvPr/>
          </p:nvSpPr>
          <p:spPr>
            <a:xfrm rot="19036252">
              <a:off x="6587242" y="5211748"/>
              <a:ext cx="644731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fr-FR" altLang="ja-JP" sz="1100" dirty="0"/>
                <a:t>France</a:t>
              </a:r>
              <a:endParaRPr kumimoji="1" lang="ja-JP" altLang="en-US" sz="1100" dirty="0"/>
            </a:p>
          </p:txBody>
        </p:sp>
        <p:sp>
          <p:nvSpPr>
            <p:cNvPr id="20" name="テキスト ボックス 19"/>
            <p:cNvSpPr txBox="1"/>
            <p:nvPr/>
          </p:nvSpPr>
          <p:spPr>
            <a:xfrm rot="18874990">
              <a:off x="5534505" y="5348757"/>
              <a:ext cx="1091096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fr-FR" altLang="ja-JP" sz="1100" dirty="0" smtClean="0"/>
                <a:t>Australia</a:t>
              </a:r>
              <a:endParaRPr kumimoji="1" lang="ja-JP" altLang="en-US" sz="1100" dirty="0"/>
            </a:p>
          </p:txBody>
        </p:sp>
        <p:sp>
          <p:nvSpPr>
            <p:cNvPr id="21" name="テキスト ボックス 20"/>
            <p:cNvSpPr txBox="1"/>
            <p:nvPr/>
          </p:nvSpPr>
          <p:spPr>
            <a:xfrm rot="18770700">
              <a:off x="4982364" y="5284236"/>
              <a:ext cx="1013217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fr-FR" altLang="ja-JP" sz="1100" dirty="0" smtClean="0"/>
                <a:t>Sweden</a:t>
              </a:r>
              <a:endParaRPr kumimoji="1" lang="ja-JP" altLang="en-US" sz="1100" dirty="0"/>
            </a:p>
          </p:txBody>
        </p:sp>
        <p:sp>
          <p:nvSpPr>
            <p:cNvPr id="22" name="テキスト ボックス 21"/>
            <p:cNvSpPr txBox="1"/>
            <p:nvPr/>
          </p:nvSpPr>
          <p:spPr>
            <a:xfrm rot="18565276">
              <a:off x="4580993" y="5138394"/>
              <a:ext cx="735108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fr-FR" altLang="ja-JP" sz="1100" dirty="0" smtClean="0"/>
                <a:t>   United      KIngdom</a:t>
              </a:r>
              <a:endParaRPr kumimoji="1" lang="ja-JP" altLang="en-US" sz="1100" dirty="0"/>
            </a:p>
          </p:txBody>
        </p:sp>
        <p:sp>
          <p:nvSpPr>
            <p:cNvPr id="23" name="テキスト ボックス 22"/>
            <p:cNvSpPr txBox="1"/>
            <p:nvPr/>
          </p:nvSpPr>
          <p:spPr>
            <a:xfrm rot="18762752">
              <a:off x="3575785" y="5332235"/>
              <a:ext cx="1006196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kumimoji="1" lang="en-US" altLang="ja-JP" sz="1100" dirty="0" smtClean="0"/>
                <a:t>Singapore</a:t>
              </a:r>
              <a:endParaRPr kumimoji="1" lang="ja-JP" altLang="en-US" sz="1100" dirty="0"/>
            </a:p>
          </p:txBody>
        </p:sp>
        <p:sp>
          <p:nvSpPr>
            <p:cNvPr id="24" name="テキスト ボックス 23"/>
            <p:cNvSpPr txBox="1"/>
            <p:nvPr/>
          </p:nvSpPr>
          <p:spPr>
            <a:xfrm rot="18795594">
              <a:off x="3069227" y="5223034"/>
              <a:ext cx="873639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fr-FR" altLang="ja-JP" sz="1100" dirty="0" smtClean="0"/>
                <a:t>Norway</a:t>
              </a:r>
              <a:endParaRPr kumimoji="1" lang="ja-JP" altLang="en-US" sz="1100" dirty="0"/>
            </a:p>
          </p:txBody>
        </p:sp>
        <p:sp>
          <p:nvSpPr>
            <p:cNvPr id="25" name="テキスト ボックス 24"/>
            <p:cNvSpPr txBox="1"/>
            <p:nvPr/>
          </p:nvSpPr>
          <p:spPr>
            <a:xfrm rot="18832679">
              <a:off x="2469251" y="5224763"/>
              <a:ext cx="697744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fr-FR" altLang="ja-JP" sz="1100" dirty="0" smtClean="0"/>
                <a:t>Germany</a:t>
              </a:r>
              <a:endParaRPr kumimoji="1" lang="ja-JP" altLang="en-US" sz="1100" dirty="0"/>
            </a:p>
          </p:txBody>
        </p:sp>
        <p:sp>
          <p:nvSpPr>
            <p:cNvPr id="26" name="テキスト ボックス 25"/>
            <p:cNvSpPr txBox="1"/>
            <p:nvPr/>
          </p:nvSpPr>
          <p:spPr>
            <a:xfrm rot="18768869">
              <a:off x="1638831" y="5260111"/>
              <a:ext cx="969719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fr-FR" altLang="ja-JP" sz="1100" dirty="0" smtClean="0"/>
                <a:t>Malaysia</a:t>
              </a:r>
              <a:endParaRPr kumimoji="1" lang="ja-JP" altLang="en-US" sz="1100" dirty="0"/>
            </a:p>
          </p:txBody>
        </p:sp>
      </p:grp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101058" y="5714672"/>
            <a:ext cx="8840666" cy="1118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ts val="800"/>
              </a:lnSpc>
              <a:spcBef>
                <a:spcPts val="600"/>
              </a:spcBef>
              <a:defRPr/>
            </a:pPr>
            <a:r>
              <a:rPr lang="fr-FR" altLang="en-US" sz="900" dirty="0" smtClean="0">
                <a:solidFill>
                  <a:prstClr val="black"/>
                </a:solidFill>
              </a:rPr>
              <a:t>Notes</a:t>
            </a:r>
          </a:p>
          <a:p>
            <a:pPr marL="228600" indent="-228600">
              <a:lnSpc>
                <a:spcPts val="800"/>
              </a:lnSpc>
              <a:spcBef>
                <a:spcPts val="600"/>
              </a:spcBef>
              <a:buAutoNum type="arabicPeriod"/>
              <a:defRPr/>
            </a:pPr>
            <a:r>
              <a:rPr lang="fr-FR" altLang="en-US" sz="900" dirty="0" smtClean="0">
                <a:solidFill>
                  <a:prstClr val="black"/>
                </a:solidFill>
              </a:rPr>
              <a:t>Data created from </a:t>
            </a:r>
            <a:r>
              <a:rPr lang="en-US" altLang="ja-JP" sz="900" dirty="0" smtClean="0">
                <a:solidFill>
                  <a:prstClr val="black"/>
                </a:solidFill>
              </a:rPr>
              <a:t>“Labour Force Survey” (Basic Tabulation) ,2013, by the Ministry of Internal Affairs and Communication and “Datebook of International Labour Statistics</a:t>
            </a:r>
            <a:r>
              <a:rPr lang="ja-JP" altLang="en-US" sz="900" dirty="0">
                <a:solidFill>
                  <a:prstClr val="black"/>
                </a:solidFill>
              </a:rPr>
              <a:t> </a:t>
            </a:r>
            <a:r>
              <a:rPr lang="en-US" altLang="ja-JP" sz="900" dirty="0" smtClean="0">
                <a:solidFill>
                  <a:prstClr val="black"/>
                </a:solidFill>
              </a:rPr>
              <a:t>2013, by the Japan Institute for Labour Policy and Training.</a:t>
            </a:r>
            <a:endParaRPr lang="fr-FR" altLang="en-US" sz="900" dirty="0" smtClean="0">
              <a:solidFill>
                <a:prstClr val="black"/>
              </a:solidFill>
            </a:endParaRPr>
          </a:p>
          <a:p>
            <a:pPr marL="228600" indent="-228600">
              <a:lnSpc>
                <a:spcPts val="800"/>
              </a:lnSpc>
              <a:spcBef>
                <a:spcPts val="600"/>
              </a:spcBef>
              <a:buAutoNum type="arabicPeriod"/>
              <a:defRPr/>
            </a:pPr>
            <a:r>
              <a:rPr lang="fr-FR" sz="900" dirty="0" smtClean="0"/>
              <a:t>Data  of Japan are  as of 2013; data of other countries are as of 2011.</a:t>
            </a:r>
          </a:p>
          <a:p>
            <a:pPr marL="228600" indent="-228600">
              <a:lnSpc>
                <a:spcPts val="800"/>
              </a:lnSpc>
              <a:spcBef>
                <a:spcPts val="600"/>
              </a:spcBef>
              <a:buAutoNum type="arabicPeriod"/>
              <a:defRPr/>
            </a:pPr>
            <a:r>
              <a:rPr lang="en-US" altLang="ja-JP" sz="900" dirty="0" smtClean="0"/>
              <a:t>“Administrative and Managerial Workers” include company officers,company management staff, and management  government  officials among workers. Definition of administrative and managerial workers varies across countries. </a:t>
            </a:r>
            <a:endParaRPr lang="fr-FR" sz="900" dirty="0" smtClean="0"/>
          </a:p>
          <a:p>
            <a:pPr marL="228600" indent="-228600">
              <a:lnSpc>
                <a:spcPts val="800"/>
              </a:lnSpc>
              <a:spcBef>
                <a:spcPts val="600"/>
              </a:spcBef>
              <a:buAutoNum type="arabicPeriod"/>
              <a:defRPr/>
            </a:pPr>
            <a:endParaRPr lang="fr-FR" altLang="en-US" sz="900" dirty="0">
              <a:solidFill>
                <a:prstClr val="black"/>
              </a:solidFill>
            </a:endParaRPr>
          </a:p>
        </p:txBody>
      </p:sp>
      <p:sp>
        <p:nvSpPr>
          <p:cNvPr id="27" name="円/楕円 26"/>
          <p:cNvSpPr/>
          <p:nvPr/>
        </p:nvSpPr>
        <p:spPr>
          <a:xfrm>
            <a:off x="1296760" y="4977025"/>
            <a:ext cx="478789" cy="470557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378875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タイトル 1"/>
          <p:cNvSpPr>
            <a:spLocks noGrp="1"/>
          </p:cNvSpPr>
          <p:nvPr>
            <p:ph type="ctrTitle"/>
          </p:nvPr>
        </p:nvSpPr>
        <p:spPr>
          <a:xfrm>
            <a:off x="157250" y="559648"/>
            <a:ext cx="8590829" cy="6083300"/>
          </a:xfrm>
          <a:solidFill>
            <a:srgbClr val="FFFFEB"/>
          </a:solidFill>
        </p:spPr>
        <p:txBody>
          <a:bodyPr/>
          <a:lstStyle/>
          <a:p>
            <a:pPr algn="l" eaLnBrk="1" hangingPunct="1"/>
            <a:r>
              <a:rPr lang="ja-JP" altLang="en-US" dirty="0" smtClean="0"/>
              <a:t/>
            </a:r>
            <a:br>
              <a:rPr lang="ja-JP" altLang="en-US" dirty="0" smtClean="0"/>
            </a:br>
            <a:r>
              <a:rPr lang="ja-JP" altLang="en-US" dirty="0" smtClean="0"/>
              <a:t/>
            </a:r>
            <a:br>
              <a:rPr lang="ja-JP" altLang="en-US" dirty="0" smtClean="0"/>
            </a:br>
            <a:endParaRPr lang="ja-JP" altLang="en-US" dirty="0" smtClean="0"/>
          </a:p>
        </p:txBody>
      </p:sp>
      <p:sp>
        <p:nvSpPr>
          <p:cNvPr id="32" name="正方形/長方形 31"/>
          <p:cNvSpPr/>
          <p:nvPr/>
        </p:nvSpPr>
        <p:spPr>
          <a:xfrm>
            <a:off x="17710" y="-1"/>
            <a:ext cx="9070731" cy="881319"/>
          </a:xfrm>
          <a:prstGeom prst="rect">
            <a:avLst/>
          </a:prstGeom>
          <a:solidFill>
            <a:srgbClr val="FFC0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400" b="1" dirty="0" smtClean="0">
                <a:solidFill>
                  <a:prstClr val="white"/>
                </a:solidFill>
                <a:ea typeface="HGP創英角ｺﾞｼｯｸUB" pitchFamily="50" charset="-128"/>
              </a:rPr>
              <a:t>Granting incentives, etc. to businesses that strive 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400" b="1" dirty="0" smtClean="0">
                <a:solidFill>
                  <a:prstClr val="white"/>
                </a:solidFill>
                <a:ea typeface="HGP創英角ｺﾞｼｯｸUB" pitchFamily="50" charset="-128"/>
              </a:rPr>
              <a:t>support promotion of women’s participation</a:t>
            </a:r>
            <a:endParaRPr lang="ja-JP" altLang="en-US" sz="2400" b="1" dirty="0">
              <a:solidFill>
                <a:prstClr val="white"/>
              </a:solidFill>
              <a:ea typeface="HGP創英角ｺﾞｼｯｸUB" pitchFamily="50" charset="-128"/>
            </a:endParaRPr>
          </a:p>
        </p:txBody>
      </p:sp>
      <p:grpSp>
        <p:nvGrpSpPr>
          <p:cNvPr id="2" name="グループ化 1"/>
          <p:cNvGrpSpPr/>
          <p:nvPr/>
        </p:nvGrpSpPr>
        <p:grpSpPr>
          <a:xfrm>
            <a:off x="333509" y="754113"/>
            <a:ext cx="8794029" cy="5982369"/>
            <a:chOff x="137297" y="662941"/>
            <a:chExt cx="9978054" cy="6073539"/>
          </a:xfrm>
        </p:grpSpPr>
        <p:sp>
          <p:nvSpPr>
            <p:cNvPr id="11" name="角丸四角形 10"/>
            <p:cNvSpPr/>
            <p:nvPr/>
          </p:nvSpPr>
          <p:spPr>
            <a:xfrm>
              <a:off x="7542907" y="1658067"/>
              <a:ext cx="869532" cy="246511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2400" b="1" dirty="0" smtClean="0">
                  <a:solidFill>
                    <a:prstClr val="black"/>
                  </a:solidFill>
                  <a:ea typeface="ＤＦ特太ゴシック体" pitchFamily="1" charset="-128"/>
                </a:rPr>
                <a:t>Co.</a:t>
              </a:r>
              <a:endParaRPr lang="en-US" altLang="ja-JP" sz="2400" b="1" dirty="0">
                <a:solidFill>
                  <a:prstClr val="black"/>
                </a:solidFill>
                <a:ea typeface="ＤＦ特太ゴシック体" pitchFamily="1" charset="-128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ja-JP" sz="2000" dirty="0">
                <a:solidFill>
                  <a:prstClr val="black"/>
                </a:solidFill>
                <a:ea typeface="ＤＦ特太ゴシック体" pitchFamily="1" charset="-128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ja-JP" sz="2000" dirty="0">
                <a:solidFill>
                  <a:prstClr val="black"/>
                </a:solidFill>
                <a:ea typeface="ＤＦ特太ゴシック体" pitchFamily="1" charset="-128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2000" dirty="0">
                <a:solidFill>
                  <a:prstClr val="black"/>
                </a:solidFill>
                <a:ea typeface="ＤＦ特太ゴシック体" pitchFamily="1" charset="-128"/>
              </a:endParaRPr>
            </a:p>
          </p:txBody>
        </p:sp>
        <p:sp>
          <p:nvSpPr>
            <p:cNvPr id="10" name="角丸四角形 9"/>
            <p:cNvSpPr/>
            <p:nvPr/>
          </p:nvSpPr>
          <p:spPr>
            <a:xfrm>
              <a:off x="779598" y="5796351"/>
              <a:ext cx="8062916" cy="9401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2000" dirty="0" smtClean="0">
                  <a:solidFill>
                    <a:prstClr val="black"/>
                  </a:solidFill>
                  <a:ea typeface="ＤＦ特太ゴシック体" pitchFamily="1" charset="-128"/>
                </a:rPr>
                <a:t>   Stakeholders</a:t>
              </a:r>
              <a:endParaRPr lang="ja-JP" altLang="en-US" sz="2000" dirty="0">
                <a:solidFill>
                  <a:prstClr val="black"/>
                </a:solidFill>
                <a:ea typeface="ＤＦ特太ゴシック体" pitchFamily="1" charset="-128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ja-JP" dirty="0" smtClean="0">
                <a:solidFill>
                  <a:prstClr val="black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4" name="円/楕円 13"/>
            <p:cNvSpPr/>
            <p:nvPr/>
          </p:nvSpPr>
          <p:spPr>
            <a:xfrm>
              <a:off x="6516848" y="6042944"/>
              <a:ext cx="2044947" cy="59857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1600" b="1" dirty="0" smtClean="0">
                  <a:solidFill>
                    <a:prstClr val="white"/>
                  </a:solidFill>
                </a:rPr>
                <a:t>Students in Job-hunting </a:t>
              </a:r>
              <a:endParaRPr lang="ja-JP" altLang="en-US" sz="1600" b="1" dirty="0">
                <a:solidFill>
                  <a:prstClr val="white"/>
                </a:solidFill>
              </a:endParaRPr>
            </a:p>
          </p:txBody>
        </p:sp>
        <p:sp>
          <p:nvSpPr>
            <p:cNvPr id="18" name="大かっこ 17"/>
            <p:cNvSpPr/>
            <p:nvPr/>
          </p:nvSpPr>
          <p:spPr>
            <a:xfrm>
              <a:off x="1442344" y="1907305"/>
              <a:ext cx="1280496" cy="504825"/>
            </a:xfrm>
            <a:prstGeom prst="bracketPair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dirty="0">
                <a:solidFill>
                  <a:prstClr val="black"/>
                </a:solidFill>
              </a:endParaRPr>
            </a:p>
          </p:txBody>
        </p:sp>
        <p:pic>
          <p:nvPicPr>
            <p:cNvPr id="168972" name="Picture 4" descr="C:\Users\co876465\AppData\Local\Microsoft\Windows\Temporary Internet Files\Content.IE5\2OA1DZCC\MC900439805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521048" flipH="1">
              <a:off x="5232659" y="3675131"/>
              <a:ext cx="1246187" cy="2716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正方形/長方形 22"/>
            <p:cNvSpPr/>
            <p:nvPr/>
          </p:nvSpPr>
          <p:spPr>
            <a:xfrm>
              <a:off x="3887168" y="5042496"/>
              <a:ext cx="1592256" cy="41271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ja-JP" altLang="en-US" b="1" dirty="0">
                  <a:solidFill>
                    <a:prstClr val="black"/>
                  </a:solidFill>
                </a:rPr>
                <a:t>   </a:t>
              </a:r>
              <a:r>
                <a:rPr lang="en-US" altLang="ja-JP" b="1" dirty="0" smtClean="0">
                  <a:solidFill>
                    <a:prstClr val="black"/>
                  </a:solidFill>
                </a:rPr>
                <a:t>evaluation</a:t>
              </a:r>
              <a:endParaRPr lang="ja-JP" altLang="en-US" b="1" dirty="0">
                <a:solidFill>
                  <a:prstClr val="black"/>
                </a:solidFill>
              </a:endParaRPr>
            </a:p>
          </p:txBody>
        </p:sp>
        <p:sp>
          <p:nvSpPr>
            <p:cNvPr id="43" name="下矢印 42"/>
            <p:cNvSpPr/>
            <p:nvPr/>
          </p:nvSpPr>
          <p:spPr>
            <a:xfrm>
              <a:off x="1569704" y="4011737"/>
              <a:ext cx="2300794" cy="1691526"/>
            </a:xfrm>
            <a:prstGeom prst="downArrow">
              <a:avLst>
                <a:gd name="adj1" fmla="val 31397"/>
                <a:gd name="adj2" fmla="val 53108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1400" b="1" dirty="0">
                <a:solidFill>
                  <a:prstClr val="white"/>
                </a:solidFill>
                <a:latin typeface="ＭＳ Ｐゴシック"/>
              </a:endParaRPr>
            </a:p>
          </p:txBody>
        </p:sp>
        <p:sp>
          <p:nvSpPr>
            <p:cNvPr id="44" name="右矢印 43"/>
            <p:cNvSpPr/>
            <p:nvPr/>
          </p:nvSpPr>
          <p:spPr>
            <a:xfrm rot="5400000">
              <a:off x="316558" y="3832478"/>
              <a:ext cx="1691523" cy="2050046"/>
            </a:xfrm>
            <a:prstGeom prst="rightArrow">
              <a:avLst>
                <a:gd name="adj1" fmla="val 34216"/>
                <a:gd name="adj2" fmla="val 81731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1400" b="1" dirty="0">
                <a:solidFill>
                  <a:prstClr val="white"/>
                </a:solidFill>
              </a:endParaRPr>
            </a:p>
          </p:txBody>
        </p:sp>
        <p:sp>
          <p:nvSpPr>
            <p:cNvPr id="9" name="角丸四角形 8"/>
            <p:cNvSpPr/>
            <p:nvPr/>
          </p:nvSpPr>
          <p:spPr>
            <a:xfrm>
              <a:off x="1088527" y="913402"/>
              <a:ext cx="1578505" cy="307806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2000" dirty="0">
                <a:solidFill>
                  <a:prstClr val="black"/>
                </a:solidFill>
                <a:ea typeface="ＤＦ特太ゴシック体" pitchFamily="1" charset="-128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4000" b="1" dirty="0" smtClean="0">
                  <a:solidFill>
                    <a:prstClr val="black"/>
                  </a:solidFill>
                  <a:ea typeface="ＤＦ特太ゴシック体" pitchFamily="1" charset="-128"/>
                </a:rPr>
                <a:t>GOV</a:t>
              </a:r>
              <a:endParaRPr lang="en-US" altLang="ja-JP" sz="4000" b="1" dirty="0">
                <a:solidFill>
                  <a:prstClr val="black"/>
                </a:solidFill>
                <a:ea typeface="ＤＦ特太ゴシック体" pitchFamily="1" charset="-128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2000" dirty="0">
                <a:solidFill>
                  <a:prstClr val="black"/>
                </a:solidFill>
                <a:ea typeface="ＤＦ特太ゴシック体" pitchFamily="1" charset="-128"/>
              </a:endParaRPr>
            </a:p>
          </p:txBody>
        </p:sp>
        <p:sp>
          <p:nvSpPr>
            <p:cNvPr id="33" name="雲 32"/>
            <p:cNvSpPr/>
            <p:nvPr/>
          </p:nvSpPr>
          <p:spPr>
            <a:xfrm>
              <a:off x="5814716" y="792086"/>
              <a:ext cx="4256273" cy="1367631"/>
            </a:xfrm>
            <a:prstGeom prst="cloud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1600" dirty="0" smtClean="0">
                  <a:solidFill>
                    <a:prstClr val="white"/>
                  </a:solidFill>
                  <a:ea typeface="ＤＦ特太ゴシック体" pitchFamily="1" charset="-128"/>
                </a:rPr>
                <a:t>Achieve “30% by 2020 target” to promote women in leadership positions</a:t>
              </a:r>
              <a:endParaRPr lang="ja-JP" altLang="en-US" sz="1600" dirty="0">
                <a:solidFill>
                  <a:prstClr val="white"/>
                </a:solidFill>
                <a:ea typeface="ＭＳ ゴシック" pitchFamily="49" charset="-128"/>
              </a:endParaRPr>
            </a:p>
          </p:txBody>
        </p:sp>
        <p:sp>
          <p:nvSpPr>
            <p:cNvPr id="46" name="右矢印 45"/>
            <p:cNvSpPr/>
            <p:nvPr/>
          </p:nvSpPr>
          <p:spPr>
            <a:xfrm rot="5400000">
              <a:off x="7388217" y="4248971"/>
              <a:ext cx="1374856" cy="1533732"/>
            </a:xfrm>
            <a:prstGeom prst="rightArrow">
              <a:avLst>
                <a:gd name="adj1" fmla="val 34216"/>
                <a:gd name="adj2" fmla="val 81731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ja-JP" altLang="en-US" sz="1200" b="1" dirty="0">
                <a:solidFill>
                  <a:prstClr val="white"/>
                </a:solidFill>
              </a:endParaRPr>
            </a:p>
          </p:txBody>
        </p:sp>
        <p:sp>
          <p:nvSpPr>
            <p:cNvPr id="45" name="雲 44"/>
            <p:cNvSpPr/>
            <p:nvPr/>
          </p:nvSpPr>
          <p:spPr>
            <a:xfrm>
              <a:off x="5639027" y="2682228"/>
              <a:ext cx="4476324" cy="1618037"/>
            </a:xfrm>
            <a:prstGeom prst="cloud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ja-JP" altLang="en-US" sz="1350" dirty="0">
                  <a:solidFill>
                    <a:prstClr val="white"/>
                  </a:solidFill>
                  <a:latin typeface="ＭＳ ゴシック" pitchFamily="49" charset="-128"/>
                  <a:ea typeface="ＤＦ特太ゴシック体" pitchFamily="1" charset="-128"/>
                </a:rPr>
                <a:t>　</a:t>
              </a:r>
              <a:r>
                <a:rPr lang="en-US" altLang="ja-JP" sz="1600" dirty="0" smtClean="0">
                  <a:solidFill>
                    <a:prstClr val="white"/>
                  </a:solidFill>
                  <a:ea typeface="ＤＦ特太ゴシック体" pitchFamily="1" charset="-128"/>
                </a:rPr>
                <a:t>Strengthen to balance work and child-rearing such as </a:t>
              </a:r>
              <a:r>
                <a:rPr lang="en-US" altLang="ja-JP" sz="1600" b="1" dirty="0" smtClean="0">
                  <a:solidFill>
                    <a:prstClr val="white"/>
                  </a:solidFill>
                  <a:ea typeface="ＤＦ特太ゴシック体" pitchFamily="1" charset="-128"/>
                </a:rPr>
                <a:t>taking child care leave and short-time working</a:t>
              </a:r>
              <a:r>
                <a:rPr lang="en-US" altLang="ja-JP" sz="1350" dirty="0" smtClean="0">
                  <a:solidFill>
                    <a:prstClr val="white"/>
                  </a:solidFill>
                  <a:latin typeface="ＭＳ ゴシック" pitchFamily="49" charset="-128"/>
                  <a:ea typeface="ＤＦ特太ゴシック体" pitchFamily="1" charset="-128"/>
                </a:rPr>
                <a:t> </a:t>
              </a:r>
              <a:endParaRPr lang="ja-JP" altLang="en-US" sz="1600" dirty="0">
                <a:solidFill>
                  <a:prstClr val="white"/>
                </a:solidFill>
                <a:latin typeface="ＭＳ ゴシック" pitchFamily="49" charset="-128"/>
                <a:ea typeface="ＭＳ ゴシック" pitchFamily="49" charset="-128"/>
              </a:endParaRPr>
            </a:p>
          </p:txBody>
        </p:sp>
        <p:sp>
          <p:nvSpPr>
            <p:cNvPr id="34" name="右矢印 33"/>
            <p:cNvSpPr/>
            <p:nvPr/>
          </p:nvSpPr>
          <p:spPr>
            <a:xfrm>
              <a:off x="2510341" y="662941"/>
              <a:ext cx="3084324" cy="1559128"/>
            </a:xfrm>
            <a:prstGeom prst="rightArrow">
              <a:avLst>
                <a:gd name="adj1" fmla="val 50000"/>
                <a:gd name="adj2" fmla="val 40639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1600" b="1" dirty="0" smtClean="0">
                  <a:solidFill>
                    <a:prstClr val="white"/>
                  </a:solidFill>
                </a:rPr>
                <a:t>Encourage  to promote more women to management positions</a:t>
              </a:r>
              <a:endParaRPr lang="ja-JP" altLang="en-US" sz="1600" b="1" dirty="0">
                <a:solidFill>
                  <a:prstClr val="white"/>
                </a:solidFill>
              </a:endParaRPr>
            </a:p>
          </p:txBody>
        </p:sp>
        <p:sp>
          <p:nvSpPr>
            <p:cNvPr id="17" name="右矢印 16"/>
            <p:cNvSpPr/>
            <p:nvPr/>
          </p:nvSpPr>
          <p:spPr>
            <a:xfrm>
              <a:off x="2506586" y="1843380"/>
              <a:ext cx="2946736" cy="1505667"/>
            </a:xfrm>
            <a:prstGeom prst="rightArrow">
              <a:avLst>
                <a:gd name="adj1" fmla="val 57665"/>
                <a:gd name="adj2" fmla="val 36246"/>
              </a:avLst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1600" b="1" dirty="0" smtClean="0">
                  <a:solidFill>
                    <a:prstClr val="white"/>
                  </a:solidFill>
                  <a:latin typeface="ＭＳ Ｐゴシック"/>
                </a:rPr>
                <a:t>Incentives</a:t>
              </a:r>
              <a:endParaRPr lang="en-US" altLang="ja-JP" sz="1600" b="1" dirty="0">
                <a:solidFill>
                  <a:prstClr val="white"/>
                </a:solidFill>
                <a:latin typeface="ＭＳ Ｐゴシック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ja-JP" altLang="en-US" sz="1300" dirty="0" smtClean="0">
                  <a:solidFill>
                    <a:prstClr val="white"/>
                  </a:solidFill>
                </a:rPr>
                <a:t>●</a:t>
              </a:r>
              <a:r>
                <a:rPr lang="ja-JP" altLang="en-US" sz="1300" dirty="0">
                  <a:solidFill>
                    <a:prstClr val="white"/>
                  </a:solidFill>
                </a:rPr>
                <a:t>　</a:t>
              </a:r>
              <a:r>
                <a:rPr lang="en-US" altLang="ja-JP" sz="1300" b="1" dirty="0" smtClean="0">
                  <a:solidFill>
                    <a:prstClr val="white"/>
                  </a:solidFill>
                </a:rPr>
                <a:t>subsidy</a:t>
              </a:r>
              <a:endParaRPr lang="en-US" altLang="ja-JP" sz="1300" b="1" dirty="0">
                <a:solidFill>
                  <a:prstClr val="white"/>
                </a:solidFill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ja-JP" altLang="en-US" sz="1300" b="1" dirty="0" smtClean="0">
                  <a:solidFill>
                    <a:prstClr val="white"/>
                  </a:solidFill>
                </a:rPr>
                <a:t>●</a:t>
              </a:r>
              <a:r>
                <a:rPr lang="ja-JP" altLang="en-US" sz="1300" b="1" dirty="0">
                  <a:solidFill>
                    <a:prstClr val="white"/>
                  </a:solidFill>
                </a:rPr>
                <a:t>　</a:t>
              </a:r>
              <a:r>
                <a:rPr lang="en-US" altLang="ja-JP" sz="1300" b="1" dirty="0" smtClean="0">
                  <a:solidFill>
                    <a:prstClr val="white"/>
                  </a:solidFill>
                </a:rPr>
                <a:t>Tax system</a:t>
              </a:r>
              <a:endParaRPr lang="ja-JP" altLang="en-US" sz="1300" b="1" dirty="0">
                <a:solidFill>
                  <a:prstClr val="white"/>
                </a:solidFill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ja-JP" altLang="en-US" sz="1300" b="1" dirty="0" smtClean="0">
                  <a:solidFill>
                    <a:prstClr val="white"/>
                  </a:solidFill>
                </a:rPr>
                <a:t>●</a:t>
              </a:r>
              <a:r>
                <a:rPr lang="ja-JP" altLang="en-US" sz="1300" b="1" dirty="0">
                  <a:solidFill>
                    <a:prstClr val="white"/>
                  </a:solidFill>
                </a:rPr>
                <a:t>　</a:t>
              </a:r>
              <a:r>
                <a:rPr lang="en-US" altLang="ja-JP" sz="1300" b="1" dirty="0" smtClean="0">
                  <a:solidFill>
                    <a:prstClr val="white"/>
                  </a:solidFill>
                </a:rPr>
                <a:t>Public procurement</a:t>
              </a:r>
              <a:endParaRPr lang="ja-JP" altLang="en-US" sz="1300" b="1" dirty="0">
                <a:solidFill>
                  <a:prstClr val="white"/>
                </a:solidFill>
              </a:endParaRPr>
            </a:p>
          </p:txBody>
        </p:sp>
        <p:sp>
          <p:nvSpPr>
            <p:cNvPr id="15" name="下矢印 14"/>
            <p:cNvSpPr/>
            <p:nvPr/>
          </p:nvSpPr>
          <p:spPr>
            <a:xfrm rot="16200000">
              <a:off x="3527760" y="2243338"/>
              <a:ext cx="904387" cy="2840978"/>
            </a:xfrm>
            <a:prstGeom prst="downArrow">
              <a:avLst>
                <a:gd name="adj1" fmla="val 50293"/>
                <a:gd name="adj2" fmla="val 52381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1600" b="1" dirty="0" smtClean="0">
                  <a:solidFill>
                    <a:prstClr val="white"/>
                  </a:solidFill>
                  <a:latin typeface="ＭＳ Ｐゴシック"/>
                </a:rPr>
                <a:t>Award good practices</a:t>
              </a:r>
              <a:endParaRPr lang="ja-JP" altLang="en-US" sz="1600" b="1" dirty="0">
                <a:solidFill>
                  <a:prstClr val="white"/>
                </a:solidFill>
                <a:latin typeface="ＭＳ Ｐゴシック"/>
              </a:endParaRPr>
            </a:p>
          </p:txBody>
        </p:sp>
        <p:sp>
          <p:nvSpPr>
            <p:cNvPr id="29" name="円/楕円 28"/>
            <p:cNvSpPr/>
            <p:nvPr/>
          </p:nvSpPr>
          <p:spPr>
            <a:xfrm>
              <a:off x="1385057" y="6042944"/>
              <a:ext cx="1745328" cy="59857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1600" b="1" dirty="0" smtClean="0">
                  <a:solidFill>
                    <a:prstClr val="white"/>
                  </a:solidFill>
                </a:rPr>
                <a:t>Investors</a:t>
              </a:r>
              <a:endParaRPr lang="ja-JP" altLang="en-US" sz="1600" b="1" dirty="0">
                <a:solidFill>
                  <a:prstClr val="white"/>
                </a:solidFill>
              </a:endParaRPr>
            </a:p>
          </p:txBody>
        </p:sp>
        <p:sp>
          <p:nvSpPr>
            <p:cNvPr id="31" name="円/楕円 30"/>
            <p:cNvSpPr/>
            <p:nvPr/>
          </p:nvSpPr>
          <p:spPr>
            <a:xfrm>
              <a:off x="3753484" y="6119322"/>
              <a:ext cx="1943900" cy="52219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ja-JP" sz="1600" b="1" dirty="0" smtClean="0">
                  <a:solidFill>
                    <a:prstClr val="white"/>
                  </a:solidFill>
                </a:rPr>
                <a:t>consumers</a:t>
              </a:r>
              <a:endParaRPr lang="ja-JP" altLang="en-US" sz="16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7032328" y="6501627"/>
            <a:ext cx="2133600" cy="365125"/>
          </a:xfrm>
        </p:spPr>
        <p:txBody>
          <a:bodyPr/>
          <a:lstStyle/>
          <a:p>
            <a:fld id="{5C56465A-D0E4-4514-A87C-04D8D941EEF5}" type="slidenum">
              <a:rPr kumimoji="1" lang="ja-JP" altLang="en-US" sz="2000" smtClean="0"/>
              <a:t>5</a:t>
            </a:fld>
            <a:endParaRPr kumimoji="1" lang="ja-JP" altLang="en-US" sz="20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24498" y="4304219"/>
            <a:ext cx="162347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 smtClean="0"/>
              <a:t>Dissemination</a:t>
            </a:r>
            <a:r>
              <a:rPr lang="ja-JP" altLang="en-US" sz="1600" dirty="0" smtClean="0"/>
              <a:t> </a:t>
            </a:r>
            <a:r>
              <a:rPr lang="en-US" altLang="ja-JP" sz="1600" dirty="0" smtClean="0"/>
              <a:t>of women’s promotion in listed companies</a:t>
            </a: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2095165" y="4814636"/>
            <a:ext cx="185770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dirty="0" smtClean="0"/>
              <a:t>Dissemination</a:t>
            </a:r>
            <a:r>
              <a:rPr lang="ja-JP" altLang="en-US" sz="1600" dirty="0"/>
              <a:t> </a:t>
            </a:r>
            <a:r>
              <a:rPr lang="en-US" altLang="ja-JP" sz="1600" dirty="0" smtClean="0"/>
              <a:t>of good practices</a:t>
            </a: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6860347" y="4643446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dirty="0" smtClean="0"/>
              <a:t>Disclosure</a:t>
            </a:r>
            <a:r>
              <a:rPr lang="ja-JP" altLang="en-US" sz="1600" dirty="0" smtClean="0"/>
              <a:t> </a:t>
            </a:r>
            <a:r>
              <a:rPr lang="en-US" altLang="ja-JP" sz="1600" dirty="0" smtClean="0"/>
              <a:t>of women’s promotion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0931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095AF07E9D52746B60E2F270CE938D2" ma:contentTypeVersion="0" ma:contentTypeDescription="Create a new document." ma:contentTypeScope="" ma:versionID="071de37fd9dcf30865a9de005d783a3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0BA662-5446-4307-B343-84227C618ACC}"/>
</file>

<file path=customXml/itemProps2.xml><?xml version="1.0" encoding="utf-8"?>
<ds:datastoreItem xmlns:ds="http://schemas.openxmlformats.org/officeDocument/2006/customXml" ds:itemID="{D1E3C6B2-EE70-4253-9531-8268BD96A178}"/>
</file>

<file path=customXml/itemProps3.xml><?xml version="1.0" encoding="utf-8"?>
<ds:datastoreItem xmlns:ds="http://schemas.openxmlformats.org/officeDocument/2006/customXml" ds:itemID="{F084A252-CFC2-46A9-8B9D-B59D779F931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1073</Words>
  <Application>Microsoft Office PowerPoint</Application>
  <PresentationFormat>画面に合わせる (4:3)</PresentationFormat>
  <Paragraphs>169</Paragraphs>
  <Slides>5</Slides>
  <Notes>2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Office ​​テーマ</vt:lpstr>
      <vt:lpstr>PowerPoint プレゼンテーション</vt:lpstr>
      <vt:lpstr>Creating women-friendly work environments and restoring vitality to society</vt:lpstr>
      <vt:lpstr>PowerPoint プレゼンテーション</vt:lpstr>
      <vt:lpstr>PowerPoint プレゼンテーション</vt:lpstr>
      <vt:lpstr>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2013-09-02T02:50:43Z</dcterms:created>
  <dcterms:modified xsi:type="dcterms:W3CDTF">2014-04-01T05:43:28Z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0x0101001095AF07E9D52746B60E2F270CE938D2</vt:lpwstr>
  </property>
</Properties>
</file>