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s/slide14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13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charts/chart3.xml" ContentType="application/vnd.openxmlformats-officedocument.drawingml.chart+xml"/>
  <Override PartName="/ppt/theme/theme1.xml" ContentType="application/vnd.openxmlformats-officedocument.theme+xml"/>
  <Override PartName="/ppt/charts/style3.xml" ContentType="application/vnd.ms-office.chartstyle+xml"/>
  <Override PartName="/ppt/charts/colors3.xml" ContentType="application/vnd.ms-office.chartcolorstyle+xml"/>
  <Override PartName="/ppt/charts/colors2.xml" ContentType="application/vnd.ms-office.chartcolorstyle+xml"/>
  <Override PartName="/ppt/charts/style2.xml" ContentType="application/vnd.ms-office.chartstyl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57" r:id="rId7"/>
    <p:sldId id="262" r:id="rId8"/>
    <p:sldId id="263" r:id="rId9"/>
    <p:sldId id="265" r:id="rId10"/>
    <p:sldId id="269" r:id="rId11"/>
    <p:sldId id="270" r:id="rId12"/>
    <p:sldId id="271" r:id="rId13"/>
    <p:sldId id="267" r:id="rId14"/>
    <p:sldId id="266" r:id="rId15"/>
    <p:sldId id="268" r:id="rId16"/>
    <p:sldId id="272" r:id="rId1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BDA5"/>
    <a:srgbClr val="09F1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38" autoAdjust="0"/>
    <p:restoredTop sz="86357" autoAdjust="0"/>
  </p:normalViewPr>
  <p:slideViewPr>
    <p:cSldViewPr snapToGrid="0" snapToObjects="1">
      <p:cViewPr varScale="1">
        <p:scale>
          <a:sx n="76" d="100"/>
          <a:sy n="76" d="100"/>
        </p:scale>
        <p:origin x="1290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Ventas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92D050"/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D2BDA5"/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FFFF00"/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00B0F0"/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16"/>
            <c:bubble3D val="0"/>
            <c:spPr>
              <a:solidFill>
                <a:schemeClr val="accent5">
                  <a:lumMod val="80000"/>
                  <a:lumOff val="2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17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18"/>
            <c:bubble3D val="0"/>
            <c:spPr>
              <a:solidFill>
                <a:schemeClr val="accent1">
                  <a:lumMod val="8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cat>
            <c:strRef>
              <c:f>Hoja1!$A$3:$A$20</c:f>
              <c:strCache>
                <c:ptCount val="4"/>
                <c:pt idx="0">
                  <c:v>2000-2006</c:v>
                </c:pt>
                <c:pt idx="1">
                  <c:v>2006-2012</c:v>
                </c:pt>
                <c:pt idx="2">
                  <c:v>2012-2018</c:v>
                </c:pt>
                <c:pt idx="3">
                  <c:v>2018-2021</c:v>
                </c:pt>
              </c:strCache>
            </c:strRef>
          </c:cat>
          <c:val>
            <c:numRef>
              <c:f>Hoja1!$B$2:$B$20</c:f>
              <c:numCache>
                <c:formatCode>General</c:formatCode>
                <c:ptCount val="19"/>
                <c:pt idx="0">
                  <c:v>1</c:v>
                </c:pt>
                <c:pt idx="1">
                  <c:v>6</c:v>
                </c:pt>
                <c:pt idx="2">
                  <c:v>22</c:v>
                </c:pt>
                <c:pt idx="3">
                  <c:v>26</c:v>
                </c:pt>
                <c:pt idx="4">
                  <c:v>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MX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tx1"/>
              </a:solidFill>
              <a:round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00B0F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FFFF0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FFFF0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rgbClr val="FFFF0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rgbClr val="00B0F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rgbClr val="FFFF0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s-MX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2013</c:v>
                </c:pt>
                <c:pt idx="3">
                  <c:v>2014</c:v>
                </c:pt>
                <c:pt idx="4">
                  <c:v>2016</c:v>
                </c:pt>
                <c:pt idx="5">
                  <c:v>2018</c:v>
                </c:pt>
                <c:pt idx="6">
                  <c:v>2019</c:v>
                </c:pt>
              </c:numCache>
            </c:numRef>
          </c:cat>
          <c:val>
            <c:numRef>
              <c:f>Hoja1!$B$2:$B$8</c:f>
              <c:numCache>
                <c:formatCode>General</c:formatCode>
                <c:ptCount val="7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2</c:v>
                </c:pt>
                <c:pt idx="6">
                  <c:v>1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Columna1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2013</c:v>
                </c:pt>
                <c:pt idx="3">
                  <c:v>2014</c:v>
                </c:pt>
                <c:pt idx="4">
                  <c:v>2016</c:v>
                </c:pt>
                <c:pt idx="5">
                  <c:v>2018</c:v>
                </c:pt>
                <c:pt idx="6">
                  <c:v>2019</c:v>
                </c:pt>
              </c:numCache>
            </c:numRef>
          </c:cat>
          <c:val>
            <c:numRef>
              <c:f>Hoja1!$C$2:$C$8</c:f>
              <c:numCache>
                <c:formatCode>General</c:formatCode>
                <c:ptCount val="7"/>
              </c:numCache>
            </c:numRef>
          </c:val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Columna2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2013</c:v>
                </c:pt>
                <c:pt idx="3">
                  <c:v>2014</c:v>
                </c:pt>
                <c:pt idx="4">
                  <c:v>2016</c:v>
                </c:pt>
                <c:pt idx="5">
                  <c:v>2018</c:v>
                </c:pt>
                <c:pt idx="6">
                  <c:v>2019</c:v>
                </c:pt>
              </c:numCache>
            </c:numRef>
          </c:cat>
          <c:val>
            <c:numRef>
              <c:f>Hoja1!$D$2:$D$8</c:f>
              <c:numCache>
                <c:formatCode>General</c:formatCode>
                <c:ptCount val="7"/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27312272"/>
        <c:axId val="327311488"/>
      </c:barChart>
      <c:catAx>
        <c:axId val="327312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s-MX"/>
          </a:p>
        </c:txPr>
        <c:crossAx val="327311488"/>
        <c:crosses val="autoZero"/>
        <c:auto val="1"/>
        <c:lblAlgn val="ctr"/>
        <c:lblOffset val="100"/>
        <c:noMultiLvlLbl val="0"/>
      </c:catAx>
      <c:valAx>
        <c:axId val="327311488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s-MX"/>
          </a:p>
        </c:txPr>
        <c:crossAx val="3273122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s-MX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tx1"/>
              </a:solidFill>
              <a:round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00B0F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FFFF0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FFFF0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rgbClr val="FFFF0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rgbClr val="00B0F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rgbClr val="FFFF00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s-MX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2013</c:v>
                </c:pt>
                <c:pt idx="3">
                  <c:v>2014</c:v>
                </c:pt>
                <c:pt idx="4">
                  <c:v>2016</c:v>
                </c:pt>
                <c:pt idx="5">
                  <c:v>2018</c:v>
                </c:pt>
                <c:pt idx="6">
                  <c:v>2019</c:v>
                </c:pt>
              </c:numCache>
            </c:numRef>
          </c:cat>
          <c:val>
            <c:numRef>
              <c:f>Hoja1!$B$2:$B$8</c:f>
              <c:numCache>
                <c:formatCode>General</c:formatCode>
                <c:ptCount val="7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2</c:v>
                </c:pt>
                <c:pt idx="6">
                  <c:v>1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Columna1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2013</c:v>
                </c:pt>
                <c:pt idx="3">
                  <c:v>2014</c:v>
                </c:pt>
                <c:pt idx="4">
                  <c:v>2016</c:v>
                </c:pt>
                <c:pt idx="5">
                  <c:v>2018</c:v>
                </c:pt>
                <c:pt idx="6">
                  <c:v>2019</c:v>
                </c:pt>
              </c:numCache>
            </c:numRef>
          </c:cat>
          <c:val>
            <c:numRef>
              <c:f>Hoja1!$C$2:$C$8</c:f>
              <c:numCache>
                <c:formatCode>General</c:formatCode>
                <c:ptCount val="7"/>
              </c:numCache>
            </c:numRef>
          </c:val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Columna2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2013</c:v>
                </c:pt>
                <c:pt idx="3">
                  <c:v>2014</c:v>
                </c:pt>
                <c:pt idx="4">
                  <c:v>2016</c:v>
                </c:pt>
                <c:pt idx="5">
                  <c:v>2018</c:v>
                </c:pt>
                <c:pt idx="6">
                  <c:v>2019</c:v>
                </c:pt>
              </c:numCache>
            </c:numRef>
          </c:cat>
          <c:val>
            <c:numRef>
              <c:f>Hoja1!$D$2:$D$8</c:f>
              <c:numCache>
                <c:formatCode>General</c:formatCode>
                <c:ptCount val="7"/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27314624"/>
        <c:axId val="327310704"/>
      </c:barChart>
      <c:catAx>
        <c:axId val="327314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s-MX"/>
          </a:p>
        </c:txPr>
        <c:crossAx val="327310704"/>
        <c:crosses val="autoZero"/>
        <c:auto val="1"/>
        <c:lblAlgn val="ctr"/>
        <c:lblOffset val="100"/>
        <c:noMultiLvlLbl val="0"/>
      </c:catAx>
      <c:valAx>
        <c:axId val="327310704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s-MX"/>
          </a:p>
        </c:txPr>
        <c:crossAx val="3273146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s-MX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76C019-AE1E-451B-BFD9-7833822EB86C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69BB1-D8DC-4D6A-AF3A-62A8429A1B8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4054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69BB1-D8DC-4D6A-AF3A-62A8429A1B80}" type="slidenum">
              <a:rPr lang="es-MX" smtClean="0"/>
              <a:t>11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43353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32366EB6-469B-0143-92BA-5890ECBBB6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26245C60-36A1-3C48-AD69-BF5C9513F2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677387F1-E8E1-A04A-AE8D-BB5769C34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3AD50-7241-0F40-A201-D5D04B1CED56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40FFF87E-28C9-5F44-8410-115FE9F3D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6F12D726-CFEE-5546-AC93-A99588CF2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55438-2876-5A4C-BFC2-512B2417914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85805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2BEF436-ADD1-6D41-AC0E-BD9AABE32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C50E027B-C1A7-EF48-B2F3-20264339A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4A8E4715-71F9-FC40-A40C-45412A097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3AD50-7241-0F40-A201-D5D04B1CED56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B45C3F7B-AF95-BC4E-AD0F-9E1F9C036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A6EABE53-8131-B848-ABCA-6A014DBDA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55438-2876-5A4C-BFC2-512B2417914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2789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B70F577-2134-8E46-A8B8-AEA2963F8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E2C7D535-1B21-4B48-BB7C-C9818A4AE0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1702B1F1-5942-7A4F-ADCA-B9E0EE887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3AD50-7241-0F40-A201-D5D04B1CED56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D5C9D525-6D0D-304B-AEF3-DE6A1A870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A3CD45ED-ECA5-264D-BD0D-277B276A9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55438-2876-5A4C-BFC2-512B2417914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5057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5EF5797-B20E-3C47-AE9A-A76FAC655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9E009312-161B-9243-ACCD-3E3659EA8E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49493ADF-CCEE-5F44-BDA3-A5959B1F9B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B6D9352C-E7CA-2D4C-AA2E-5BDE5BC1E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3AD50-7241-0F40-A201-D5D04B1CED56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7AB41176-8FC3-8E4B-8770-F8A96F68F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5FCCC6CF-00E9-E846-B6F2-450D19787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55438-2876-5A4C-BFC2-512B2417914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55365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BB3ECC4-5B93-DA46-8FD5-689EF44F1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F7795E39-86BF-3847-9233-94879F8348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2D4B448D-8FF5-BC4C-A78C-CFE35B4FBB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C3114BAB-6D59-A146-9A2A-143CEAC101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="" xmlns:a16="http://schemas.microsoft.com/office/drawing/2014/main" id="{87E2DBEA-4EC8-D04A-8005-3B4CA9F6F6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="" xmlns:a16="http://schemas.microsoft.com/office/drawing/2014/main" id="{7DFBEBCE-EED9-8A44-AE65-6BBAD24A7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3AD50-7241-0F40-A201-D5D04B1CED56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="" xmlns:a16="http://schemas.microsoft.com/office/drawing/2014/main" id="{98400B48-2992-1C4C-918C-497D74F14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="" xmlns:a16="http://schemas.microsoft.com/office/drawing/2014/main" id="{D3C9368E-8A3A-8245-9273-E1260CDC1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55438-2876-5A4C-BFC2-512B2417914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0980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A225009-7AA5-964A-A7C6-B4FDD33A5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D7345892-C3CF-E84B-87C8-C5A2F149B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3AD50-7241-0F40-A201-D5D04B1CED56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659E7990-5D36-C04B-883A-534A276F6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8D587D86-8132-8E4B-9223-68FE5999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55438-2876-5A4C-BFC2-512B2417914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16636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="" xmlns:a16="http://schemas.microsoft.com/office/drawing/2014/main" id="{D961A46C-A3B7-B84C-9B16-78FF68082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3AD50-7241-0F40-A201-D5D04B1CED56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="" xmlns:a16="http://schemas.microsoft.com/office/drawing/2014/main" id="{8E6B25F4-26CA-5649-A272-F3605FDB8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7CE5D649-3DD1-5047-9219-3F753A1E6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55438-2876-5A4C-BFC2-512B2417914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48249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30B2586-784E-F147-BA40-5F92C23F36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1DF37EA2-39A9-9940-B8ED-149A6A9539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A8CE467C-784C-BE4D-94C4-5AC2E048DF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01C226F9-0550-F248-8B55-7913865D2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3AD50-7241-0F40-A201-D5D04B1CED56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1BB0D444-5A71-BA43-8A5B-7489A70C0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16D12943-56A8-8A49-BE7B-28CB55AB8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55438-2876-5A4C-BFC2-512B2417914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80024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FFA4FD11-6534-BE40-92F1-BA6B9D9AB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="" xmlns:a16="http://schemas.microsoft.com/office/drawing/2014/main" id="{C86E85DD-98AA-6145-AF58-2C5018B252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BF5BD760-7BA4-864B-A07B-2A5CB15AF3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A15D3D2F-D1D7-964C-ADE3-A9C69DB3A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3AD50-7241-0F40-A201-D5D04B1CED56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98241850-C514-9C4D-BFD5-6D57091FD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8AD5B981-F1BF-674E-A56C-2752683FF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55438-2876-5A4C-BFC2-512B2417914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9102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944C3E6B-1685-5241-8BBE-B62ECF8C9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09AA7DDE-67BB-054F-BABF-F363D77E84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16DBEA94-0171-3542-86F7-CADF51E4F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3AD50-7241-0F40-A201-D5D04B1CED56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2E0076B6-A5E7-D34C-9F5F-AAB7E9780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416D1D3E-5F47-1348-BBFD-A9CCC44A4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55438-2876-5A4C-BFC2-512B2417914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348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B03A540E-870A-3046-8ED5-5FA8EDB006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36A246AD-B4EA-CF4C-9A16-9BDABFF544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4A2056A2-9971-A849-AE93-5609D3657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3AD50-7241-0F40-A201-D5D04B1CED56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E884DF3-E146-1E4A-9B1D-352187D6E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FB0CE599-3BB6-9F4B-873E-A31C97681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55438-2876-5A4C-BFC2-512B2417914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34566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="" xmlns:a16="http://schemas.microsoft.com/office/drawing/2014/main" id="{378056F1-1BAC-B845-9019-005E719FC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5AF789B9-DFF1-8F42-B3E0-20A49BA73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D48A0345-5098-324A-9C4C-9056CF821D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3AD50-7241-0F40-A201-D5D04B1CED56}" type="datetimeFigureOut">
              <a:rPr lang="es-MX" smtClean="0"/>
              <a:t>18/11/2021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4229960E-881C-D243-89ED-F5B552AB19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785F0B3F-E360-2A4A-93E3-71A7182B7A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55438-2876-5A4C-BFC2-512B2417914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6441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tiff"/><Relationship Id="rId7" Type="http://schemas.openxmlformats.org/officeDocument/2006/relationships/image" Target="../media/image6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7" Type="http://schemas.openxmlformats.org/officeDocument/2006/relationships/image" Target="../media/image12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tiff"/><Relationship Id="rId7" Type="http://schemas.openxmlformats.org/officeDocument/2006/relationships/image" Target="../media/image15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tiff"/><Relationship Id="rId7" Type="http://schemas.openxmlformats.org/officeDocument/2006/relationships/image" Target="../media/image4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3.jpg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97156" y="2289300"/>
            <a:ext cx="117799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algn="ctr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REUNIÓN </a:t>
            </a:r>
          </a:p>
          <a:p>
            <a:pPr marL="361950" algn="ctr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SECRETARÍA DE MARINA - COMITÉ DE DESAPARICIONES FORZADAS DE NACIONES UNIDAS</a:t>
            </a:r>
          </a:p>
        </p:txBody>
      </p:sp>
    </p:spTree>
    <p:extLst>
      <p:ext uri="{BB962C8B-B14F-4D97-AF65-F5344CB8AC3E}">
        <p14:creationId xmlns:p14="http://schemas.microsoft.com/office/powerpoint/2010/main" val="8435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412999" y="-1135"/>
            <a:ext cx="8585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AVANCES EN MATERIA DE PREVENCIÓN DE LA DESAPARICIÓN FORZADA </a:t>
            </a: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DESAPARICIÓN POR PARTICULARES</a:t>
            </a:r>
            <a:endParaRPr lang="es-MX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4305300" y="1078990"/>
            <a:ext cx="76847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342 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“DDHHs UNA HERRAMIENTA PARA EL DESARROLLO DE LAS FUNCIONES DE  APOYO A LA SEGURIDAD PÚBLICA QUE REALIZA EL PERSONAL NAVAL”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/>
          <a:srcRect l="26898" b="-11929"/>
          <a:stretch/>
        </p:blipFill>
        <p:spPr>
          <a:xfrm>
            <a:off x="145700" y="1405146"/>
            <a:ext cx="1128469" cy="46904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6"/>
          <a:srcRect b="28666"/>
          <a:stretch/>
        </p:blipFill>
        <p:spPr>
          <a:xfrm>
            <a:off x="2685052" y="1224186"/>
            <a:ext cx="836776" cy="746125"/>
          </a:xfrm>
          <a:prstGeom prst="ellipse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4305300" y="3136390"/>
            <a:ext cx="76847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1,074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“CONOCIMIENTOS ELEMENTALES DE DDHHs”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437" y="3015398"/>
            <a:ext cx="1900340" cy="1115558"/>
          </a:xfrm>
          <a:prstGeom prst="rect">
            <a:avLst/>
          </a:prstGeom>
        </p:spPr>
      </p:pic>
      <p:sp>
        <p:nvSpPr>
          <p:cNvPr id="16" name="CuadroTexto 15"/>
          <p:cNvSpPr txBox="1"/>
          <p:nvPr/>
        </p:nvSpPr>
        <p:spPr>
          <a:xfrm>
            <a:off x="4292600" y="5041390"/>
            <a:ext cx="76847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“DIPLOMADO DDHHs EN LAS OPERACIONES NAVALES”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8"/>
          <a:srcRect l="29258" r="28498"/>
          <a:stretch/>
        </p:blipFill>
        <p:spPr>
          <a:xfrm>
            <a:off x="1320800" y="4745031"/>
            <a:ext cx="1219200" cy="1349448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>
            <a:off x="2540000" y="6463453"/>
            <a:ext cx="72009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INFORME LABORES DE SEMAR 1° SEPTIEMBRE DE 2018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9"/>
          <a:srcRect l="9858" t="19185" r="9550" b="20370"/>
          <a:stretch/>
        </p:blipFill>
        <p:spPr>
          <a:xfrm>
            <a:off x="2421282" y="3189627"/>
            <a:ext cx="1054100" cy="790575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8"/>
          <a:srcRect l="29258" r="28498"/>
          <a:stretch/>
        </p:blipFill>
        <p:spPr>
          <a:xfrm>
            <a:off x="1564172" y="1158001"/>
            <a:ext cx="830876" cy="919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1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412999" y="-1135"/>
            <a:ext cx="8585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AVANCES EN MATERIA DE PREVENCIÓN DE LA DESAPARICIÓN FORZADA </a:t>
            </a: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DESAPARICIÓN POR PARTICULARES</a:t>
            </a:r>
            <a:endParaRPr lang="es-MX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4305300" y="1409190"/>
            <a:ext cx="76847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253 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“CRITERIOS JURISDICCIONALES DE LOS TRIBUNALES FEDERALES A LAS FUERZAS ARMADAS NACIONALES”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4305300" y="3428490"/>
            <a:ext cx="76847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“CAPACITACIÓN ESPECIALIZADA EN DDHHs”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2540000" y="6463453"/>
            <a:ext cx="72009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INFORME LABORES DE SEMAR 1° SEPTIEMBRE DE 2018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9849" y="1483544"/>
            <a:ext cx="1080151" cy="108015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6917" y="3134369"/>
            <a:ext cx="1540015" cy="140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0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72677" y="10838"/>
            <a:ext cx="907701" cy="86240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412999" y="-1135"/>
            <a:ext cx="8585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AVANCES EN MATERIA DE PREVENCIÓN DE LA DESAPARICIÓN FORZADA </a:t>
            </a: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DESAPARICIÓN POR PARTICULARES</a:t>
            </a:r>
            <a:endParaRPr lang="es-MX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738814" y="837690"/>
            <a:ext cx="89591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3,796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“PREVENCIÓN DE VIOLACIONES GRAVES DE DDHHs Y TEMAS COMPLEMENTARIOS”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5"/>
          <a:srcRect b="28666"/>
          <a:stretch/>
        </p:blipFill>
        <p:spPr>
          <a:xfrm>
            <a:off x="1485301" y="970962"/>
            <a:ext cx="981828" cy="875463"/>
          </a:xfrm>
          <a:prstGeom prst="ellipse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3068320" y="2388538"/>
            <a:ext cx="83947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7,541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“EVITAR ACTOS Y OMISIONES QUE VULNEREN LOS DERECHOS FUNDAMENTALES DE LAS PERSONAS”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4305473" y="3874155"/>
            <a:ext cx="59203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1,151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“CONOCIMIENTOS ELEMENTALES DE DDHHs”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2540000" y="6463453"/>
            <a:ext cx="7200900" cy="40011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INFORME LABORES DE SEMAR 1° SEPTIEMBRE DE 2019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Imagen 16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850300" y="2440187"/>
            <a:ext cx="907701" cy="86240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1415" y="3884878"/>
            <a:ext cx="1054699" cy="792549"/>
          </a:xfrm>
          <a:prstGeom prst="rect">
            <a:avLst/>
          </a:prstGeom>
        </p:spPr>
      </p:pic>
      <p:pic>
        <p:nvPicPr>
          <p:cNvPr id="20" name="Imagen 19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460549" y="3827044"/>
            <a:ext cx="907701" cy="862404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3423284" y="5228007"/>
            <a:ext cx="76847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23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“DIPLOMADO DE DDHHs EN OPERACIONES NAVALES”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2404" y="5109615"/>
            <a:ext cx="908256" cy="1003623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7518" y="906398"/>
            <a:ext cx="908256" cy="100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54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72677" y="10838"/>
            <a:ext cx="907701" cy="86240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412999" y="-1135"/>
            <a:ext cx="8585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AVANCES EN MATERIA DE PREVENCIÓN DE LA DESAPARICIÓN FORZADA </a:t>
            </a: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DESAPARICIÓN POR PARTICULARES</a:t>
            </a:r>
            <a:endParaRPr lang="es-MX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540000" y="1078990"/>
            <a:ext cx="9450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1,558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“PREVENCIÓN DE VIOLACIONES EN DDHHs Y TEMAS COMPLEMENTARIOS”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2540000" y="6463453"/>
            <a:ext cx="72009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INFORME LABORES DE SEMAR 1° SEPTIEMBRE DE 2020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Imagen 17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602710" y="1182887"/>
            <a:ext cx="907701" cy="862404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2527300" y="2615690"/>
            <a:ext cx="9450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96,109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“CURSO BÁSICO DE DDHHs”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60" y="2356970"/>
            <a:ext cx="1930400" cy="1225325"/>
          </a:xfrm>
          <a:prstGeom prst="rect">
            <a:avLst/>
          </a:prstGeom>
        </p:spPr>
      </p:pic>
      <p:sp>
        <p:nvSpPr>
          <p:cNvPr id="22" name="CuadroTexto 21"/>
          <p:cNvSpPr txBox="1"/>
          <p:nvPr/>
        </p:nvSpPr>
        <p:spPr>
          <a:xfrm>
            <a:off x="2540000" y="4152390"/>
            <a:ext cx="9450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“DIPLOMADO EN DDHHs EN OPERACIONES NAVALES”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833" y="4019063"/>
            <a:ext cx="908256" cy="100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88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412999" y="-1135"/>
            <a:ext cx="8585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AVANCES EN MATERIA DE PREVENCIÓN DE LA DESAPARICIÓN FORZADA </a:t>
            </a: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DESAPARICIÓN POR PARTICULARES</a:t>
            </a:r>
            <a:endParaRPr lang="es-MX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5511800" y="6323753"/>
            <a:ext cx="1028700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  <a:endParaRPr lang="es-MX" sz="28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2540001" y="1237655"/>
            <a:ext cx="1085716" cy="110966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772" y="1250355"/>
            <a:ext cx="908256" cy="100362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3490" y="1250355"/>
            <a:ext cx="1109663" cy="1109663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3962400" y="1237655"/>
            <a:ext cx="8089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1,115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“PREVENCIÓN DE VIOLACIONES EN DDHHs Y TEMAS COMPLEMENTARIOS”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6466" y="3185675"/>
            <a:ext cx="908256" cy="1003623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4146550" y="3274357"/>
            <a:ext cx="772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53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“IX y X DIPLOMADOS EN DDHHs EN OPERACIONES NAVALES”</a:t>
            </a:r>
            <a:endParaRPr lang="es-MX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4146550" y="4633257"/>
            <a:ext cx="7721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1,720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“LEGALIDAD DEL ACTUAR DE LA INFANTERÍA DE MARINA PARA NO INCURRIR EN VIOLACIONES A DDHHs Y USO DE LA FUERZA”</a:t>
            </a:r>
          </a:p>
        </p:txBody>
      </p:sp>
      <p:pic>
        <p:nvPicPr>
          <p:cNvPr id="20" name="Imagen 19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220750" y="4815576"/>
            <a:ext cx="1085716" cy="110966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0308" y="4836515"/>
            <a:ext cx="1083884" cy="108872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78034" y="4836515"/>
            <a:ext cx="1066565" cy="105912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9518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412999" y="-1135"/>
            <a:ext cx="8585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AVANCES EN MATERIA DE PREVENCIÓN DE LA DESAPARICIÓN FORZADA </a:t>
            </a: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DESAPARICIÓN POR PARTICULARES</a:t>
            </a:r>
            <a:endParaRPr lang="es-MX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3454400" y="1173430"/>
            <a:ext cx="84074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CONVENIO </a:t>
            </a:r>
            <a:r>
              <a:rPr lang="es-MX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SEMAR-CNDH</a:t>
            </a: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EDICIÓN:             Diciembre 2016.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TIRAJE:               100,000.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ENTREGADAS:   </a:t>
            </a:r>
            <a:r>
              <a:rPr lang="es-MX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58,746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APARTADO III VIOLACIONES DE DERECHOS HUMANOS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Breve explicación de la Desaparición Forzada.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Quienes la cometen.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Cómo se configura.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Derechos humanos que violenta.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500" y="1374261"/>
            <a:ext cx="2184400" cy="298079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60832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412999" y="-1135"/>
            <a:ext cx="8585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RETOS EN MATERIA DE PREVENCIÓN DE LA DESAPARICIÓN FORZADA </a:t>
            </a: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DESAPARICIÓN POR PARTICULARES</a:t>
            </a:r>
            <a:endParaRPr lang="es-MX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" name="Gráfico 12"/>
          <p:cNvGraphicFramePr/>
          <p:nvPr>
            <p:extLst>
              <p:ext uri="{D42A27DB-BD31-4B8C-83A1-F6EECF244321}">
                <p14:modId xmlns:p14="http://schemas.microsoft.com/office/powerpoint/2010/main" val="543753136"/>
              </p:ext>
            </p:extLst>
          </p:nvPr>
        </p:nvGraphicFramePr>
        <p:xfrm>
          <a:off x="2032000" y="1311658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CuadroTexto 14"/>
          <p:cNvSpPr txBox="1"/>
          <p:nvPr/>
        </p:nvSpPr>
        <p:spPr>
          <a:xfrm>
            <a:off x="3587396" y="1398135"/>
            <a:ext cx="1219201" cy="33855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2018-2021</a:t>
            </a: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2430911" y="5044941"/>
            <a:ext cx="1219201" cy="33855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2012-2018</a:t>
            </a: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8699493" y="4318584"/>
            <a:ext cx="1219201" cy="338554"/>
          </a:xfrm>
          <a:prstGeom prst="rect">
            <a:avLst/>
          </a:prstGeom>
          <a:solidFill>
            <a:srgbClr val="D2BDA5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2006-2012</a:t>
            </a: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7353295" y="1422747"/>
            <a:ext cx="1219201" cy="3385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2000-2006</a:t>
            </a: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6502398" y="2019336"/>
            <a:ext cx="406402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7244996" y="3814948"/>
            <a:ext cx="54010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4900473" y="4384335"/>
            <a:ext cx="54010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26</a:t>
            </a: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052873" y="2322917"/>
            <a:ext cx="54010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5994396" y="1650212"/>
            <a:ext cx="406402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5886441" y="1047367"/>
            <a:ext cx="635004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1996</a:t>
            </a: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0" y="6457890"/>
            <a:ext cx="323771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RECOMENDACIONES: </a:t>
            </a:r>
            <a:r>
              <a:rPr lang="es-MX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66</a:t>
            </a:r>
            <a:endParaRPr lang="es-MX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60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412999" y="-1135"/>
            <a:ext cx="8585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RETOS EN MATERIA DE PREVENCIÓN DE LA DESAPARICIÓN FORZADA </a:t>
            </a: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DESAPARICIÓN POR PARTICULARES</a:t>
            </a:r>
            <a:endParaRPr lang="es-MX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Gráfico 5"/>
          <p:cNvGraphicFramePr/>
          <p:nvPr>
            <p:extLst>
              <p:ext uri="{D42A27DB-BD31-4B8C-83A1-F6EECF244321}">
                <p14:modId xmlns:p14="http://schemas.microsoft.com/office/powerpoint/2010/main" val="4171999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1" name="Conector recto de flecha 10"/>
          <p:cNvCxnSpPr>
            <a:endCxn id="36" idx="1"/>
          </p:cNvCxnSpPr>
          <p:nvPr/>
        </p:nvCxnSpPr>
        <p:spPr>
          <a:xfrm>
            <a:off x="9436100" y="3860800"/>
            <a:ext cx="2000250" cy="160313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CuadroTexto 35"/>
          <p:cNvSpPr txBox="1"/>
          <p:nvPr/>
        </p:nvSpPr>
        <p:spPr>
          <a:xfrm>
            <a:off x="11436350" y="5109987"/>
            <a:ext cx="622300" cy="707886"/>
          </a:xfrm>
          <a:prstGeom prst="rect">
            <a:avLst/>
          </a:prstGeom>
          <a:solidFill>
            <a:srgbClr val="09F10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es-MX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2876550" y="6445272"/>
            <a:ext cx="6496050" cy="40011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RECOMENDACIONES POR FECHA DE HECHOS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MX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es-MX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27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412999" y="-1135"/>
            <a:ext cx="8585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ACCIONES INSTITUCIONALES EN BÚSQUEDA Y LOCALIZACIÓN DE VÍCTIMAS DESAPARECIDAS O NO LOCALIZADAS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303568" y="1117600"/>
            <a:ext cx="115455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Recomendaciones CNDH </a:t>
            </a:r>
            <a:r>
              <a:rPr lang="es-MX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s-MX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SEMAR, relacionadas con el tema, </a:t>
            </a:r>
            <a:r>
              <a:rPr lang="es-MX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sz="20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E.M.G.A</a:t>
            </a:r>
            <a:r>
              <a:rPr lang="es-MX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MX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gira </a:t>
            </a:r>
            <a:r>
              <a:rPr lang="es-MX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instrucciones </a:t>
            </a:r>
            <a:r>
              <a:rPr lang="es-MX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para</a:t>
            </a:r>
            <a:r>
              <a:rPr lang="es-MX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/>
            <a:endParaRPr lang="es-MX" sz="20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4500" indent="-444500" algn="just">
              <a:buFont typeface="Wingdings" panose="05000000000000000000" pitchFamily="2" charset="2"/>
              <a:buChar char="Ø"/>
            </a:pPr>
            <a:r>
              <a:rPr lang="es-MX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FNs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RNs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ZNs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MX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SSNNs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conforme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respectivas áreas fin realicen acciones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para lograr la localización inmediata y presentación con vida, o en su caso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restos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mortales de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victimas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afectas a las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recomendaciones.</a:t>
            </a:r>
          </a:p>
          <a:p>
            <a:pPr marL="444500" indent="-444500">
              <a:buFont typeface="Wingdings" panose="05000000000000000000" pitchFamily="2" charset="2"/>
              <a:buChar char="Ø"/>
            </a:pPr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4500" indent="-444500">
              <a:buFont typeface="Wingdings" panose="05000000000000000000" pitchFamily="2" charset="2"/>
              <a:buChar char="Ø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4500" indent="-444500">
              <a:buFont typeface="Wingdings" panose="05000000000000000000" pitchFamily="2" charset="2"/>
              <a:buChar char="Ø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Replicar información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s-MX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UUOOs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y Establecimientos Navales bajo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jurisdicción.</a:t>
            </a:r>
          </a:p>
          <a:p>
            <a:pPr marL="444500" indent="-444500">
              <a:buFont typeface="Wingdings" panose="05000000000000000000" pitchFamily="2" charset="2"/>
              <a:buChar char="Ø"/>
            </a:pPr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4500" indent="-444500">
              <a:buFont typeface="Wingdings" panose="05000000000000000000" pitchFamily="2" charset="2"/>
              <a:buChar char="Ø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4500" indent="-444500" algn="just">
              <a:buFont typeface="Wingdings" panose="05000000000000000000" pitchFamily="2" charset="2"/>
              <a:buChar char="Ø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contar con información que permitan la localización de las víctimas o sus restos mortales, se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informe autoridades fin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sean entregados a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familiares.</a:t>
            </a:r>
          </a:p>
          <a:p>
            <a:pPr marL="444500" indent="-444500" algn="just">
              <a:buFont typeface="Wingdings" panose="05000000000000000000" pitchFamily="2" charset="2"/>
              <a:buChar char="Ø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4500" indent="-444500" algn="just">
              <a:buFont typeface="Wingdings" panose="05000000000000000000" pitchFamily="2" charset="2"/>
              <a:buChar char="Ø"/>
            </a:pP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Solicitud a la </a:t>
            </a:r>
            <a:r>
              <a:rPr lang="es-MX" sz="2000" dirty="0" err="1">
                <a:latin typeface="Arial" panose="020B0604020202020204" pitchFamily="34" charset="0"/>
                <a:cs typeface="Arial" panose="020B0604020202020204" pitchFamily="34" charset="0"/>
              </a:rPr>
              <a:t>CNB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 para inscripción al Registro Nacional de Personas Desaparecidas y No Localizadas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56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412999" y="-1135"/>
            <a:ext cx="8585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ACCIONES INSTITUCIONALES EN BÚSQUEDA Y LOCALIZACIÓN DE VÍCTIMAS DESAPARECIDAS O NO LOCALIZADAS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303568" y="1231900"/>
            <a:ext cx="115709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SOLICITUDES DE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COLABORACIÓN </a:t>
            </a:r>
          </a:p>
          <a:p>
            <a:pPr algn="ctr"/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(Dentro y fuera </a:t>
            </a:r>
            <a:r>
              <a:rPr lang="es-MX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s-MX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ECOs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s-MX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Conducto 1ra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. Visitaduría General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 CNDH, solicitan colaboración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SEMAR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en la búsqueda y localización de </a:t>
            </a:r>
            <a:r>
              <a:rPr lang="es-MX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PERSONAS DESAPARECIDAS Y NO LOCALIZADAS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22300" indent="-342900">
              <a:buFont typeface="Wingdings" panose="05000000000000000000" pitchFamily="2" charset="2"/>
              <a:buChar char="§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Militares y familiares de militares.</a:t>
            </a:r>
          </a:p>
          <a:p>
            <a:pPr marL="279400"/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9400"/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Conducto 6/a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Visitaduría General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 CNDH,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solicitan la colaboración de esta institución en la búsqueda y localización de </a:t>
            </a:r>
            <a:r>
              <a:rPr lang="es-MX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PERSONAS DESAPARECIDAS Y NO LOCALIZADAS CON CALIDAD DE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MIGRANTES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67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412999" y="-1135"/>
            <a:ext cx="8585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ACCIONES INSTITUCIONALES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EN COLABORACIÓN CON AUTORIDADES CIVILES EN MATERIA DE INVESTIGACIÓN</a:t>
            </a:r>
            <a:endParaRPr lang="es-MX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03568" y="1917700"/>
            <a:ext cx="115709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SEMAR ha atendido todos los requerimientos que autoridades ministeriales para comparecencia de personal naval.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través del </a:t>
            </a:r>
            <a:r>
              <a:rPr lang="es-MX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EMGA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total colaboración a diferentes requerimientos de las Comisiones de Búsqueda en áreas territoriales jurisdiccionales.</a:t>
            </a: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95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26" name="CuadroTexto 25"/>
          <p:cNvSpPr txBox="1"/>
          <p:nvPr/>
        </p:nvSpPr>
        <p:spPr>
          <a:xfrm>
            <a:off x="4838700" y="2597090"/>
            <a:ext cx="2501900" cy="8309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RETOS</a:t>
            </a:r>
            <a:endParaRPr lang="es-MX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9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5079999" y="-1135"/>
            <a:ext cx="2019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RETOS</a:t>
            </a:r>
            <a:endParaRPr lang="es-MX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3708400" y="2277997"/>
            <a:ext cx="157480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DIFUSIÓN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749" y="1542979"/>
            <a:ext cx="1382873" cy="188704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1" name="CuadroTexto 10"/>
          <p:cNvSpPr txBox="1"/>
          <p:nvPr/>
        </p:nvSpPr>
        <p:spPr>
          <a:xfrm>
            <a:off x="4851401" y="5513156"/>
            <a:ext cx="2108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CAPACITACIÓN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6959600" y="2264447"/>
            <a:ext cx="3429001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100% PERSONAL NAVAL</a:t>
            </a:r>
          </a:p>
        </p:txBody>
      </p:sp>
      <p:sp>
        <p:nvSpPr>
          <p:cNvPr id="3" name="Flecha derecha 2"/>
          <p:cNvSpPr/>
          <p:nvPr/>
        </p:nvSpPr>
        <p:spPr>
          <a:xfrm>
            <a:off x="2508249" y="2334464"/>
            <a:ext cx="977900" cy="331686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" name="Flecha derecha 13"/>
          <p:cNvSpPr/>
          <p:nvPr/>
        </p:nvSpPr>
        <p:spPr>
          <a:xfrm>
            <a:off x="5822949" y="2334464"/>
            <a:ext cx="977900" cy="331686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247" y="4665430"/>
            <a:ext cx="908383" cy="999831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7"/>
          <a:srcRect l="26898" b="-11929"/>
          <a:stretch/>
        </p:blipFill>
        <p:spPr>
          <a:xfrm>
            <a:off x="1322252" y="5714924"/>
            <a:ext cx="1128469" cy="46904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8"/>
          <a:srcRect b="28666"/>
          <a:stretch/>
        </p:blipFill>
        <p:spPr>
          <a:xfrm>
            <a:off x="449802" y="5860247"/>
            <a:ext cx="981828" cy="875463"/>
          </a:xfrm>
          <a:prstGeom prst="ellipse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76486" y="4765980"/>
            <a:ext cx="834934" cy="834934"/>
          </a:xfrm>
          <a:prstGeom prst="rect">
            <a:avLst/>
          </a:prstGeom>
        </p:spPr>
      </p:pic>
      <p:pic>
        <p:nvPicPr>
          <p:cNvPr id="19" name="Imagen 18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2376486" y="5860247"/>
            <a:ext cx="919553" cy="875463"/>
          </a:xfrm>
          <a:prstGeom prst="rect">
            <a:avLst/>
          </a:prstGeom>
        </p:spPr>
      </p:pic>
      <p:sp>
        <p:nvSpPr>
          <p:cNvPr id="20" name="Flecha derecha 19"/>
          <p:cNvSpPr/>
          <p:nvPr/>
        </p:nvSpPr>
        <p:spPr>
          <a:xfrm>
            <a:off x="3800669" y="5528561"/>
            <a:ext cx="977900" cy="331686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1" name="Flecha derecha 20"/>
          <p:cNvSpPr/>
          <p:nvPr/>
        </p:nvSpPr>
        <p:spPr>
          <a:xfrm>
            <a:off x="7300615" y="5541416"/>
            <a:ext cx="977900" cy="331686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2" name="CuadroTexto 21"/>
          <p:cNvSpPr txBox="1"/>
          <p:nvPr/>
        </p:nvSpPr>
        <p:spPr>
          <a:xfrm>
            <a:off x="8736915" y="5494246"/>
            <a:ext cx="887456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100%</a:t>
            </a:r>
          </a:p>
        </p:txBody>
      </p:sp>
      <p:sp>
        <p:nvSpPr>
          <p:cNvPr id="7" name="Elipse 6"/>
          <p:cNvSpPr/>
          <p:nvPr/>
        </p:nvSpPr>
        <p:spPr>
          <a:xfrm>
            <a:off x="5290186" y="983486"/>
            <a:ext cx="816169" cy="76451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s-MX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lipse 22"/>
          <p:cNvSpPr/>
          <p:nvPr/>
        </p:nvSpPr>
        <p:spPr>
          <a:xfrm>
            <a:off x="5233035" y="3590181"/>
            <a:ext cx="816169" cy="76451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5080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graphicFrame>
        <p:nvGraphicFramePr>
          <p:cNvPr id="6" name="Gráfico 5"/>
          <p:cNvGraphicFramePr/>
          <p:nvPr>
            <p:extLst>
              <p:ext uri="{D42A27DB-BD31-4B8C-83A1-F6EECF244321}">
                <p14:modId xmlns:p14="http://schemas.microsoft.com/office/powerpoint/2010/main" val="2132304606"/>
              </p:ext>
            </p:extLst>
          </p:nvPr>
        </p:nvGraphicFramePr>
        <p:xfrm>
          <a:off x="3492500" y="1532200"/>
          <a:ext cx="5118100" cy="336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1" name="Conector recto de flecha 10"/>
          <p:cNvCxnSpPr>
            <a:stCxn id="6" idx="3"/>
            <a:endCxn id="36" idx="0"/>
          </p:cNvCxnSpPr>
          <p:nvPr/>
        </p:nvCxnSpPr>
        <p:spPr>
          <a:xfrm>
            <a:off x="8610600" y="3212900"/>
            <a:ext cx="2278137" cy="151049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CuadroTexto 35"/>
          <p:cNvSpPr txBox="1"/>
          <p:nvPr/>
        </p:nvSpPr>
        <p:spPr>
          <a:xfrm>
            <a:off x="10577587" y="4723398"/>
            <a:ext cx="622300" cy="707886"/>
          </a:xfrm>
          <a:prstGeom prst="rect">
            <a:avLst/>
          </a:prstGeom>
          <a:solidFill>
            <a:srgbClr val="09F10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es-MX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Elipse 12"/>
          <p:cNvSpPr/>
          <p:nvPr/>
        </p:nvSpPr>
        <p:spPr>
          <a:xfrm>
            <a:off x="0" y="751318"/>
            <a:ext cx="816169" cy="76451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s-MX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5079999" y="-1135"/>
            <a:ext cx="2019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RETOS</a:t>
            </a:r>
            <a:endParaRPr lang="es-MX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99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2B37825B-5CFF-094A-9CF9-71E4CF3BD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299" y="5817873"/>
            <a:ext cx="907701" cy="1002326"/>
          </a:xfrm>
          <a:prstGeom prst="rect">
            <a:avLst/>
          </a:prstGeom>
          <a:solidFill>
            <a:srgbClr val="D2BDA5"/>
          </a:solidFill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62825BC-D986-AB4F-93B7-11100C33F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4" t="16728" r="14821" b="16358"/>
          <a:stretch/>
        </p:blipFill>
        <p:spPr>
          <a:xfrm>
            <a:off x="0" y="31899"/>
            <a:ext cx="2214722" cy="651389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="" xmlns:a16="http://schemas.microsoft.com/office/drawing/2014/main" id="{733F5A90-1842-7045-8BCB-C17695B6590C}"/>
              </a:ext>
            </a:extLst>
          </p:cNvPr>
          <p:cNvCxnSpPr/>
          <p:nvPr/>
        </p:nvCxnSpPr>
        <p:spPr>
          <a:xfrm>
            <a:off x="303568" y="6031279"/>
            <a:ext cx="10274019" cy="0"/>
          </a:xfrm>
          <a:prstGeom prst="line">
            <a:avLst/>
          </a:prstGeom>
          <a:ln w="47625">
            <a:solidFill>
              <a:srgbClr val="D2BD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 descr="ESCUDO UPRODEHU IMG-20160823-WA0001.jpg">
            <a:extLst>
              <a:ext uri="{FF2B5EF4-FFF2-40B4-BE49-F238E27FC236}">
                <a16:creationId xmlns="" xmlns:a16="http://schemas.microsoft.com/office/drawing/2014/main" id="{B48ED051-B508-B74C-99FF-AA17CAE8536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" t="1429" r="2145"/>
          <a:stretch/>
        </p:blipFill>
        <p:spPr>
          <a:xfrm>
            <a:off x="11284299" y="31899"/>
            <a:ext cx="907701" cy="862404"/>
          </a:xfrm>
          <a:prstGeom prst="rect">
            <a:avLst/>
          </a:prstGeom>
        </p:spPr>
      </p:pic>
      <p:sp>
        <p:nvSpPr>
          <p:cNvPr id="26" name="CuadroTexto 25"/>
          <p:cNvSpPr txBox="1"/>
          <p:nvPr/>
        </p:nvSpPr>
        <p:spPr>
          <a:xfrm>
            <a:off x="3594100" y="2597090"/>
            <a:ext cx="575310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7200" b="1" dirty="0" smtClean="0">
                <a:latin typeface="Caflisch Script Pro Light" panose="020F0403020208020904" pitchFamily="34" charset="0"/>
                <a:cs typeface="Arial" panose="020B0604020202020204" pitchFamily="34" charset="0"/>
              </a:rPr>
              <a:t>Muchas gracias</a:t>
            </a:r>
            <a:endParaRPr lang="es-MX" sz="7200" b="1" dirty="0">
              <a:latin typeface="Caflisch Script Pro Light" panose="020F04030202080209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40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E76F2209421842A1575431D230AEB4" ma:contentTypeVersion="0" ma:contentTypeDescription="Create a new document." ma:contentTypeScope="" ma:versionID="7c5c3bbcefacea7b362fddce4151d4e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4E4E5E6-437A-4739-905F-E3AC55239D5D}"/>
</file>

<file path=customXml/itemProps2.xml><?xml version="1.0" encoding="utf-8"?>
<ds:datastoreItem xmlns:ds="http://schemas.openxmlformats.org/officeDocument/2006/customXml" ds:itemID="{1030886A-5420-46A8-8651-6E466830120C}"/>
</file>

<file path=customXml/itemProps3.xml><?xml version="1.0" encoding="utf-8"?>
<ds:datastoreItem xmlns:ds="http://schemas.openxmlformats.org/officeDocument/2006/customXml" ds:itemID="{7B3C8780-B650-42D0-A838-1C610B6B006A}"/>
</file>

<file path=docProps/app.xml><?xml version="1.0" encoding="utf-8"?>
<Properties xmlns="http://schemas.openxmlformats.org/officeDocument/2006/extended-properties" xmlns:vt="http://schemas.openxmlformats.org/officeDocument/2006/docPropsVTypes">
  <TotalTime>1964</TotalTime>
  <Words>653</Words>
  <Application>Microsoft Office PowerPoint</Application>
  <PresentationFormat>Panorámica</PresentationFormat>
  <Paragraphs>112</Paragraphs>
  <Slides>16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2" baseType="lpstr">
      <vt:lpstr>Arial</vt:lpstr>
      <vt:lpstr>Caflisch Script Pro Light</vt:lpstr>
      <vt:lpstr>Calibri</vt:lpstr>
      <vt:lpstr>Calibri Light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Darío Francisco Valencia Ortega</dc:creator>
  <cp:lastModifiedBy>Oscar Alejandre</cp:lastModifiedBy>
  <cp:revision>77</cp:revision>
  <dcterms:created xsi:type="dcterms:W3CDTF">2021-01-26T16:57:09Z</dcterms:created>
  <dcterms:modified xsi:type="dcterms:W3CDTF">2021-11-19T01:02:16Z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0x01010018E76F2209421842A1575431D230AEB4</vt:lpwstr>
  </property>
</Properties>
</file>