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</p:sldMasterIdLst>
  <p:notesMasterIdLst>
    <p:notesMasterId r:id="rId11"/>
  </p:notesMasterIdLst>
  <p:sldIdLst>
    <p:sldId id="256" r:id="rId3"/>
    <p:sldId id="284" r:id="rId4"/>
    <p:sldId id="278" r:id="rId5"/>
    <p:sldId id="274" r:id="rId6"/>
    <p:sldId id="289" r:id="rId7"/>
    <p:sldId id="294" r:id="rId8"/>
    <p:sldId id="285" r:id="rId9"/>
    <p:sldId id="286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sleigh Timothy" initials="LT" lastIdx="3" clrIdx="0">
    <p:extLst>
      <p:ext uri="{19B8F6BF-5375-455C-9EA6-DF929625EA0E}">
        <p15:presenceInfo xmlns:p15="http://schemas.microsoft.com/office/powerpoint/2012/main" xmlns="" userId="S-1-5-21-299502267-152049171-1417001333-176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AC4"/>
    <a:srgbClr val="76B2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68"/>
    <p:restoredTop sz="94580"/>
  </p:normalViewPr>
  <p:slideViewPr>
    <p:cSldViewPr snapToGrid="0" snapToObjects="1">
      <p:cViewPr varScale="1">
        <p:scale>
          <a:sx n="87" d="100"/>
          <a:sy n="87" d="100"/>
        </p:scale>
        <p:origin x="-130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134B4-2C83-418F-9266-2BCE94946C23}" type="datetimeFigureOut">
              <a:rPr lang="en-ZA" smtClean="0"/>
              <a:t>2021-11-11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9B023-1C6D-4586-85FE-5208CDAB0F9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7749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9B023-1C6D-4586-85FE-5208CDAB0F96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0842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716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488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38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45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1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524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03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318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94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6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305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8E6E7A-401D-488D-BDE2-78B63BAD78E9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34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9D2568-6AE9-413B-9764-E6304AB95D82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5979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1FA88D-E9FE-40D5-B38D-1EA610C4A1E7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55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8007C2-0B07-457F-98C5-B8101C30AFDA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8840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6429B1-BF42-4F2F-8307-110E2614C82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214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F15B20-7D2E-4F9C-91E3-4376BBF58219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5889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347653-B1D4-4C29-9EFB-D64BC33D6405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69354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ED759B-7796-44A5-80D5-300C56A41A99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4726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4B39F8-7A6F-499F-8DBB-FADEE7575C46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96272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D420C7-51DA-4D8B-8EDE-8CC5B0C707CE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090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C697D8-9362-4E5D-95F0-AB29FD58C863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8715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0E07A-0E4E-FC41-AEB7-EE74D820C36B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BE9B7-FB75-284D-83FF-0AB6B020F1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629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1ED3B8-3EC4-4324-82F6-D0114253D3AD}" type="datetime1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11/11/2021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310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/>
        </p:nvSpPr>
        <p:spPr>
          <a:xfrm>
            <a:off x="830483" y="228601"/>
            <a:ext cx="6959501" cy="156503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457212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8AC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latin typeface="Eras Demi ITC" panose="020B0805030504020804" pitchFamily="34" charset="0"/>
              </a:rPr>
              <a:t>Legal Aid South Africa</a:t>
            </a:r>
            <a:endParaRPr lang="en-US" sz="3200" dirty="0">
              <a:latin typeface="Eras Demi ITC" panose="020B0805030504020804" pitchFamily="34" charset="0"/>
            </a:endParaRPr>
          </a:p>
        </p:txBody>
      </p:sp>
      <p:sp>
        <p:nvSpPr>
          <p:cNvPr id="6" name="Subtitle 2"/>
          <p:cNvSpPr>
            <a:spLocks noGrp="1"/>
          </p:cNvSpPr>
          <p:nvPr/>
        </p:nvSpPr>
        <p:spPr>
          <a:xfrm>
            <a:off x="830484" y="1793632"/>
            <a:ext cx="7161723" cy="119575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rgbClr val="008AC4"/>
                </a:solidFill>
                <a:latin typeface="+mn-lt"/>
                <a:ea typeface="+mn-ea"/>
                <a:cs typeface="+mn-cs"/>
              </a:defRPr>
            </a:lvl1pPr>
            <a:lvl2pPr marL="457212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23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34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46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57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69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80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91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00B050"/>
                </a:solidFill>
                <a:latin typeface="Eras Demi ITC" panose="020B0805030504020804" pitchFamily="34" charset="0"/>
              </a:rPr>
              <a:t>Response to questions on the Country Report</a:t>
            </a:r>
            <a:endParaRPr lang="en-US" dirty="0">
              <a:solidFill>
                <a:srgbClr val="00B050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75285" y="3534508"/>
            <a:ext cx="21189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Eras Demi ITC" panose="020B0805030504020804" pitchFamily="34" charset="0"/>
              </a:rPr>
              <a:t>12 October 2021</a:t>
            </a:r>
            <a:endParaRPr lang="en-ZA" sz="1600" dirty="0">
              <a:solidFill>
                <a:schemeClr val="tx1">
                  <a:lumMod val="50000"/>
                  <a:lumOff val="50000"/>
                </a:schemeClr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808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2">
            <a:extLst>
              <a:ext uri="{FF2B5EF4-FFF2-40B4-BE49-F238E27FC236}">
                <a16:creationId xmlns="" xmlns:a16="http://schemas.microsoft.com/office/drawing/2014/main" id="{D1554266-F6C7-014F-B50C-28BBC7067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768" y="2555421"/>
            <a:ext cx="8528489" cy="385844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500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sz="15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15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1500" dirty="0" smtClean="0"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/>
                <a:cs typeface="Arial"/>
              </a:rPr>
              <a:t>Total budget cut over the MTEF period 2021/22 – 2023/24 of R534,670 million. This will result in a reduction in the coverage of courts and delivery of legal aid services to indigent and vulnerable persons, affecting the ability of Legal Aid SA to fulfil its mandate</a:t>
            </a:r>
            <a:r>
              <a:rPr lang="en-US" sz="1600" dirty="0" smtClean="0">
                <a:latin typeface="Arial"/>
                <a:cs typeface="Arial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Arial"/>
                <a:cs typeface="Arial"/>
              </a:rPr>
              <a:t>The reduction in budget will result in a reduction in service delivery staff;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Arial"/>
                <a:cs typeface="Arial"/>
              </a:rPr>
              <a:t>The criminal court coverage will reduce,  access to Legal Aid services will be available, however the turnaround time of criminal cases will be affected;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>
                <a:latin typeface="Arial"/>
                <a:cs typeface="Arial"/>
              </a:rPr>
              <a:t>Access to Civil Legal Aid Services ( Family Law, Socio Economic Rights, etc.)  will have to be reduced</a:t>
            </a:r>
            <a:endParaRPr lang="en-US" sz="1600" dirty="0">
              <a:latin typeface="Arial"/>
              <a:cs typeface="Arial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1500" dirty="0" smtClean="0">
              <a:latin typeface="Arial"/>
              <a:cs typeface="Arial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="" xmlns:a16="http://schemas.microsoft.com/office/drawing/2014/main" id="{F4F27674-7EDE-1249-A0C0-3C1C8BAC27EA}"/>
              </a:ext>
            </a:extLst>
          </p:cNvPr>
          <p:cNvSpPr>
            <a:spLocks noGrp="1"/>
          </p:cNvSpPr>
          <p:nvPr/>
        </p:nvSpPr>
        <p:spPr>
          <a:xfrm>
            <a:off x="436628" y="6533347"/>
            <a:ext cx="3440780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Itc franklin gothic std"/>
              </a:rPr>
              <a:t>Legal Aid SA Annual Performance Report 2020-2021</a:t>
            </a:r>
            <a:endParaRPr lang="en-ZA" sz="1000" b="1" dirty="0">
              <a:solidFill>
                <a:schemeClr val="tx1">
                  <a:lumMod val="50000"/>
                  <a:lumOff val="50000"/>
                </a:schemeClr>
              </a:solidFill>
              <a:latin typeface="Itc franklin gothic std"/>
            </a:endParaRPr>
          </a:p>
        </p:txBody>
      </p:sp>
      <p:sp>
        <p:nvSpPr>
          <p:cNvPr id="23" name="Text Placeholder 2">
            <a:extLst>
              <a:ext uri="{FF2B5EF4-FFF2-40B4-BE49-F238E27FC236}">
                <a16:creationId xmlns="" xmlns:a16="http://schemas.microsoft.com/office/drawing/2014/main" id="{D2E3E711-CB2A-9942-BE07-F9052E2664A0}"/>
              </a:ext>
            </a:extLst>
          </p:cNvPr>
          <p:cNvSpPr>
            <a:spLocks noGrp="1"/>
          </p:cNvSpPr>
          <p:nvPr/>
        </p:nvSpPr>
        <p:spPr>
          <a:xfrm>
            <a:off x="8592825" y="6542845"/>
            <a:ext cx="337610" cy="202706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Itc franklin gothic std"/>
                <a:ea typeface="+mn-ea"/>
                <a:cs typeface="+mn-cs"/>
              </a:rPr>
              <a:t>16</a:t>
            </a:r>
            <a:endParaRPr kumimoji="0" lang="en-ZA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Itc franklin gothic std"/>
              <a:ea typeface="+mn-ea"/>
              <a:cs typeface="+mn-cs"/>
            </a:endParaRPr>
          </a:p>
        </p:txBody>
      </p:sp>
      <p:sp>
        <p:nvSpPr>
          <p:cNvPr id="7" name="Title 1"/>
          <p:cNvSpPr>
            <a:spLocks noGrp="1"/>
          </p:cNvSpPr>
          <p:nvPr/>
        </p:nvSpPr>
        <p:spPr>
          <a:xfrm>
            <a:off x="233141" y="0"/>
            <a:ext cx="6904075" cy="62459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  <p:sp>
        <p:nvSpPr>
          <p:cNvPr id="8" name="Title 1"/>
          <p:cNvSpPr>
            <a:spLocks noGrp="1"/>
          </p:cNvSpPr>
          <p:nvPr/>
        </p:nvSpPr>
        <p:spPr>
          <a:xfrm>
            <a:off x="233140" y="612691"/>
            <a:ext cx="7720235" cy="476594"/>
          </a:xfrm>
          <a:prstGeom prst="rect">
            <a:avLst/>
          </a:prstGeom>
        </p:spPr>
        <p:txBody>
          <a:bodyPr vert="horz" lIns="68580" tIns="34290" rIns="68580" bIns="34290" rtlCol="0" anchor="ctr">
            <a:normAutofit lnSpcReduction="10000"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LEGAL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 AID SOUTH AFRICA BUDGET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1595D3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54" y="1705611"/>
            <a:ext cx="8266892" cy="151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09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="" xmlns:a16="http://schemas.microsoft.com/office/drawing/2014/main" id="{D551E61C-DA38-E744-90E5-9105B2891C10}"/>
              </a:ext>
            </a:extLst>
          </p:cNvPr>
          <p:cNvSpPr>
            <a:spLocks noGrp="1"/>
          </p:cNvSpPr>
          <p:nvPr/>
        </p:nvSpPr>
        <p:spPr>
          <a:xfrm>
            <a:off x="436628" y="6533347"/>
            <a:ext cx="3572664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Itc franklin gothic std"/>
              </a:rPr>
              <a:t>Legal Aid SA Annual Performance Report 2020-2021</a:t>
            </a:r>
            <a:endParaRPr lang="en-ZA" sz="1000" b="1" dirty="0">
              <a:solidFill>
                <a:schemeClr val="tx1">
                  <a:lumMod val="50000"/>
                  <a:lumOff val="50000"/>
                </a:schemeClr>
              </a:solidFill>
              <a:latin typeface="Itc franklin gothic std"/>
            </a:endParaRPr>
          </a:p>
        </p:txBody>
      </p:sp>
      <p:sp>
        <p:nvSpPr>
          <p:cNvPr id="8" name="Title 1"/>
          <p:cNvSpPr>
            <a:spLocks noGrp="1"/>
          </p:cNvSpPr>
          <p:nvPr/>
        </p:nvSpPr>
        <p:spPr>
          <a:xfrm>
            <a:off x="233141" y="0"/>
            <a:ext cx="6904075" cy="62459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2. Performance FY 2020-2021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  <p:sp>
        <p:nvSpPr>
          <p:cNvPr id="9" name="Title 1"/>
          <p:cNvSpPr>
            <a:spLocks noGrp="1"/>
          </p:cNvSpPr>
          <p:nvPr/>
        </p:nvSpPr>
        <p:spPr>
          <a:xfrm>
            <a:off x="233140" y="612691"/>
            <a:ext cx="7720235" cy="476594"/>
          </a:xfrm>
          <a:prstGeom prst="rect">
            <a:avLst/>
          </a:prstGeom>
        </p:spPr>
        <p:txBody>
          <a:bodyPr vert="horz" lIns="68580" tIns="34290" rIns="68580" bIns="34290" rtlCol="0" anchor="ctr">
            <a:normAutofit lnSpcReduction="10000"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Financial Performance</a:t>
            </a:r>
          </a:p>
        </p:txBody>
      </p:sp>
      <p:sp>
        <p:nvSpPr>
          <p:cNvPr id="5" name="Text Placeholder 2"/>
          <p:cNvSpPr>
            <a:spLocks noGrp="1"/>
          </p:cNvSpPr>
          <p:nvPr/>
        </p:nvSpPr>
        <p:spPr>
          <a:xfrm>
            <a:off x="7739062" y="5497078"/>
            <a:ext cx="271463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marL="0" indent="0" algn="l" defTabSz="457212" rtl="0" eaLnBrk="1" latinLnBrk="0" hangingPunct="1">
              <a:spcBef>
                <a:spcPct val="20000"/>
              </a:spcBef>
              <a:buFontTx/>
              <a:buNone/>
              <a:defRPr sz="2000" b="0" kern="1200">
                <a:solidFill>
                  <a:schemeClr val="accent5">
                    <a:lumMod val="75000"/>
                  </a:schemeClr>
                </a:solidFill>
                <a:latin typeface="Itc franklin gothic std"/>
                <a:ea typeface="+mn-ea"/>
                <a:cs typeface="Itc franklin gothic std"/>
              </a:defRPr>
            </a:lvl1pPr>
            <a:lvl2pPr marL="457212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2000" b="1" kern="1200">
                <a:solidFill>
                  <a:srgbClr val="595959"/>
                </a:solidFill>
                <a:latin typeface="Itc franklin gothic std"/>
                <a:ea typeface="+mn-ea"/>
                <a:cs typeface="Itc franklin gothic std"/>
              </a:defRPr>
            </a:lvl2pPr>
            <a:lvl3pPr marL="914423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rgbClr val="595959"/>
                </a:solidFill>
                <a:latin typeface="Itc franklin gothic std"/>
                <a:ea typeface="+mn-ea"/>
                <a:cs typeface="Itc franklin gothic std"/>
              </a:defRPr>
            </a:lvl3pPr>
            <a:lvl4pPr marL="1371634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rgbClr val="595959"/>
                </a:solidFill>
                <a:latin typeface="Itc franklin gothic std"/>
                <a:ea typeface="+mn-ea"/>
                <a:cs typeface="Itc franklin gothic std"/>
              </a:defRPr>
            </a:lvl4pPr>
            <a:lvl5pPr marL="1828846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rgbClr val="595959"/>
                </a:solidFill>
                <a:latin typeface="Itc franklin gothic std"/>
                <a:ea typeface="+mn-ea"/>
                <a:cs typeface="Itc franklin gothic std"/>
              </a:defRPr>
            </a:lvl5pPr>
            <a:lvl6pPr marL="2286057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80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91" indent="0" algn="l" defTabSz="457212" rtl="0" eaLnBrk="1" latinLnBrk="0" hangingPunct="1">
              <a:spcBef>
                <a:spcPct val="20000"/>
              </a:spcBef>
              <a:buFont typeface="Arial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88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Itc franklin gothic std"/>
                <a:ea typeface="+mn-ea"/>
              </a:rPr>
              <a:t>1</a:t>
            </a:r>
            <a:endParaRPr kumimoji="0" lang="en-ZA" sz="788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tc franklin gothic std"/>
              <a:ea typeface="+mn-ea"/>
            </a:endParaRPr>
          </a:p>
        </p:txBody>
      </p:sp>
      <p:sp>
        <p:nvSpPr>
          <p:cNvPr id="6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20656562">
            <a:off x="1295581" y="1835127"/>
            <a:ext cx="2638113" cy="2646408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1595D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2657090">
            <a:off x="2973563" y="1127859"/>
            <a:ext cx="3329483" cy="3339952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71B76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3548738" y="1726183"/>
            <a:ext cx="222543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Legal Aid SA has received its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20</a:t>
            </a:r>
            <a:r>
              <a:rPr kumimoji="0" lang="en-US" sz="2800" b="1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th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 unqualified audit opinion</a:t>
            </a:r>
          </a:p>
        </p:txBody>
      </p:sp>
      <p:sp>
        <p:nvSpPr>
          <p:cNvPr id="12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17960611">
            <a:off x="1158717" y="3737575"/>
            <a:ext cx="2638113" cy="2646408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A8312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1283304" y="4854953"/>
            <a:ext cx="1579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Trade creditors paid within 30 days</a:t>
            </a:r>
          </a:p>
        </p:txBody>
      </p:sp>
      <p:sp>
        <p:nvSpPr>
          <p:cNvPr id="14" name="CuadroTexto 395">
            <a:extLst>
              <a:ext uri="{FF2B5EF4-FFF2-40B4-BE49-F238E27FC236}">
                <a16:creationId xmlns="" xmlns:a16="http://schemas.microsoft.com/office/drawing/2014/main" id="{2BB00C1A-5E79-5045-BA1F-C16A4F94E3A0}"/>
              </a:ext>
            </a:extLst>
          </p:cNvPr>
          <p:cNvSpPr txBox="1"/>
          <p:nvPr/>
        </p:nvSpPr>
        <p:spPr>
          <a:xfrm>
            <a:off x="1355178" y="4425594"/>
            <a:ext cx="1436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" charset="0"/>
                <a:cs typeface="Arial" panose="020B0604020202020204" pitchFamily="34" charset="0"/>
              </a:rPr>
              <a:t>97.7%</a:t>
            </a:r>
          </a:p>
        </p:txBody>
      </p:sp>
      <p:sp>
        <p:nvSpPr>
          <p:cNvPr id="15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6022756">
            <a:off x="5316366" y="1724936"/>
            <a:ext cx="2638113" cy="2646408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1595D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8746231">
            <a:off x="5560517" y="3596581"/>
            <a:ext cx="2638113" cy="2646408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A8312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6183209" y="2730776"/>
            <a:ext cx="15799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Budget spent</a:t>
            </a:r>
          </a:p>
        </p:txBody>
      </p:sp>
      <p:sp>
        <p:nvSpPr>
          <p:cNvPr id="19" name="CuadroTexto 395">
            <a:extLst>
              <a:ext uri="{FF2B5EF4-FFF2-40B4-BE49-F238E27FC236}">
                <a16:creationId xmlns="" xmlns:a16="http://schemas.microsoft.com/office/drawing/2014/main" id="{2BB00C1A-5E79-5045-BA1F-C16A4F94E3A0}"/>
              </a:ext>
            </a:extLst>
          </p:cNvPr>
          <p:cNvSpPr txBox="1"/>
          <p:nvPr/>
        </p:nvSpPr>
        <p:spPr>
          <a:xfrm>
            <a:off x="6245870" y="2330583"/>
            <a:ext cx="1436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" charset="0"/>
                <a:cs typeface="Arial" panose="020B0604020202020204" pitchFamily="34" charset="0"/>
              </a:rPr>
              <a:t>92%</a:t>
            </a:r>
          </a:p>
        </p:txBody>
      </p:sp>
      <p:sp>
        <p:nvSpPr>
          <p:cNvPr id="20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6339130" y="4487471"/>
            <a:ext cx="1853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≥80% </a:t>
            </a:r>
            <a:r>
              <a:rPr kumimoji="0" 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of budget spent on direct legal service</a:t>
            </a:r>
            <a:r>
              <a:rPr kumimoji="0" lang="en-US" sz="18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 delivery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48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1476238" y="2552329"/>
            <a:ext cx="1579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Decrease in irregular expenditure incurred</a:t>
            </a:r>
          </a:p>
        </p:txBody>
      </p:sp>
      <p:sp>
        <p:nvSpPr>
          <p:cNvPr id="49" name="CuadroTexto 395">
            <a:extLst>
              <a:ext uri="{FF2B5EF4-FFF2-40B4-BE49-F238E27FC236}">
                <a16:creationId xmlns="" xmlns:a16="http://schemas.microsoft.com/office/drawing/2014/main" id="{2BB00C1A-5E79-5045-BA1F-C16A4F94E3A0}"/>
              </a:ext>
            </a:extLst>
          </p:cNvPr>
          <p:cNvSpPr txBox="1"/>
          <p:nvPr/>
        </p:nvSpPr>
        <p:spPr>
          <a:xfrm>
            <a:off x="1548112" y="2122970"/>
            <a:ext cx="1436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" charset="0"/>
                <a:cs typeface="Arial" panose="020B0604020202020204" pitchFamily="34" charset="0"/>
              </a:rPr>
              <a:t>33%</a:t>
            </a:r>
          </a:p>
        </p:txBody>
      </p:sp>
      <p:sp>
        <p:nvSpPr>
          <p:cNvPr id="50" name="Google Shape;2141;p26"/>
          <p:cNvSpPr/>
          <p:nvPr/>
        </p:nvSpPr>
        <p:spPr>
          <a:xfrm>
            <a:off x="5450065" y="3421361"/>
            <a:ext cx="450377" cy="554383"/>
          </a:xfrm>
          <a:custGeom>
            <a:avLst/>
            <a:gdLst/>
            <a:ahLst/>
            <a:cxnLst/>
            <a:rect l="l" t="t" r="r" b="b"/>
            <a:pathLst>
              <a:path w="275166" h="306876" extrusionOk="0">
                <a:moveTo>
                  <a:pt x="275330" y="249205"/>
                </a:moveTo>
                <a:lnTo>
                  <a:pt x="210242" y="147618"/>
                </a:lnTo>
                <a:cubicBezTo>
                  <a:pt x="210242" y="147089"/>
                  <a:pt x="210242" y="147089"/>
                  <a:pt x="209713" y="146560"/>
                </a:cubicBezTo>
                <a:lnTo>
                  <a:pt x="197542" y="128042"/>
                </a:lnTo>
                <a:cubicBezTo>
                  <a:pt x="190663" y="113756"/>
                  <a:pt x="176375" y="104761"/>
                  <a:pt x="159971" y="104761"/>
                </a:cubicBezTo>
                <a:lnTo>
                  <a:pt x="159971" y="104761"/>
                </a:lnTo>
                <a:lnTo>
                  <a:pt x="119225" y="104761"/>
                </a:lnTo>
                <a:lnTo>
                  <a:pt x="119225" y="104761"/>
                </a:lnTo>
                <a:cubicBezTo>
                  <a:pt x="103350" y="104761"/>
                  <a:pt x="89063" y="113756"/>
                  <a:pt x="82184" y="127512"/>
                </a:cubicBezTo>
                <a:lnTo>
                  <a:pt x="70013" y="146560"/>
                </a:lnTo>
                <a:cubicBezTo>
                  <a:pt x="70013" y="146560"/>
                  <a:pt x="70013" y="147089"/>
                  <a:pt x="69484" y="147089"/>
                </a:cubicBezTo>
                <a:lnTo>
                  <a:pt x="4396" y="249205"/>
                </a:lnTo>
                <a:cubicBezTo>
                  <a:pt x="-1954" y="262432"/>
                  <a:pt x="-1425" y="277247"/>
                  <a:pt x="5984" y="289945"/>
                </a:cubicBezTo>
                <a:cubicBezTo>
                  <a:pt x="13392" y="302114"/>
                  <a:pt x="27150" y="309522"/>
                  <a:pt x="41438" y="309522"/>
                </a:cubicBezTo>
                <a:lnTo>
                  <a:pt x="71600" y="309522"/>
                </a:lnTo>
                <a:lnTo>
                  <a:pt x="207596" y="309522"/>
                </a:lnTo>
                <a:lnTo>
                  <a:pt x="237759" y="309522"/>
                </a:lnTo>
                <a:cubicBezTo>
                  <a:pt x="252575" y="309522"/>
                  <a:pt x="265805" y="302114"/>
                  <a:pt x="273213" y="289945"/>
                </a:cubicBezTo>
                <a:cubicBezTo>
                  <a:pt x="281680" y="278305"/>
                  <a:pt x="282209" y="262961"/>
                  <a:pt x="275330" y="249205"/>
                </a:cubicBezTo>
                <a:close/>
                <a:moveTo>
                  <a:pt x="263159" y="284125"/>
                </a:moveTo>
                <a:cubicBezTo>
                  <a:pt x="257867" y="292591"/>
                  <a:pt x="248342" y="297882"/>
                  <a:pt x="238288" y="297882"/>
                </a:cubicBezTo>
                <a:lnTo>
                  <a:pt x="208125" y="297882"/>
                </a:lnTo>
                <a:lnTo>
                  <a:pt x="72129" y="297882"/>
                </a:lnTo>
                <a:lnTo>
                  <a:pt x="41967" y="297882"/>
                </a:lnTo>
                <a:cubicBezTo>
                  <a:pt x="31913" y="297882"/>
                  <a:pt x="22388" y="292591"/>
                  <a:pt x="17096" y="284125"/>
                </a:cubicBezTo>
                <a:cubicBezTo>
                  <a:pt x="11805" y="275659"/>
                  <a:pt x="11275" y="265077"/>
                  <a:pt x="15509" y="256612"/>
                </a:cubicBezTo>
                <a:lnTo>
                  <a:pt x="93296" y="134390"/>
                </a:lnTo>
                <a:cubicBezTo>
                  <a:pt x="98059" y="124338"/>
                  <a:pt x="108113" y="118518"/>
                  <a:pt x="119225" y="118518"/>
                </a:cubicBezTo>
                <a:lnTo>
                  <a:pt x="159971" y="118518"/>
                </a:lnTo>
                <a:cubicBezTo>
                  <a:pt x="171084" y="118518"/>
                  <a:pt x="181138" y="124867"/>
                  <a:pt x="186430" y="134920"/>
                </a:cubicBezTo>
                <a:lnTo>
                  <a:pt x="263688" y="255554"/>
                </a:lnTo>
                <a:cubicBezTo>
                  <a:pt x="268979" y="264548"/>
                  <a:pt x="268450" y="275130"/>
                  <a:pt x="263159" y="284125"/>
                </a:cubicBezTo>
                <a:close/>
                <a:moveTo>
                  <a:pt x="180609" y="71957"/>
                </a:moveTo>
                <a:cubicBezTo>
                  <a:pt x="180609" y="75661"/>
                  <a:pt x="177963" y="78306"/>
                  <a:pt x="174259" y="78306"/>
                </a:cubicBezTo>
                <a:lnTo>
                  <a:pt x="105467" y="78306"/>
                </a:lnTo>
                <a:cubicBezTo>
                  <a:pt x="101763" y="78306"/>
                  <a:pt x="99117" y="75661"/>
                  <a:pt x="99117" y="71957"/>
                </a:cubicBezTo>
                <a:cubicBezTo>
                  <a:pt x="99117" y="68253"/>
                  <a:pt x="101763" y="65608"/>
                  <a:pt x="105467" y="65608"/>
                </a:cubicBezTo>
                <a:lnTo>
                  <a:pt x="174259" y="65608"/>
                </a:lnTo>
                <a:cubicBezTo>
                  <a:pt x="177963" y="65608"/>
                  <a:pt x="180609" y="68783"/>
                  <a:pt x="180609" y="71957"/>
                </a:cubicBezTo>
                <a:close/>
                <a:moveTo>
                  <a:pt x="180609" y="91005"/>
                </a:moveTo>
                <a:cubicBezTo>
                  <a:pt x="180609" y="94708"/>
                  <a:pt x="177963" y="97354"/>
                  <a:pt x="174259" y="97354"/>
                </a:cubicBezTo>
                <a:lnTo>
                  <a:pt x="105467" y="97354"/>
                </a:lnTo>
                <a:cubicBezTo>
                  <a:pt x="101763" y="97354"/>
                  <a:pt x="99117" y="94708"/>
                  <a:pt x="99117" y="91005"/>
                </a:cubicBezTo>
                <a:cubicBezTo>
                  <a:pt x="99117" y="87301"/>
                  <a:pt x="101763" y="84656"/>
                  <a:pt x="105467" y="84656"/>
                </a:cubicBezTo>
                <a:lnTo>
                  <a:pt x="174259" y="84656"/>
                </a:lnTo>
                <a:cubicBezTo>
                  <a:pt x="177963" y="84656"/>
                  <a:pt x="180609" y="87301"/>
                  <a:pt x="180609" y="91005"/>
                </a:cubicBezTo>
                <a:close/>
                <a:moveTo>
                  <a:pt x="99646" y="54497"/>
                </a:moveTo>
                <a:cubicBezTo>
                  <a:pt x="100705" y="57142"/>
                  <a:pt x="102821" y="58730"/>
                  <a:pt x="105467" y="58730"/>
                </a:cubicBezTo>
                <a:lnTo>
                  <a:pt x="174259" y="58730"/>
                </a:lnTo>
                <a:cubicBezTo>
                  <a:pt x="176905" y="58730"/>
                  <a:pt x="179551" y="57142"/>
                  <a:pt x="180609" y="53968"/>
                </a:cubicBezTo>
                <a:lnTo>
                  <a:pt x="194367" y="8465"/>
                </a:lnTo>
                <a:cubicBezTo>
                  <a:pt x="194896" y="6349"/>
                  <a:pt x="194367" y="4233"/>
                  <a:pt x="193309" y="2645"/>
                </a:cubicBezTo>
                <a:cubicBezTo>
                  <a:pt x="192250" y="1058"/>
                  <a:pt x="190134" y="0"/>
                  <a:pt x="188017" y="0"/>
                </a:cubicBezTo>
                <a:lnTo>
                  <a:pt x="91709" y="0"/>
                </a:lnTo>
                <a:cubicBezTo>
                  <a:pt x="89592" y="0"/>
                  <a:pt x="88004" y="1058"/>
                  <a:pt x="86417" y="2645"/>
                </a:cubicBezTo>
                <a:cubicBezTo>
                  <a:pt x="85359" y="4233"/>
                  <a:pt x="84830" y="6349"/>
                  <a:pt x="85359" y="8465"/>
                </a:cubicBezTo>
                <a:lnTo>
                  <a:pt x="99646" y="54497"/>
                </a:lnTo>
                <a:close/>
                <a:moveTo>
                  <a:pt x="179551" y="13227"/>
                </a:moveTo>
                <a:lnTo>
                  <a:pt x="170025" y="46032"/>
                </a:lnTo>
                <a:lnTo>
                  <a:pt x="110759" y="46032"/>
                </a:lnTo>
                <a:lnTo>
                  <a:pt x="100705" y="13227"/>
                </a:lnTo>
                <a:lnTo>
                  <a:pt x="179551" y="13227"/>
                </a:lnTo>
                <a:close/>
                <a:moveTo>
                  <a:pt x="133513" y="160316"/>
                </a:moveTo>
                <a:lnTo>
                  <a:pt x="133513" y="145502"/>
                </a:lnTo>
                <a:cubicBezTo>
                  <a:pt x="133513" y="141798"/>
                  <a:pt x="136159" y="139152"/>
                  <a:pt x="139863" y="139152"/>
                </a:cubicBezTo>
                <a:cubicBezTo>
                  <a:pt x="143567" y="139152"/>
                  <a:pt x="146213" y="141798"/>
                  <a:pt x="146213" y="145502"/>
                </a:cubicBezTo>
                <a:lnTo>
                  <a:pt x="146213" y="160316"/>
                </a:lnTo>
                <a:cubicBezTo>
                  <a:pt x="146213" y="164020"/>
                  <a:pt x="143567" y="166666"/>
                  <a:pt x="139863" y="166666"/>
                </a:cubicBezTo>
                <a:cubicBezTo>
                  <a:pt x="136159" y="166666"/>
                  <a:pt x="133513" y="164020"/>
                  <a:pt x="133513" y="160316"/>
                </a:cubicBezTo>
                <a:close/>
                <a:moveTo>
                  <a:pt x="146213" y="266136"/>
                </a:moveTo>
                <a:lnTo>
                  <a:pt x="146213" y="280950"/>
                </a:lnTo>
                <a:cubicBezTo>
                  <a:pt x="146213" y="284654"/>
                  <a:pt x="143567" y="287300"/>
                  <a:pt x="139863" y="287300"/>
                </a:cubicBezTo>
                <a:cubicBezTo>
                  <a:pt x="136159" y="287300"/>
                  <a:pt x="133513" y="284654"/>
                  <a:pt x="133513" y="280950"/>
                </a:cubicBezTo>
                <a:lnTo>
                  <a:pt x="133513" y="266136"/>
                </a:lnTo>
                <a:cubicBezTo>
                  <a:pt x="133513" y="262432"/>
                  <a:pt x="136159" y="259786"/>
                  <a:pt x="139863" y="259786"/>
                </a:cubicBezTo>
                <a:cubicBezTo>
                  <a:pt x="143567" y="259786"/>
                  <a:pt x="146213" y="262432"/>
                  <a:pt x="146213" y="266136"/>
                </a:cubicBezTo>
                <a:close/>
                <a:moveTo>
                  <a:pt x="175846" y="229099"/>
                </a:moveTo>
                <a:cubicBezTo>
                  <a:pt x="175846" y="240739"/>
                  <a:pt x="166321" y="250263"/>
                  <a:pt x="154680" y="250263"/>
                </a:cubicBezTo>
                <a:lnTo>
                  <a:pt x="110229" y="250263"/>
                </a:lnTo>
                <a:cubicBezTo>
                  <a:pt x="106525" y="250263"/>
                  <a:pt x="103879" y="247617"/>
                  <a:pt x="103879" y="243914"/>
                </a:cubicBezTo>
                <a:cubicBezTo>
                  <a:pt x="103879" y="240210"/>
                  <a:pt x="106525" y="237564"/>
                  <a:pt x="110229" y="237564"/>
                </a:cubicBezTo>
                <a:lnTo>
                  <a:pt x="154680" y="237564"/>
                </a:lnTo>
                <a:cubicBezTo>
                  <a:pt x="159442" y="237564"/>
                  <a:pt x="163146" y="233861"/>
                  <a:pt x="163146" y="229099"/>
                </a:cubicBezTo>
                <a:cubicBezTo>
                  <a:pt x="163146" y="224337"/>
                  <a:pt x="159442" y="220634"/>
                  <a:pt x="154680" y="220634"/>
                </a:cubicBezTo>
                <a:lnTo>
                  <a:pt x="139334" y="220634"/>
                </a:lnTo>
                <a:lnTo>
                  <a:pt x="124517" y="220634"/>
                </a:lnTo>
                <a:cubicBezTo>
                  <a:pt x="112875" y="220634"/>
                  <a:pt x="103350" y="211110"/>
                  <a:pt x="103350" y="199470"/>
                </a:cubicBezTo>
                <a:cubicBezTo>
                  <a:pt x="103350" y="187829"/>
                  <a:pt x="112875" y="178306"/>
                  <a:pt x="124517" y="178306"/>
                </a:cubicBezTo>
                <a:lnTo>
                  <a:pt x="168438" y="178306"/>
                </a:lnTo>
                <a:cubicBezTo>
                  <a:pt x="172142" y="178306"/>
                  <a:pt x="174788" y="180951"/>
                  <a:pt x="174788" y="184655"/>
                </a:cubicBezTo>
                <a:cubicBezTo>
                  <a:pt x="174788" y="188358"/>
                  <a:pt x="172142" y="191004"/>
                  <a:pt x="168438" y="191004"/>
                </a:cubicBezTo>
                <a:lnTo>
                  <a:pt x="124517" y="191004"/>
                </a:lnTo>
                <a:cubicBezTo>
                  <a:pt x="119754" y="191004"/>
                  <a:pt x="116051" y="194708"/>
                  <a:pt x="116051" y="199470"/>
                </a:cubicBezTo>
                <a:cubicBezTo>
                  <a:pt x="116051" y="204231"/>
                  <a:pt x="119754" y="207935"/>
                  <a:pt x="124517" y="207935"/>
                </a:cubicBezTo>
                <a:lnTo>
                  <a:pt x="139334" y="207935"/>
                </a:lnTo>
                <a:lnTo>
                  <a:pt x="154680" y="207935"/>
                </a:lnTo>
                <a:cubicBezTo>
                  <a:pt x="166850" y="207935"/>
                  <a:pt x="175846" y="217459"/>
                  <a:pt x="175846" y="2290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2237;p27"/>
          <p:cNvSpPr/>
          <p:nvPr/>
        </p:nvSpPr>
        <p:spPr>
          <a:xfrm>
            <a:off x="3352348" y="3452054"/>
            <a:ext cx="547078" cy="537575"/>
          </a:xfrm>
          <a:custGeom>
            <a:avLst/>
            <a:gdLst/>
            <a:ahLst/>
            <a:cxnLst/>
            <a:rect l="l" t="t" r="r" b="b"/>
            <a:pathLst>
              <a:path w="306916" h="301585" extrusionOk="0">
                <a:moveTo>
                  <a:pt x="147638" y="105819"/>
                </a:moveTo>
                <a:lnTo>
                  <a:pt x="147638" y="98413"/>
                </a:lnTo>
                <a:cubicBezTo>
                  <a:pt x="147638" y="94708"/>
                  <a:pt x="150283" y="92063"/>
                  <a:pt x="153988" y="92063"/>
                </a:cubicBezTo>
                <a:cubicBezTo>
                  <a:pt x="157692" y="92063"/>
                  <a:pt x="160337" y="94708"/>
                  <a:pt x="160337" y="98413"/>
                </a:cubicBezTo>
                <a:lnTo>
                  <a:pt x="160337" y="105819"/>
                </a:lnTo>
                <a:cubicBezTo>
                  <a:pt x="160337" y="109523"/>
                  <a:pt x="157692" y="112169"/>
                  <a:pt x="153988" y="112169"/>
                </a:cubicBezTo>
                <a:cubicBezTo>
                  <a:pt x="150283" y="112169"/>
                  <a:pt x="147638" y="108994"/>
                  <a:pt x="147638" y="105819"/>
                </a:cubicBezTo>
                <a:close/>
                <a:moveTo>
                  <a:pt x="147638" y="176719"/>
                </a:moveTo>
                <a:lnTo>
                  <a:pt x="147638" y="183597"/>
                </a:lnTo>
                <a:cubicBezTo>
                  <a:pt x="147638" y="187300"/>
                  <a:pt x="150283" y="189946"/>
                  <a:pt x="153988" y="189946"/>
                </a:cubicBezTo>
                <a:cubicBezTo>
                  <a:pt x="157692" y="189946"/>
                  <a:pt x="160337" y="187300"/>
                  <a:pt x="160337" y="183597"/>
                </a:cubicBezTo>
                <a:lnTo>
                  <a:pt x="160337" y="176719"/>
                </a:lnTo>
                <a:cubicBezTo>
                  <a:pt x="160337" y="173015"/>
                  <a:pt x="157692" y="170370"/>
                  <a:pt x="153988" y="170370"/>
                </a:cubicBezTo>
                <a:cubicBezTo>
                  <a:pt x="150283" y="170370"/>
                  <a:pt x="147638" y="173544"/>
                  <a:pt x="147638" y="176719"/>
                </a:cubicBezTo>
                <a:close/>
                <a:moveTo>
                  <a:pt x="164042" y="153968"/>
                </a:moveTo>
                <a:lnTo>
                  <a:pt x="134938" y="153968"/>
                </a:lnTo>
                <a:cubicBezTo>
                  <a:pt x="131233" y="153968"/>
                  <a:pt x="128587" y="156613"/>
                  <a:pt x="128587" y="160317"/>
                </a:cubicBezTo>
                <a:cubicBezTo>
                  <a:pt x="128587" y="164020"/>
                  <a:pt x="131233" y="166666"/>
                  <a:pt x="134938" y="166666"/>
                </a:cubicBezTo>
                <a:lnTo>
                  <a:pt x="164042" y="166666"/>
                </a:lnTo>
                <a:cubicBezTo>
                  <a:pt x="173038" y="166666"/>
                  <a:pt x="179917" y="159259"/>
                  <a:pt x="179917" y="150793"/>
                </a:cubicBezTo>
                <a:cubicBezTo>
                  <a:pt x="179917" y="141798"/>
                  <a:pt x="172509" y="134920"/>
                  <a:pt x="164042" y="134920"/>
                </a:cubicBezTo>
                <a:lnTo>
                  <a:pt x="154517" y="134920"/>
                </a:lnTo>
                <a:cubicBezTo>
                  <a:pt x="154517" y="134920"/>
                  <a:pt x="154517" y="134920"/>
                  <a:pt x="154517" y="134920"/>
                </a:cubicBezTo>
                <a:lnTo>
                  <a:pt x="144992" y="134920"/>
                </a:lnTo>
                <a:cubicBezTo>
                  <a:pt x="143404" y="134920"/>
                  <a:pt x="141817" y="133333"/>
                  <a:pt x="141817" y="131745"/>
                </a:cubicBezTo>
                <a:cubicBezTo>
                  <a:pt x="141817" y="130158"/>
                  <a:pt x="143404" y="128571"/>
                  <a:pt x="144992" y="128571"/>
                </a:cubicBezTo>
                <a:lnTo>
                  <a:pt x="174096" y="128571"/>
                </a:lnTo>
                <a:cubicBezTo>
                  <a:pt x="177800" y="128571"/>
                  <a:pt x="180446" y="125925"/>
                  <a:pt x="180446" y="122222"/>
                </a:cubicBezTo>
                <a:cubicBezTo>
                  <a:pt x="180446" y="118518"/>
                  <a:pt x="177800" y="115872"/>
                  <a:pt x="174096" y="115872"/>
                </a:cubicBezTo>
                <a:lnTo>
                  <a:pt x="144992" y="115872"/>
                </a:lnTo>
                <a:cubicBezTo>
                  <a:pt x="135996" y="115872"/>
                  <a:pt x="129117" y="123280"/>
                  <a:pt x="129117" y="131745"/>
                </a:cubicBezTo>
                <a:cubicBezTo>
                  <a:pt x="129117" y="140740"/>
                  <a:pt x="136525" y="147618"/>
                  <a:pt x="144992" y="147618"/>
                </a:cubicBezTo>
                <a:lnTo>
                  <a:pt x="154517" y="147618"/>
                </a:lnTo>
                <a:cubicBezTo>
                  <a:pt x="154517" y="147618"/>
                  <a:pt x="154517" y="147618"/>
                  <a:pt x="154517" y="147618"/>
                </a:cubicBezTo>
                <a:lnTo>
                  <a:pt x="164571" y="147618"/>
                </a:lnTo>
                <a:cubicBezTo>
                  <a:pt x="166158" y="147618"/>
                  <a:pt x="167746" y="149206"/>
                  <a:pt x="167746" y="150793"/>
                </a:cubicBezTo>
                <a:cubicBezTo>
                  <a:pt x="167746" y="152380"/>
                  <a:pt x="165629" y="153968"/>
                  <a:pt x="164042" y="153968"/>
                </a:cubicBezTo>
                <a:close/>
                <a:moveTo>
                  <a:pt x="309033" y="149735"/>
                </a:moveTo>
                <a:cubicBezTo>
                  <a:pt x="309033" y="234919"/>
                  <a:pt x="239712" y="304231"/>
                  <a:pt x="154517" y="304231"/>
                </a:cubicBezTo>
                <a:cubicBezTo>
                  <a:pt x="69321" y="304231"/>
                  <a:pt x="0" y="234919"/>
                  <a:pt x="0" y="149735"/>
                </a:cubicBezTo>
                <a:cubicBezTo>
                  <a:pt x="0" y="80952"/>
                  <a:pt x="46038" y="19577"/>
                  <a:pt x="112183" y="1059"/>
                </a:cubicBezTo>
                <a:cubicBezTo>
                  <a:pt x="112712" y="1059"/>
                  <a:pt x="112712" y="1059"/>
                  <a:pt x="113242" y="1059"/>
                </a:cubicBezTo>
                <a:cubicBezTo>
                  <a:pt x="113771" y="1059"/>
                  <a:pt x="113771" y="1059"/>
                  <a:pt x="114300" y="1059"/>
                </a:cubicBezTo>
                <a:cubicBezTo>
                  <a:pt x="114300" y="1059"/>
                  <a:pt x="114300" y="1059"/>
                  <a:pt x="114829" y="1059"/>
                </a:cubicBezTo>
                <a:cubicBezTo>
                  <a:pt x="115358" y="1059"/>
                  <a:pt x="115888" y="1059"/>
                  <a:pt x="116417" y="1588"/>
                </a:cubicBezTo>
                <a:cubicBezTo>
                  <a:pt x="116946" y="1588"/>
                  <a:pt x="116946" y="1588"/>
                  <a:pt x="117475" y="2117"/>
                </a:cubicBezTo>
                <a:cubicBezTo>
                  <a:pt x="118004" y="2117"/>
                  <a:pt x="118004" y="2645"/>
                  <a:pt x="118533" y="2645"/>
                </a:cubicBezTo>
                <a:cubicBezTo>
                  <a:pt x="119063" y="2645"/>
                  <a:pt x="119063" y="3175"/>
                  <a:pt x="119592" y="3704"/>
                </a:cubicBezTo>
                <a:cubicBezTo>
                  <a:pt x="119592" y="4233"/>
                  <a:pt x="120121" y="4233"/>
                  <a:pt x="120121" y="4762"/>
                </a:cubicBezTo>
                <a:cubicBezTo>
                  <a:pt x="120121" y="5291"/>
                  <a:pt x="120650" y="5821"/>
                  <a:pt x="120650" y="5821"/>
                </a:cubicBezTo>
                <a:cubicBezTo>
                  <a:pt x="120650" y="5821"/>
                  <a:pt x="120650" y="5821"/>
                  <a:pt x="120650" y="6350"/>
                </a:cubicBezTo>
                <a:cubicBezTo>
                  <a:pt x="120650" y="6879"/>
                  <a:pt x="120650" y="6879"/>
                  <a:pt x="120650" y="7407"/>
                </a:cubicBezTo>
                <a:cubicBezTo>
                  <a:pt x="120650" y="7936"/>
                  <a:pt x="120650" y="7936"/>
                  <a:pt x="120650" y="8466"/>
                </a:cubicBezTo>
                <a:lnTo>
                  <a:pt x="120650" y="131216"/>
                </a:lnTo>
                <a:cubicBezTo>
                  <a:pt x="120650" y="134920"/>
                  <a:pt x="118004" y="137565"/>
                  <a:pt x="114300" y="137565"/>
                </a:cubicBezTo>
                <a:lnTo>
                  <a:pt x="82550" y="137565"/>
                </a:lnTo>
                <a:lnTo>
                  <a:pt x="154517" y="221163"/>
                </a:lnTo>
                <a:lnTo>
                  <a:pt x="227013" y="135978"/>
                </a:lnTo>
                <a:lnTo>
                  <a:pt x="195263" y="135978"/>
                </a:lnTo>
                <a:cubicBezTo>
                  <a:pt x="191558" y="135978"/>
                  <a:pt x="188913" y="133333"/>
                  <a:pt x="188913" y="129629"/>
                </a:cubicBezTo>
                <a:lnTo>
                  <a:pt x="188913" y="6879"/>
                </a:lnTo>
                <a:cubicBezTo>
                  <a:pt x="188913" y="6350"/>
                  <a:pt x="188913" y="6350"/>
                  <a:pt x="188913" y="5821"/>
                </a:cubicBezTo>
                <a:cubicBezTo>
                  <a:pt x="188913" y="5291"/>
                  <a:pt x="188913" y="5291"/>
                  <a:pt x="188913" y="4762"/>
                </a:cubicBezTo>
                <a:cubicBezTo>
                  <a:pt x="188913" y="4762"/>
                  <a:pt x="188913" y="4762"/>
                  <a:pt x="188913" y="4233"/>
                </a:cubicBezTo>
                <a:cubicBezTo>
                  <a:pt x="188913" y="3704"/>
                  <a:pt x="189442" y="3704"/>
                  <a:pt x="189442" y="3175"/>
                </a:cubicBezTo>
                <a:cubicBezTo>
                  <a:pt x="189442" y="2645"/>
                  <a:pt x="189971" y="2645"/>
                  <a:pt x="189971" y="2117"/>
                </a:cubicBezTo>
                <a:cubicBezTo>
                  <a:pt x="189971" y="2117"/>
                  <a:pt x="190500" y="1588"/>
                  <a:pt x="190500" y="1588"/>
                </a:cubicBezTo>
                <a:cubicBezTo>
                  <a:pt x="191029" y="1059"/>
                  <a:pt x="191558" y="1059"/>
                  <a:pt x="191558" y="530"/>
                </a:cubicBezTo>
                <a:cubicBezTo>
                  <a:pt x="191558" y="530"/>
                  <a:pt x="192087" y="530"/>
                  <a:pt x="192087" y="530"/>
                </a:cubicBezTo>
                <a:cubicBezTo>
                  <a:pt x="192617" y="530"/>
                  <a:pt x="193146" y="0"/>
                  <a:pt x="193675" y="0"/>
                </a:cubicBezTo>
                <a:cubicBezTo>
                  <a:pt x="193675" y="0"/>
                  <a:pt x="193675" y="0"/>
                  <a:pt x="194204" y="0"/>
                </a:cubicBezTo>
                <a:cubicBezTo>
                  <a:pt x="194733" y="0"/>
                  <a:pt x="194733" y="0"/>
                  <a:pt x="195263" y="0"/>
                </a:cubicBezTo>
                <a:cubicBezTo>
                  <a:pt x="195792" y="0"/>
                  <a:pt x="195792" y="0"/>
                  <a:pt x="196321" y="0"/>
                </a:cubicBezTo>
                <a:cubicBezTo>
                  <a:pt x="262996" y="19577"/>
                  <a:pt x="309033" y="80952"/>
                  <a:pt x="309033" y="149735"/>
                </a:cubicBezTo>
                <a:close/>
                <a:moveTo>
                  <a:pt x="296333" y="149735"/>
                </a:moveTo>
                <a:cubicBezTo>
                  <a:pt x="296333" y="89418"/>
                  <a:pt x="257704" y="35450"/>
                  <a:pt x="201613" y="15873"/>
                </a:cubicBezTo>
                <a:lnTo>
                  <a:pt x="201613" y="123280"/>
                </a:lnTo>
                <a:lnTo>
                  <a:pt x="240771" y="123280"/>
                </a:lnTo>
                <a:cubicBezTo>
                  <a:pt x="243417" y="123280"/>
                  <a:pt x="245533" y="124867"/>
                  <a:pt x="246592" y="126983"/>
                </a:cubicBezTo>
                <a:cubicBezTo>
                  <a:pt x="247650" y="129100"/>
                  <a:pt x="247121" y="131745"/>
                  <a:pt x="245533" y="133862"/>
                </a:cubicBezTo>
                <a:lnTo>
                  <a:pt x="159279" y="234919"/>
                </a:lnTo>
                <a:cubicBezTo>
                  <a:pt x="158221" y="236507"/>
                  <a:pt x="156104" y="237036"/>
                  <a:pt x="154517" y="237036"/>
                </a:cubicBezTo>
                <a:cubicBezTo>
                  <a:pt x="152929" y="237036"/>
                  <a:pt x="150813" y="235978"/>
                  <a:pt x="149754" y="234919"/>
                </a:cubicBezTo>
                <a:lnTo>
                  <a:pt x="63500" y="133862"/>
                </a:lnTo>
                <a:cubicBezTo>
                  <a:pt x="61913" y="131745"/>
                  <a:pt x="61384" y="129100"/>
                  <a:pt x="62442" y="126983"/>
                </a:cubicBezTo>
                <a:cubicBezTo>
                  <a:pt x="63500" y="124867"/>
                  <a:pt x="65617" y="123280"/>
                  <a:pt x="68263" y="123280"/>
                </a:cubicBezTo>
                <a:lnTo>
                  <a:pt x="107421" y="123280"/>
                </a:lnTo>
                <a:lnTo>
                  <a:pt x="107421" y="15873"/>
                </a:lnTo>
                <a:cubicBezTo>
                  <a:pt x="51329" y="35450"/>
                  <a:pt x="12700" y="89418"/>
                  <a:pt x="12700" y="149735"/>
                </a:cubicBezTo>
                <a:cubicBezTo>
                  <a:pt x="12700" y="228041"/>
                  <a:pt x="76200" y="291533"/>
                  <a:pt x="154517" y="291533"/>
                </a:cubicBezTo>
                <a:cubicBezTo>
                  <a:pt x="232833" y="291533"/>
                  <a:pt x="296333" y="228041"/>
                  <a:pt x="296333" y="1497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2133;p26"/>
          <p:cNvSpPr/>
          <p:nvPr/>
        </p:nvSpPr>
        <p:spPr>
          <a:xfrm>
            <a:off x="3315409" y="4553659"/>
            <a:ext cx="567795" cy="371954"/>
          </a:xfrm>
          <a:custGeom>
            <a:avLst/>
            <a:gdLst/>
            <a:ahLst/>
            <a:cxnLst/>
            <a:rect l="l" t="t" r="r" b="b"/>
            <a:pathLst>
              <a:path w="306916" h="201056" extrusionOk="0">
                <a:moveTo>
                  <a:pt x="311679" y="6349"/>
                </a:moveTo>
                <a:lnTo>
                  <a:pt x="311679" y="52910"/>
                </a:lnTo>
                <a:cubicBezTo>
                  <a:pt x="311679" y="56613"/>
                  <a:pt x="309033" y="59259"/>
                  <a:pt x="305329" y="59259"/>
                </a:cubicBezTo>
                <a:cubicBezTo>
                  <a:pt x="301625" y="59259"/>
                  <a:pt x="298979" y="56613"/>
                  <a:pt x="298979" y="52910"/>
                </a:cubicBezTo>
                <a:lnTo>
                  <a:pt x="298979" y="12698"/>
                </a:lnTo>
                <a:lnTo>
                  <a:pt x="13229" y="12698"/>
                </a:lnTo>
                <a:lnTo>
                  <a:pt x="13229" y="162962"/>
                </a:lnTo>
                <a:lnTo>
                  <a:pt x="60854" y="162962"/>
                </a:lnTo>
                <a:lnTo>
                  <a:pt x="207433" y="162962"/>
                </a:lnTo>
                <a:cubicBezTo>
                  <a:pt x="211138" y="162962"/>
                  <a:pt x="213783" y="165607"/>
                  <a:pt x="213783" y="169311"/>
                </a:cubicBezTo>
                <a:cubicBezTo>
                  <a:pt x="213783" y="173015"/>
                  <a:pt x="211138" y="175660"/>
                  <a:pt x="207433" y="175660"/>
                </a:cubicBezTo>
                <a:lnTo>
                  <a:pt x="6350" y="175660"/>
                </a:lnTo>
                <a:cubicBezTo>
                  <a:pt x="6350" y="175660"/>
                  <a:pt x="6350" y="175660"/>
                  <a:pt x="6350" y="175660"/>
                </a:cubicBezTo>
                <a:cubicBezTo>
                  <a:pt x="4762" y="175660"/>
                  <a:pt x="3175" y="175131"/>
                  <a:pt x="2116" y="174073"/>
                </a:cubicBezTo>
                <a:cubicBezTo>
                  <a:pt x="1058" y="173015"/>
                  <a:pt x="0" y="171428"/>
                  <a:pt x="0" y="169311"/>
                </a:cubicBezTo>
                <a:lnTo>
                  <a:pt x="0" y="6349"/>
                </a:lnTo>
                <a:cubicBezTo>
                  <a:pt x="0" y="2645"/>
                  <a:pt x="2646" y="0"/>
                  <a:pt x="6350" y="0"/>
                </a:cubicBezTo>
                <a:lnTo>
                  <a:pt x="304800" y="0"/>
                </a:lnTo>
                <a:cubicBezTo>
                  <a:pt x="309033" y="0"/>
                  <a:pt x="311679" y="2645"/>
                  <a:pt x="311679" y="6349"/>
                </a:cubicBezTo>
                <a:close/>
                <a:moveTo>
                  <a:pt x="156104" y="37037"/>
                </a:moveTo>
                <a:cubicBezTo>
                  <a:pt x="184150" y="37037"/>
                  <a:pt x="206904" y="59788"/>
                  <a:pt x="206904" y="87830"/>
                </a:cubicBezTo>
                <a:cubicBezTo>
                  <a:pt x="206904" y="115872"/>
                  <a:pt x="184150" y="138623"/>
                  <a:pt x="156104" y="138623"/>
                </a:cubicBezTo>
                <a:cubicBezTo>
                  <a:pt x="128058" y="138623"/>
                  <a:pt x="105304" y="115872"/>
                  <a:pt x="105304" y="87830"/>
                </a:cubicBezTo>
                <a:cubicBezTo>
                  <a:pt x="105833" y="59788"/>
                  <a:pt x="128587" y="37037"/>
                  <a:pt x="156104" y="37037"/>
                </a:cubicBezTo>
                <a:close/>
                <a:moveTo>
                  <a:pt x="156104" y="49735"/>
                </a:moveTo>
                <a:cubicBezTo>
                  <a:pt x="134938" y="49735"/>
                  <a:pt x="118004" y="66666"/>
                  <a:pt x="118004" y="87830"/>
                </a:cubicBezTo>
                <a:cubicBezTo>
                  <a:pt x="118004" y="108994"/>
                  <a:pt x="134938" y="125925"/>
                  <a:pt x="156104" y="125925"/>
                </a:cubicBezTo>
                <a:cubicBezTo>
                  <a:pt x="177271" y="125925"/>
                  <a:pt x="194204" y="108994"/>
                  <a:pt x="194204" y="87830"/>
                </a:cubicBezTo>
                <a:cubicBezTo>
                  <a:pt x="194204" y="66666"/>
                  <a:pt x="177271" y="49735"/>
                  <a:pt x="156104" y="49735"/>
                </a:cubicBezTo>
                <a:close/>
                <a:moveTo>
                  <a:pt x="257175" y="59259"/>
                </a:moveTo>
                <a:cubicBezTo>
                  <a:pt x="258233" y="59788"/>
                  <a:pt x="259292" y="59788"/>
                  <a:pt x="259821" y="59788"/>
                </a:cubicBezTo>
                <a:cubicBezTo>
                  <a:pt x="261938" y="59788"/>
                  <a:pt x="264583" y="58730"/>
                  <a:pt x="265641" y="56084"/>
                </a:cubicBezTo>
                <a:cubicBezTo>
                  <a:pt x="267229" y="52910"/>
                  <a:pt x="266170" y="49206"/>
                  <a:pt x="262996" y="47619"/>
                </a:cubicBezTo>
                <a:lnTo>
                  <a:pt x="241300" y="36508"/>
                </a:lnTo>
                <a:cubicBezTo>
                  <a:pt x="240242" y="35979"/>
                  <a:pt x="239183" y="35979"/>
                  <a:pt x="238654" y="35979"/>
                </a:cubicBezTo>
                <a:lnTo>
                  <a:pt x="219604" y="35979"/>
                </a:lnTo>
                <a:cubicBezTo>
                  <a:pt x="215900" y="35979"/>
                  <a:pt x="213254" y="38624"/>
                  <a:pt x="213254" y="42328"/>
                </a:cubicBezTo>
                <a:cubicBezTo>
                  <a:pt x="213254" y="46032"/>
                  <a:pt x="215900" y="48677"/>
                  <a:pt x="219604" y="48677"/>
                </a:cubicBezTo>
                <a:lnTo>
                  <a:pt x="237066" y="48677"/>
                </a:lnTo>
                <a:lnTo>
                  <a:pt x="257175" y="59259"/>
                </a:lnTo>
                <a:close/>
                <a:moveTo>
                  <a:pt x="75671" y="49206"/>
                </a:moveTo>
                <a:lnTo>
                  <a:pt x="92604" y="49206"/>
                </a:lnTo>
                <a:cubicBezTo>
                  <a:pt x="96308" y="49206"/>
                  <a:pt x="98954" y="46560"/>
                  <a:pt x="98954" y="42857"/>
                </a:cubicBezTo>
                <a:cubicBezTo>
                  <a:pt x="98954" y="39153"/>
                  <a:pt x="96308" y="36508"/>
                  <a:pt x="92604" y="36508"/>
                </a:cubicBezTo>
                <a:lnTo>
                  <a:pt x="73554" y="36508"/>
                </a:lnTo>
                <a:cubicBezTo>
                  <a:pt x="72496" y="36508"/>
                  <a:pt x="71438" y="37037"/>
                  <a:pt x="70379" y="37566"/>
                </a:cubicBezTo>
                <a:lnTo>
                  <a:pt x="48683" y="51322"/>
                </a:lnTo>
                <a:cubicBezTo>
                  <a:pt x="47096" y="52381"/>
                  <a:pt x="45508" y="54497"/>
                  <a:pt x="45508" y="56613"/>
                </a:cubicBezTo>
                <a:lnTo>
                  <a:pt x="45508" y="121692"/>
                </a:lnTo>
                <a:cubicBezTo>
                  <a:pt x="45508" y="124338"/>
                  <a:pt x="47096" y="126454"/>
                  <a:pt x="49212" y="127513"/>
                </a:cubicBezTo>
                <a:lnTo>
                  <a:pt x="70908" y="138623"/>
                </a:lnTo>
                <a:cubicBezTo>
                  <a:pt x="71967" y="139152"/>
                  <a:pt x="73025" y="139152"/>
                  <a:pt x="73554" y="139152"/>
                </a:cubicBezTo>
                <a:lnTo>
                  <a:pt x="92604" y="139152"/>
                </a:lnTo>
                <a:cubicBezTo>
                  <a:pt x="96308" y="139152"/>
                  <a:pt x="98954" y="136507"/>
                  <a:pt x="98954" y="132804"/>
                </a:cubicBezTo>
                <a:cubicBezTo>
                  <a:pt x="98954" y="129100"/>
                  <a:pt x="96308" y="126454"/>
                  <a:pt x="92604" y="126454"/>
                </a:cubicBezTo>
                <a:lnTo>
                  <a:pt x="75141" y="126454"/>
                </a:lnTo>
                <a:lnTo>
                  <a:pt x="58208" y="117989"/>
                </a:lnTo>
                <a:lnTo>
                  <a:pt x="58208" y="60317"/>
                </a:lnTo>
                <a:lnTo>
                  <a:pt x="75671" y="49206"/>
                </a:lnTo>
                <a:close/>
                <a:moveTo>
                  <a:pt x="298450" y="191533"/>
                </a:moveTo>
                <a:lnTo>
                  <a:pt x="232304" y="191533"/>
                </a:lnTo>
                <a:cubicBezTo>
                  <a:pt x="228600" y="191533"/>
                  <a:pt x="225954" y="194179"/>
                  <a:pt x="225954" y="197882"/>
                </a:cubicBezTo>
                <a:cubicBezTo>
                  <a:pt x="225954" y="201586"/>
                  <a:pt x="228600" y="204232"/>
                  <a:pt x="232304" y="204232"/>
                </a:cubicBezTo>
                <a:lnTo>
                  <a:pt x="298450" y="204232"/>
                </a:lnTo>
                <a:cubicBezTo>
                  <a:pt x="302154" y="204232"/>
                  <a:pt x="304800" y="201586"/>
                  <a:pt x="304800" y="197882"/>
                </a:cubicBezTo>
                <a:cubicBezTo>
                  <a:pt x="304800" y="194179"/>
                  <a:pt x="302154" y="191533"/>
                  <a:pt x="298450" y="191533"/>
                </a:cubicBezTo>
                <a:close/>
                <a:moveTo>
                  <a:pt x="298450" y="169840"/>
                </a:moveTo>
                <a:lnTo>
                  <a:pt x="232304" y="169840"/>
                </a:lnTo>
                <a:cubicBezTo>
                  <a:pt x="228600" y="169840"/>
                  <a:pt x="225954" y="172486"/>
                  <a:pt x="225954" y="176189"/>
                </a:cubicBezTo>
                <a:cubicBezTo>
                  <a:pt x="225954" y="179893"/>
                  <a:pt x="228600" y="182538"/>
                  <a:pt x="232304" y="182538"/>
                </a:cubicBezTo>
                <a:lnTo>
                  <a:pt x="298450" y="182538"/>
                </a:lnTo>
                <a:cubicBezTo>
                  <a:pt x="302154" y="182538"/>
                  <a:pt x="304800" y="179893"/>
                  <a:pt x="304800" y="176189"/>
                </a:cubicBezTo>
                <a:cubicBezTo>
                  <a:pt x="304800" y="172486"/>
                  <a:pt x="302154" y="169840"/>
                  <a:pt x="298450" y="169840"/>
                </a:cubicBezTo>
                <a:close/>
                <a:moveTo>
                  <a:pt x="298450" y="147618"/>
                </a:moveTo>
                <a:lnTo>
                  <a:pt x="232304" y="147618"/>
                </a:lnTo>
                <a:cubicBezTo>
                  <a:pt x="228600" y="147618"/>
                  <a:pt x="225954" y="150264"/>
                  <a:pt x="225954" y="153967"/>
                </a:cubicBezTo>
                <a:cubicBezTo>
                  <a:pt x="225954" y="157671"/>
                  <a:pt x="228600" y="160316"/>
                  <a:pt x="232304" y="160316"/>
                </a:cubicBezTo>
                <a:lnTo>
                  <a:pt x="298450" y="160316"/>
                </a:lnTo>
                <a:cubicBezTo>
                  <a:pt x="302154" y="160316"/>
                  <a:pt x="304800" y="157671"/>
                  <a:pt x="304800" y="153967"/>
                </a:cubicBezTo>
                <a:cubicBezTo>
                  <a:pt x="304800" y="150264"/>
                  <a:pt x="302154" y="147618"/>
                  <a:pt x="298450" y="147618"/>
                </a:cubicBezTo>
                <a:close/>
                <a:moveTo>
                  <a:pt x="298450" y="125925"/>
                </a:moveTo>
                <a:lnTo>
                  <a:pt x="232304" y="125925"/>
                </a:lnTo>
                <a:cubicBezTo>
                  <a:pt x="228600" y="125925"/>
                  <a:pt x="225954" y="128571"/>
                  <a:pt x="225954" y="132274"/>
                </a:cubicBezTo>
                <a:cubicBezTo>
                  <a:pt x="225954" y="135978"/>
                  <a:pt x="228600" y="138623"/>
                  <a:pt x="232304" y="138623"/>
                </a:cubicBezTo>
                <a:lnTo>
                  <a:pt x="298450" y="138623"/>
                </a:lnTo>
                <a:cubicBezTo>
                  <a:pt x="302154" y="138623"/>
                  <a:pt x="304800" y="135978"/>
                  <a:pt x="304800" y="132274"/>
                </a:cubicBezTo>
                <a:cubicBezTo>
                  <a:pt x="304800" y="128571"/>
                  <a:pt x="302154" y="125925"/>
                  <a:pt x="298450" y="125925"/>
                </a:cubicBezTo>
                <a:close/>
                <a:moveTo>
                  <a:pt x="298450" y="103703"/>
                </a:moveTo>
                <a:lnTo>
                  <a:pt x="232304" y="103703"/>
                </a:lnTo>
                <a:cubicBezTo>
                  <a:pt x="228600" y="103703"/>
                  <a:pt x="225954" y="106349"/>
                  <a:pt x="225954" y="110052"/>
                </a:cubicBezTo>
                <a:cubicBezTo>
                  <a:pt x="225954" y="113756"/>
                  <a:pt x="228600" y="116401"/>
                  <a:pt x="232304" y="116401"/>
                </a:cubicBezTo>
                <a:lnTo>
                  <a:pt x="298450" y="116401"/>
                </a:lnTo>
                <a:cubicBezTo>
                  <a:pt x="302154" y="116401"/>
                  <a:pt x="304800" y="113756"/>
                  <a:pt x="304800" y="110052"/>
                </a:cubicBezTo>
                <a:cubicBezTo>
                  <a:pt x="304800" y="106878"/>
                  <a:pt x="302154" y="103703"/>
                  <a:pt x="298450" y="103703"/>
                </a:cubicBezTo>
                <a:close/>
                <a:moveTo>
                  <a:pt x="298450" y="82010"/>
                </a:moveTo>
                <a:lnTo>
                  <a:pt x="232304" y="82010"/>
                </a:lnTo>
                <a:cubicBezTo>
                  <a:pt x="228600" y="82010"/>
                  <a:pt x="225954" y="84656"/>
                  <a:pt x="225954" y="88359"/>
                </a:cubicBezTo>
                <a:cubicBezTo>
                  <a:pt x="225954" y="92063"/>
                  <a:pt x="228600" y="94708"/>
                  <a:pt x="232304" y="94708"/>
                </a:cubicBezTo>
                <a:lnTo>
                  <a:pt x="298450" y="94708"/>
                </a:lnTo>
                <a:cubicBezTo>
                  <a:pt x="302154" y="94708"/>
                  <a:pt x="304800" y="92063"/>
                  <a:pt x="304800" y="88359"/>
                </a:cubicBezTo>
                <a:cubicBezTo>
                  <a:pt x="304800" y="84656"/>
                  <a:pt x="302154" y="82010"/>
                  <a:pt x="298450" y="820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3306;p42"/>
          <p:cNvSpPr/>
          <p:nvPr/>
        </p:nvSpPr>
        <p:spPr>
          <a:xfrm>
            <a:off x="5495357" y="4396665"/>
            <a:ext cx="454226" cy="635637"/>
          </a:xfrm>
          <a:custGeom>
            <a:avLst/>
            <a:gdLst/>
            <a:ahLst/>
            <a:cxnLst/>
            <a:rect l="l" t="t" r="r" b="b"/>
            <a:pathLst>
              <a:path w="571642" h="799948" extrusionOk="0">
                <a:moveTo>
                  <a:pt x="24136" y="88883"/>
                </a:moveTo>
                <a:lnTo>
                  <a:pt x="45731" y="88883"/>
                </a:lnTo>
                <a:lnTo>
                  <a:pt x="45731" y="732651"/>
                </a:lnTo>
                <a:cubicBezTo>
                  <a:pt x="45731" y="741540"/>
                  <a:pt x="53353" y="749158"/>
                  <a:pt x="62245" y="749158"/>
                </a:cubicBezTo>
                <a:lnTo>
                  <a:pt x="519559" y="749158"/>
                </a:lnTo>
                <a:cubicBezTo>
                  <a:pt x="528452" y="749158"/>
                  <a:pt x="536074" y="741540"/>
                  <a:pt x="536074" y="732651"/>
                </a:cubicBezTo>
                <a:lnTo>
                  <a:pt x="536074" y="88883"/>
                </a:lnTo>
                <a:lnTo>
                  <a:pt x="556399" y="88883"/>
                </a:lnTo>
                <a:cubicBezTo>
                  <a:pt x="565291" y="88883"/>
                  <a:pt x="572913" y="81265"/>
                  <a:pt x="572913" y="72376"/>
                </a:cubicBezTo>
                <a:lnTo>
                  <a:pt x="572913" y="16507"/>
                </a:lnTo>
                <a:cubicBezTo>
                  <a:pt x="572913" y="7618"/>
                  <a:pt x="565291" y="0"/>
                  <a:pt x="556399" y="0"/>
                </a:cubicBezTo>
                <a:lnTo>
                  <a:pt x="24136" y="0"/>
                </a:lnTo>
                <a:cubicBezTo>
                  <a:pt x="15244" y="0"/>
                  <a:pt x="7622" y="7618"/>
                  <a:pt x="7622" y="16507"/>
                </a:cubicBezTo>
                <a:lnTo>
                  <a:pt x="7622" y="72376"/>
                </a:lnTo>
                <a:cubicBezTo>
                  <a:pt x="7622" y="81265"/>
                  <a:pt x="13973" y="88883"/>
                  <a:pt x="24136" y="88883"/>
                </a:cubicBezTo>
                <a:close/>
                <a:moveTo>
                  <a:pt x="501775" y="716145"/>
                </a:moveTo>
                <a:lnTo>
                  <a:pt x="78760" y="716145"/>
                </a:lnTo>
                <a:lnTo>
                  <a:pt x="78760" y="88883"/>
                </a:lnTo>
                <a:lnTo>
                  <a:pt x="501775" y="88883"/>
                </a:lnTo>
                <a:lnTo>
                  <a:pt x="501775" y="716145"/>
                </a:lnTo>
                <a:close/>
                <a:moveTo>
                  <a:pt x="40650" y="33013"/>
                </a:moveTo>
                <a:lnTo>
                  <a:pt x="539885" y="33013"/>
                </a:lnTo>
                <a:lnTo>
                  <a:pt x="539885" y="55870"/>
                </a:lnTo>
                <a:lnTo>
                  <a:pt x="519559" y="55870"/>
                </a:lnTo>
                <a:lnTo>
                  <a:pt x="62245" y="55870"/>
                </a:lnTo>
                <a:lnTo>
                  <a:pt x="40650" y="55870"/>
                </a:lnTo>
                <a:lnTo>
                  <a:pt x="40650" y="33013"/>
                </a:lnTo>
                <a:close/>
                <a:moveTo>
                  <a:pt x="579265" y="794869"/>
                </a:moveTo>
                <a:cubicBezTo>
                  <a:pt x="579265" y="803758"/>
                  <a:pt x="571643" y="811377"/>
                  <a:pt x="562751" y="811377"/>
                </a:cubicBezTo>
                <a:lnTo>
                  <a:pt x="16514" y="811377"/>
                </a:lnTo>
                <a:cubicBezTo>
                  <a:pt x="7622" y="811377"/>
                  <a:pt x="0" y="803758"/>
                  <a:pt x="0" y="794869"/>
                </a:cubicBezTo>
                <a:cubicBezTo>
                  <a:pt x="0" y="785982"/>
                  <a:pt x="7622" y="778363"/>
                  <a:pt x="16514" y="778363"/>
                </a:cubicBezTo>
                <a:lnTo>
                  <a:pt x="562751" y="778363"/>
                </a:lnTo>
                <a:cubicBezTo>
                  <a:pt x="571643" y="778363"/>
                  <a:pt x="579265" y="784711"/>
                  <a:pt x="579265" y="794869"/>
                </a:cubicBezTo>
                <a:close/>
                <a:moveTo>
                  <a:pt x="161330" y="252682"/>
                </a:moveTo>
                <a:lnTo>
                  <a:pt x="242630" y="252682"/>
                </a:lnTo>
                <a:cubicBezTo>
                  <a:pt x="251523" y="252682"/>
                  <a:pt x="259144" y="245063"/>
                  <a:pt x="259144" y="236175"/>
                </a:cubicBezTo>
                <a:lnTo>
                  <a:pt x="259144" y="154911"/>
                </a:lnTo>
                <a:cubicBezTo>
                  <a:pt x="259144" y="146022"/>
                  <a:pt x="251523" y="138404"/>
                  <a:pt x="242630" y="138404"/>
                </a:cubicBezTo>
                <a:lnTo>
                  <a:pt x="161330" y="138404"/>
                </a:lnTo>
                <a:cubicBezTo>
                  <a:pt x="152438" y="138404"/>
                  <a:pt x="144816" y="146022"/>
                  <a:pt x="144816" y="154911"/>
                </a:cubicBezTo>
                <a:lnTo>
                  <a:pt x="144816" y="236175"/>
                </a:lnTo>
                <a:cubicBezTo>
                  <a:pt x="144816" y="245063"/>
                  <a:pt x="152438" y="252682"/>
                  <a:pt x="161330" y="252682"/>
                </a:cubicBezTo>
                <a:close/>
                <a:moveTo>
                  <a:pt x="177844" y="171418"/>
                </a:moveTo>
                <a:lnTo>
                  <a:pt x="226116" y="171418"/>
                </a:lnTo>
                <a:lnTo>
                  <a:pt x="226116" y="219668"/>
                </a:lnTo>
                <a:lnTo>
                  <a:pt x="177844" y="219668"/>
                </a:lnTo>
                <a:lnTo>
                  <a:pt x="177844" y="171418"/>
                </a:lnTo>
                <a:close/>
                <a:moveTo>
                  <a:pt x="336634" y="252682"/>
                </a:moveTo>
                <a:lnTo>
                  <a:pt x="417934" y="252682"/>
                </a:lnTo>
                <a:cubicBezTo>
                  <a:pt x="426826" y="252682"/>
                  <a:pt x="434449" y="245063"/>
                  <a:pt x="434449" y="236175"/>
                </a:cubicBezTo>
                <a:lnTo>
                  <a:pt x="434449" y="154911"/>
                </a:lnTo>
                <a:cubicBezTo>
                  <a:pt x="434449" y="146022"/>
                  <a:pt x="426826" y="138404"/>
                  <a:pt x="417934" y="138404"/>
                </a:cubicBezTo>
                <a:lnTo>
                  <a:pt x="336634" y="138404"/>
                </a:lnTo>
                <a:cubicBezTo>
                  <a:pt x="327742" y="138404"/>
                  <a:pt x="320120" y="146022"/>
                  <a:pt x="320120" y="154911"/>
                </a:cubicBezTo>
                <a:lnTo>
                  <a:pt x="320120" y="236175"/>
                </a:lnTo>
                <a:cubicBezTo>
                  <a:pt x="320120" y="245063"/>
                  <a:pt x="327742" y="252682"/>
                  <a:pt x="336634" y="252682"/>
                </a:cubicBezTo>
                <a:close/>
                <a:moveTo>
                  <a:pt x="353148" y="171418"/>
                </a:moveTo>
                <a:lnTo>
                  <a:pt x="401420" y="171418"/>
                </a:lnTo>
                <a:lnTo>
                  <a:pt x="401420" y="219668"/>
                </a:lnTo>
                <a:lnTo>
                  <a:pt x="353148" y="219668"/>
                </a:lnTo>
                <a:lnTo>
                  <a:pt x="353148" y="171418"/>
                </a:lnTo>
                <a:close/>
                <a:moveTo>
                  <a:pt x="243901" y="335217"/>
                </a:moveTo>
                <a:lnTo>
                  <a:pt x="162600" y="335217"/>
                </a:lnTo>
                <a:cubicBezTo>
                  <a:pt x="153708" y="335217"/>
                  <a:pt x="146087" y="342835"/>
                  <a:pt x="146087" y="351724"/>
                </a:cubicBezTo>
                <a:lnTo>
                  <a:pt x="146087" y="432988"/>
                </a:lnTo>
                <a:cubicBezTo>
                  <a:pt x="146087" y="441876"/>
                  <a:pt x="153708" y="449495"/>
                  <a:pt x="162600" y="449495"/>
                </a:cubicBezTo>
                <a:lnTo>
                  <a:pt x="243901" y="449495"/>
                </a:lnTo>
                <a:cubicBezTo>
                  <a:pt x="252793" y="449495"/>
                  <a:pt x="260415" y="441876"/>
                  <a:pt x="260415" y="432988"/>
                </a:cubicBezTo>
                <a:lnTo>
                  <a:pt x="260415" y="351724"/>
                </a:lnTo>
                <a:cubicBezTo>
                  <a:pt x="260415" y="342835"/>
                  <a:pt x="252793" y="335217"/>
                  <a:pt x="243901" y="335217"/>
                </a:cubicBezTo>
                <a:close/>
                <a:moveTo>
                  <a:pt x="227386" y="416481"/>
                </a:moveTo>
                <a:lnTo>
                  <a:pt x="179114" y="416481"/>
                </a:lnTo>
                <a:lnTo>
                  <a:pt x="179114" y="368230"/>
                </a:lnTo>
                <a:lnTo>
                  <a:pt x="227386" y="368230"/>
                </a:lnTo>
                <a:lnTo>
                  <a:pt x="227386" y="416481"/>
                </a:lnTo>
                <a:close/>
                <a:moveTo>
                  <a:pt x="419205" y="335217"/>
                </a:moveTo>
                <a:lnTo>
                  <a:pt x="337904" y="335217"/>
                </a:lnTo>
                <a:cubicBezTo>
                  <a:pt x="329012" y="335217"/>
                  <a:pt x="321390" y="342835"/>
                  <a:pt x="321390" y="351724"/>
                </a:cubicBezTo>
                <a:lnTo>
                  <a:pt x="321390" y="432988"/>
                </a:lnTo>
                <a:cubicBezTo>
                  <a:pt x="321390" y="441876"/>
                  <a:pt x="329012" y="449495"/>
                  <a:pt x="337904" y="449495"/>
                </a:cubicBezTo>
                <a:lnTo>
                  <a:pt x="419205" y="449495"/>
                </a:lnTo>
                <a:cubicBezTo>
                  <a:pt x="428097" y="449495"/>
                  <a:pt x="435719" y="441876"/>
                  <a:pt x="435719" y="432988"/>
                </a:cubicBezTo>
                <a:lnTo>
                  <a:pt x="435719" y="351724"/>
                </a:lnTo>
                <a:cubicBezTo>
                  <a:pt x="435719" y="342835"/>
                  <a:pt x="428097" y="335217"/>
                  <a:pt x="419205" y="335217"/>
                </a:cubicBezTo>
                <a:close/>
                <a:moveTo>
                  <a:pt x="402691" y="416481"/>
                </a:moveTo>
                <a:lnTo>
                  <a:pt x="354418" y="416481"/>
                </a:lnTo>
                <a:lnTo>
                  <a:pt x="354418" y="368230"/>
                </a:lnTo>
                <a:lnTo>
                  <a:pt x="402691" y="368230"/>
                </a:lnTo>
                <a:lnTo>
                  <a:pt x="402691" y="416481"/>
                </a:lnTo>
                <a:close/>
                <a:moveTo>
                  <a:pt x="243901" y="532030"/>
                </a:moveTo>
                <a:lnTo>
                  <a:pt x="162600" y="532030"/>
                </a:lnTo>
                <a:cubicBezTo>
                  <a:pt x="153708" y="532030"/>
                  <a:pt x="146087" y="539648"/>
                  <a:pt x="146087" y="548536"/>
                </a:cubicBezTo>
                <a:lnTo>
                  <a:pt x="146087" y="629800"/>
                </a:lnTo>
                <a:cubicBezTo>
                  <a:pt x="146087" y="638689"/>
                  <a:pt x="153708" y="646308"/>
                  <a:pt x="162600" y="646308"/>
                </a:cubicBezTo>
                <a:lnTo>
                  <a:pt x="243901" y="646308"/>
                </a:lnTo>
                <a:cubicBezTo>
                  <a:pt x="252793" y="646308"/>
                  <a:pt x="260415" y="638689"/>
                  <a:pt x="260415" y="629800"/>
                </a:cubicBezTo>
                <a:lnTo>
                  <a:pt x="260415" y="548536"/>
                </a:lnTo>
                <a:cubicBezTo>
                  <a:pt x="260415" y="539648"/>
                  <a:pt x="252793" y="532030"/>
                  <a:pt x="243901" y="532030"/>
                </a:cubicBezTo>
                <a:close/>
                <a:moveTo>
                  <a:pt x="227386" y="614564"/>
                </a:moveTo>
                <a:lnTo>
                  <a:pt x="179114" y="614564"/>
                </a:lnTo>
                <a:lnTo>
                  <a:pt x="179114" y="566313"/>
                </a:lnTo>
                <a:lnTo>
                  <a:pt x="227386" y="566313"/>
                </a:lnTo>
                <a:lnTo>
                  <a:pt x="227386" y="614564"/>
                </a:lnTo>
                <a:close/>
                <a:moveTo>
                  <a:pt x="419205" y="532030"/>
                </a:moveTo>
                <a:lnTo>
                  <a:pt x="337904" y="532030"/>
                </a:lnTo>
                <a:cubicBezTo>
                  <a:pt x="329012" y="532030"/>
                  <a:pt x="321390" y="539648"/>
                  <a:pt x="321390" y="548536"/>
                </a:cubicBezTo>
                <a:lnTo>
                  <a:pt x="321390" y="629800"/>
                </a:lnTo>
                <a:cubicBezTo>
                  <a:pt x="321390" y="638689"/>
                  <a:pt x="329012" y="646308"/>
                  <a:pt x="337904" y="646308"/>
                </a:cubicBezTo>
                <a:lnTo>
                  <a:pt x="419205" y="646308"/>
                </a:lnTo>
                <a:cubicBezTo>
                  <a:pt x="428097" y="646308"/>
                  <a:pt x="435719" y="638689"/>
                  <a:pt x="435719" y="629800"/>
                </a:cubicBezTo>
                <a:lnTo>
                  <a:pt x="435719" y="548536"/>
                </a:lnTo>
                <a:cubicBezTo>
                  <a:pt x="435719" y="539648"/>
                  <a:pt x="428097" y="532030"/>
                  <a:pt x="419205" y="532030"/>
                </a:cubicBezTo>
                <a:close/>
                <a:moveTo>
                  <a:pt x="402691" y="614564"/>
                </a:moveTo>
                <a:lnTo>
                  <a:pt x="354418" y="614564"/>
                </a:lnTo>
                <a:lnTo>
                  <a:pt x="354418" y="566313"/>
                </a:lnTo>
                <a:lnTo>
                  <a:pt x="402691" y="566313"/>
                </a:lnTo>
                <a:lnTo>
                  <a:pt x="402691" y="6145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4" name="Google Shape;14927;p148"/>
          <p:cNvGrpSpPr/>
          <p:nvPr/>
        </p:nvGrpSpPr>
        <p:grpSpPr>
          <a:xfrm>
            <a:off x="4283255" y="3921673"/>
            <a:ext cx="743167" cy="725957"/>
            <a:chOff x="11141374" y="706685"/>
            <a:chExt cx="546809" cy="534146"/>
          </a:xfrm>
          <a:solidFill>
            <a:schemeClr val="bg1"/>
          </a:solidFill>
        </p:grpSpPr>
        <p:sp>
          <p:nvSpPr>
            <p:cNvPr id="55" name="Google Shape;14928;p148"/>
            <p:cNvSpPr/>
            <p:nvPr/>
          </p:nvSpPr>
          <p:spPr>
            <a:xfrm>
              <a:off x="11153495" y="1037869"/>
              <a:ext cx="231040" cy="104043"/>
            </a:xfrm>
            <a:custGeom>
              <a:avLst/>
              <a:gdLst/>
              <a:ahLst/>
              <a:cxnLst/>
              <a:rect l="l" t="t" r="r" b="b"/>
              <a:pathLst>
                <a:path w="231040" h="104043" extrusionOk="0">
                  <a:moveTo>
                    <a:pt x="216190" y="103957"/>
                  </a:moveTo>
                  <a:lnTo>
                    <a:pt x="211839" y="103957"/>
                  </a:lnTo>
                  <a:cubicBezTo>
                    <a:pt x="203656" y="100755"/>
                    <a:pt x="196770" y="94936"/>
                    <a:pt x="192259" y="87411"/>
                  </a:cubicBezTo>
                  <a:cubicBezTo>
                    <a:pt x="189431" y="82540"/>
                    <a:pt x="186976" y="77462"/>
                    <a:pt x="184917" y="72221"/>
                  </a:cubicBezTo>
                  <a:lnTo>
                    <a:pt x="181654" y="64626"/>
                  </a:lnTo>
                  <a:cubicBezTo>
                    <a:pt x="166539" y="34829"/>
                    <a:pt x="131926" y="20444"/>
                    <a:pt x="100073" y="30720"/>
                  </a:cubicBezTo>
                  <a:lnTo>
                    <a:pt x="8430" y="60015"/>
                  </a:lnTo>
                  <a:lnTo>
                    <a:pt x="0" y="34246"/>
                  </a:lnTo>
                  <a:lnTo>
                    <a:pt x="92731" y="4680"/>
                  </a:lnTo>
                  <a:cubicBezTo>
                    <a:pt x="137551" y="-9900"/>
                    <a:pt x="186306" y="10546"/>
                    <a:pt x="207216" y="52691"/>
                  </a:cubicBezTo>
                  <a:lnTo>
                    <a:pt x="211295" y="62185"/>
                  </a:lnTo>
                  <a:cubicBezTo>
                    <a:pt x="212681" y="65951"/>
                    <a:pt x="214411" y="69583"/>
                    <a:pt x="216462" y="73035"/>
                  </a:cubicBezTo>
                  <a:cubicBezTo>
                    <a:pt x="217605" y="75341"/>
                    <a:pt x="219533" y="77168"/>
                    <a:pt x="221901" y="78188"/>
                  </a:cubicBezTo>
                  <a:cubicBezTo>
                    <a:pt x="228959" y="80744"/>
                    <a:pt x="232696" y="88439"/>
                    <a:pt x="230331" y="95548"/>
                  </a:cubicBezTo>
                  <a:cubicBezTo>
                    <a:pt x="228047" y="101202"/>
                    <a:pt x="222263" y="104642"/>
                    <a:pt x="216191" y="1039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14929;p148"/>
            <p:cNvSpPr/>
            <p:nvPr/>
          </p:nvSpPr>
          <p:spPr>
            <a:xfrm>
              <a:off x="11296378" y="1114003"/>
              <a:ext cx="162264" cy="94007"/>
            </a:xfrm>
            <a:custGeom>
              <a:avLst/>
              <a:gdLst/>
              <a:ahLst/>
              <a:cxnLst/>
              <a:rect l="l" t="t" r="r" b="b"/>
              <a:pathLst>
                <a:path w="162264" h="94007" extrusionOk="0">
                  <a:moveTo>
                    <a:pt x="126335" y="94007"/>
                  </a:moveTo>
                  <a:cubicBezTo>
                    <a:pt x="121872" y="93986"/>
                    <a:pt x="117449" y="93159"/>
                    <a:pt x="113282" y="91566"/>
                  </a:cubicBezTo>
                  <a:lnTo>
                    <a:pt x="8585" y="50065"/>
                  </a:lnTo>
                  <a:cubicBezTo>
                    <a:pt x="1605" y="47302"/>
                    <a:pt x="-1807" y="39419"/>
                    <a:pt x="962" y="32456"/>
                  </a:cubicBezTo>
                  <a:cubicBezTo>
                    <a:pt x="965" y="32449"/>
                    <a:pt x="968" y="32441"/>
                    <a:pt x="971" y="32434"/>
                  </a:cubicBezTo>
                  <a:cubicBezTo>
                    <a:pt x="3544" y="25556"/>
                    <a:pt x="11219" y="22061"/>
                    <a:pt x="18113" y="24627"/>
                  </a:cubicBezTo>
                  <a:cubicBezTo>
                    <a:pt x="18293" y="24694"/>
                    <a:pt x="18471" y="24764"/>
                    <a:pt x="18647" y="24839"/>
                  </a:cubicBezTo>
                  <a:lnTo>
                    <a:pt x="123343" y="65526"/>
                  </a:lnTo>
                  <a:cubicBezTo>
                    <a:pt x="127772" y="67195"/>
                    <a:pt x="132727" y="65026"/>
                    <a:pt x="134493" y="60644"/>
                  </a:cubicBezTo>
                  <a:cubicBezTo>
                    <a:pt x="135323" y="58647"/>
                    <a:pt x="135323" y="56402"/>
                    <a:pt x="134493" y="54405"/>
                  </a:cubicBezTo>
                  <a:cubicBezTo>
                    <a:pt x="133427" y="52426"/>
                    <a:pt x="131693" y="50888"/>
                    <a:pt x="129598" y="50065"/>
                  </a:cubicBezTo>
                  <a:lnTo>
                    <a:pt x="68412" y="26195"/>
                  </a:lnTo>
                  <a:cubicBezTo>
                    <a:pt x="61533" y="23317"/>
                    <a:pt x="58170" y="15527"/>
                    <a:pt x="60798" y="8564"/>
                  </a:cubicBezTo>
                  <a:cubicBezTo>
                    <a:pt x="63567" y="1602"/>
                    <a:pt x="71471" y="-1803"/>
                    <a:pt x="78451" y="960"/>
                  </a:cubicBezTo>
                  <a:cubicBezTo>
                    <a:pt x="78459" y="963"/>
                    <a:pt x="78466" y="966"/>
                    <a:pt x="78474" y="969"/>
                  </a:cubicBezTo>
                  <a:lnTo>
                    <a:pt x="139660" y="24839"/>
                  </a:lnTo>
                  <a:cubicBezTo>
                    <a:pt x="157868" y="31866"/>
                    <a:pt x="166918" y="52287"/>
                    <a:pt x="159873" y="70450"/>
                  </a:cubicBezTo>
                  <a:cubicBezTo>
                    <a:pt x="159843" y="70526"/>
                    <a:pt x="159813" y="70603"/>
                    <a:pt x="159783" y="70680"/>
                  </a:cubicBezTo>
                  <a:cubicBezTo>
                    <a:pt x="154647" y="84687"/>
                    <a:pt x="141287" y="94004"/>
                    <a:pt x="126334" y="940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14930;p148"/>
            <p:cNvSpPr/>
            <p:nvPr/>
          </p:nvSpPr>
          <p:spPr>
            <a:xfrm>
              <a:off x="11302026" y="1124581"/>
              <a:ext cx="276498" cy="116250"/>
            </a:xfrm>
            <a:custGeom>
              <a:avLst/>
              <a:gdLst/>
              <a:ahLst/>
              <a:cxnLst/>
              <a:rect l="l" t="t" r="r" b="b"/>
              <a:pathLst>
                <a:path w="276498" h="116250" extrusionOk="0">
                  <a:moveTo>
                    <a:pt x="55966" y="116251"/>
                  </a:moveTo>
                  <a:cubicBezTo>
                    <a:pt x="49839" y="116263"/>
                    <a:pt x="43791" y="114871"/>
                    <a:pt x="38290" y="112182"/>
                  </a:cubicBezTo>
                  <a:lnTo>
                    <a:pt x="7561" y="96992"/>
                  </a:lnTo>
                  <a:cubicBezTo>
                    <a:pt x="910" y="93602"/>
                    <a:pt x="-1855" y="85568"/>
                    <a:pt x="1306" y="78818"/>
                  </a:cubicBezTo>
                  <a:cubicBezTo>
                    <a:pt x="4593" y="72083"/>
                    <a:pt x="12730" y="69280"/>
                    <a:pt x="19482" y="72558"/>
                  </a:cubicBezTo>
                  <a:cubicBezTo>
                    <a:pt x="19497" y="72565"/>
                    <a:pt x="19511" y="72572"/>
                    <a:pt x="19526" y="72580"/>
                  </a:cubicBezTo>
                  <a:lnTo>
                    <a:pt x="50527" y="87770"/>
                  </a:lnTo>
                  <a:cubicBezTo>
                    <a:pt x="52581" y="88275"/>
                    <a:pt x="54728" y="88275"/>
                    <a:pt x="56782" y="87770"/>
                  </a:cubicBezTo>
                  <a:lnTo>
                    <a:pt x="152232" y="82073"/>
                  </a:lnTo>
                  <a:cubicBezTo>
                    <a:pt x="154120" y="81822"/>
                    <a:pt x="155956" y="81273"/>
                    <a:pt x="157671" y="80446"/>
                  </a:cubicBezTo>
                  <a:lnTo>
                    <a:pt x="246322" y="35147"/>
                  </a:lnTo>
                  <a:cubicBezTo>
                    <a:pt x="248497" y="35147"/>
                    <a:pt x="249042" y="33248"/>
                    <a:pt x="249313" y="32435"/>
                  </a:cubicBezTo>
                  <a:cubicBezTo>
                    <a:pt x="249756" y="31489"/>
                    <a:pt x="249756" y="30396"/>
                    <a:pt x="249313" y="29451"/>
                  </a:cubicBezTo>
                  <a:cubicBezTo>
                    <a:pt x="248240" y="27540"/>
                    <a:pt x="245908" y="26725"/>
                    <a:pt x="243874" y="27552"/>
                  </a:cubicBezTo>
                  <a:lnTo>
                    <a:pt x="147881" y="59560"/>
                  </a:lnTo>
                  <a:cubicBezTo>
                    <a:pt x="140754" y="61918"/>
                    <a:pt x="133039" y="58191"/>
                    <a:pt x="130477" y="51151"/>
                  </a:cubicBezTo>
                  <a:cubicBezTo>
                    <a:pt x="128291" y="43977"/>
                    <a:pt x="132113" y="36351"/>
                    <a:pt x="139179" y="33791"/>
                  </a:cubicBezTo>
                  <a:lnTo>
                    <a:pt x="234085" y="2326"/>
                  </a:lnTo>
                  <a:cubicBezTo>
                    <a:pt x="249629" y="-4074"/>
                    <a:pt x="267444" y="3179"/>
                    <a:pt x="274060" y="18601"/>
                  </a:cubicBezTo>
                  <a:cubicBezTo>
                    <a:pt x="277311" y="26133"/>
                    <a:pt x="277311" y="34668"/>
                    <a:pt x="274060" y="42200"/>
                  </a:cubicBezTo>
                  <a:cubicBezTo>
                    <a:pt x="271123" y="49993"/>
                    <a:pt x="265135" y="56260"/>
                    <a:pt x="257472" y="59560"/>
                  </a:cubicBezTo>
                  <a:lnTo>
                    <a:pt x="170996" y="105672"/>
                  </a:lnTo>
                  <a:cubicBezTo>
                    <a:pt x="165881" y="108426"/>
                    <a:pt x="160213" y="110002"/>
                    <a:pt x="154408" y="110283"/>
                  </a:cubicBezTo>
                  <a:lnTo>
                    <a:pt x="58957" y="1162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14931;p148"/>
            <p:cNvSpPr/>
            <p:nvPr/>
          </p:nvSpPr>
          <p:spPr>
            <a:xfrm>
              <a:off x="11141374" y="1132332"/>
              <a:ext cx="187266" cy="90598"/>
            </a:xfrm>
            <a:custGeom>
              <a:avLst/>
              <a:gdLst/>
              <a:ahLst/>
              <a:cxnLst/>
              <a:rect l="l" t="t" r="r" b="b"/>
              <a:pathLst>
                <a:path w="187266" h="90598" extrusionOk="0">
                  <a:moveTo>
                    <a:pt x="174739" y="90597"/>
                  </a:moveTo>
                  <a:cubicBezTo>
                    <a:pt x="171873" y="90642"/>
                    <a:pt x="169082" y="89682"/>
                    <a:pt x="166853" y="87885"/>
                  </a:cubicBezTo>
                  <a:lnTo>
                    <a:pt x="85272" y="29838"/>
                  </a:lnTo>
                  <a:lnTo>
                    <a:pt x="18104" y="50452"/>
                  </a:lnTo>
                  <a:cubicBezTo>
                    <a:pt x="10594" y="52625"/>
                    <a:pt x="2741" y="48313"/>
                    <a:pt x="564" y="40823"/>
                  </a:cubicBezTo>
                  <a:cubicBezTo>
                    <a:pt x="-1614" y="33333"/>
                    <a:pt x="2708" y="25500"/>
                    <a:pt x="10218" y="23328"/>
                  </a:cubicBezTo>
                  <a:lnTo>
                    <a:pt x="83912" y="543"/>
                  </a:lnTo>
                  <a:cubicBezTo>
                    <a:pt x="88021" y="-653"/>
                    <a:pt x="92453" y="151"/>
                    <a:pt x="95877" y="2713"/>
                  </a:cubicBezTo>
                  <a:lnTo>
                    <a:pt x="181537" y="64557"/>
                  </a:lnTo>
                  <a:cubicBezTo>
                    <a:pt x="187583" y="68743"/>
                    <a:pt x="189083" y="77024"/>
                    <a:pt x="184887" y="83055"/>
                  </a:cubicBezTo>
                  <a:cubicBezTo>
                    <a:pt x="184772" y="83221"/>
                    <a:pt x="184652" y="83384"/>
                    <a:pt x="184529" y="83545"/>
                  </a:cubicBezTo>
                  <a:cubicBezTo>
                    <a:pt x="182618" y="87351"/>
                    <a:pt x="178962" y="89984"/>
                    <a:pt x="174740" y="905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14932;p148"/>
            <p:cNvSpPr/>
            <p:nvPr/>
          </p:nvSpPr>
          <p:spPr>
            <a:xfrm>
              <a:off x="11446919" y="805672"/>
              <a:ext cx="240763" cy="104512"/>
            </a:xfrm>
            <a:custGeom>
              <a:avLst/>
              <a:gdLst/>
              <a:ahLst/>
              <a:cxnLst/>
              <a:rect l="l" t="t" r="r" b="b"/>
              <a:pathLst>
                <a:path w="240763" h="104512" extrusionOk="0">
                  <a:moveTo>
                    <a:pt x="109316" y="104507"/>
                  </a:moveTo>
                  <a:cubicBezTo>
                    <a:pt x="73048" y="104905"/>
                    <a:pt x="39799" y="84415"/>
                    <a:pt x="23927" y="51885"/>
                  </a:cubicBezTo>
                  <a:cubicBezTo>
                    <a:pt x="22291" y="48846"/>
                    <a:pt x="20926" y="45669"/>
                    <a:pt x="19848" y="42391"/>
                  </a:cubicBezTo>
                  <a:cubicBezTo>
                    <a:pt x="18349" y="38673"/>
                    <a:pt x="16624" y="35049"/>
                    <a:pt x="14681" y="31541"/>
                  </a:cubicBezTo>
                  <a:cubicBezTo>
                    <a:pt x="13452" y="29201"/>
                    <a:pt x="11427" y="27374"/>
                    <a:pt x="8970" y="26387"/>
                  </a:cubicBezTo>
                  <a:cubicBezTo>
                    <a:pt x="1914" y="23838"/>
                    <a:pt x="-1738" y="16068"/>
                    <a:pt x="813" y="9027"/>
                  </a:cubicBezTo>
                  <a:cubicBezTo>
                    <a:pt x="3175" y="2076"/>
                    <a:pt x="10741" y="-1650"/>
                    <a:pt x="17710" y="707"/>
                  </a:cubicBezTo>
                  <a:cubicBezTo>
                    <a:pt x="17880" y="765"/>
                    <a:pt x="18049" y="826"/>
                    <a:pt x="18216" y="890"/>
                  </a:cubicBezTo>
                  <a:cubicBezTo>
                    <a:pt x="26348" y="4039"/>
                    <a:pt x="33224" y="9754"/>
                    <a:pt x="37796" y="17165"/>
                  </a:cubicBezTo>
                  <a:cubicBezTo>
                    <a:pt x="40541" y="22039"/>
                    <a:pt x="42905" y="27117"/>
                    <a:pt x="44866" y="32355"/>
                  </a:cubicBezTo>
                  <a:lnTo>
                    <a:pt x="48130" y="39950"/>
                  </a:lnTo>
                  <a:cubicBezTo>
                    <a:pt x="52935" y="49637"/>
                    <a:pt x="60028" y="58014"/>
                    <a:pt x="68797" y="64362"/>
                  </a:cubicBezTo>
                  <a:cubicBezTo>
                    <a:pt x="86888" y="77138"/>
                    <a:pt x="109923" y="80750"/>
                    <a:pt x="131071" y="74127"/>
                  </a:cubicBezTo>
                  <a:lnTo>
                    <a:pt x="131070" y="74127"/>
                  </a:lnTo>
                  <a:lnTo>
                    <a:pt x="222985" y="44561"/>
                  </a:lnTo>
                  <a:cubicBezTo>
                    <a:pt x="230106" y="42400"/>
                    <a:pt x="237667" y="46231"/>
                    <a:pt x="240117" y="53241"/>
                  </a:cubicBezTo>
                  <a:cubicBezTo>
                    <a:pt x="242399" y="60377"/>
                    <a:pt x="238449" y="68007"/>
                    <a:pt x="231294" y="70283"/>
                  </a:cubicBezTo>
                  <a:cubicBezTo>
                    <a:pt x="231244" y="70299"/>
                    <a:pt x="231194" y="70314"/>
                    <a:pt x="231144" y="70330"/>
                  </a:cubicBezTo>
                  <a:lnTo>
                    <a:pt x="139500" y="99896"/>
                  </a:lnTo>
                  <a:cubicBezTo>
                    <a:pt x="129715" y="102881"/>
                    <a:pt x="119547" y="104434"/>
                    <a:pt x="109316" y="10450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14933;p148"/>
            <p:cNvSpPr/>
            <p:nvPr/>
          </p:nvSpPr>
          <p:spPr>
            <a:xfrm>
              <a:off x="11371579" y="740670"/>
              <a:ext cx="162449" cy="94322"/>
            </a:xfrm>
            <a:custGeom>
              <a:avLst/>
              <a:gdLst/>
              <a:ahLst/>
              <a:cxnLst/>
              <a:rect l="l" t="t" r="r" b="b"/>
              <a:pathLst>
                <a:path w="162449" h="94322" extrusionOk="0">
                  <a:moveTo>
                    <a:pt x="88933" y="92203"/>
                  </a:moveTo>
                  <a:cubicBezTo>
                    <a:pt x="87324" y="92584"/>
                    <a:pt x="85648" y="92584"/>
                    <a:pt x="84039" y="92203"/>
                  </a:cubicBezTo>
                  <a:lnTo>
                    <a:pt x="22853" y="68605"/>
                  </a:lnTo>
                  <a:cubicBezTo>
                    <a:pt x="4488" y="61564"/>
                    <a:pt x="-4677" y="41006"/>
                    <a:pt x="2381" y="22688"/>
                  </a:cubicBezTo>
                  <a:cubicBezTo>
                    <a:pt x="2406" y="22623"/>
                    <a:pt x="2432" y="22557"/>
                    <a:pt x="2457" y="22492"/>
                  </a:cubicBezTo>
                  <a:cubicBezTo>
                    <a:pt x="9884" y="4280"/>
                    <a:pt x="30564" y="-4647"/>
                    <a:pt x="48958" y="2420"/>
                  </a:cubicBezTo>
                  <a:lnTo>
                    <a:pt x="153655" y="43107"/>
                  </a:lnTo>
                  <a:cubicBezTo>
                    <a:pt x="160714" y="45804"/>
                    <a:pt x="164244" y="53697"/>
                    <a:pt x="161541" y="60738"/>
                  </a:cubicBezTo>
                  <a:cubicBezTo>
                    <a:pt x="158837" y="67779"/>
                    <a:pt x="150924" y="71301"/>
                    <a:pt x="143865" y="68605"/>
                  </a:cubicBezTo>
                  <a:lnTo>
                    <a:pt x="39169" y="27646"/>
                  </a:lnTo>
                  <a:cubicBezTo>
                    <a:pt x="34665" y="25956"/>
                    <a:pt x="29627" y="28110"/>
                    <a:pt x="27747" y="32528"/>
                  </a:cubicBezTo>
                  <a:cubicBezTo>
                    <a:pt x="26946" y="34531"/>
                    <a:pt x="26946" y="36764"/>
                    <a:pt x="27747" y="38767"/>
                  </a:cubicBezTo>
                  <a:cubicBezTo>
                    <a:pt x="28638" y="40777"/>
                    <a:pt x="30305" y="42342"/>
                    <a:pt x="32371" y="43107"/>
                  </a:cubicBezTo>
                  <a:lnTo>
                    <a:pt x="93557" y="66977"/>
                  </a:lnTo>
                  <a:cubicBezTo>
                    <a:pt x="101066" y="68325"/>
                    <a:pt x="106058" y="75490"/>
                    <a:pt x="104706" y="82981"/>
                  </a:cubicBezTo>
                  <a:cubicBezTo>
                    <a:pt x="103354" y="90471"/>
                    <a:pt x="96172" y="95450"/>
                    <a:pt x="88662" y="94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14934;p148"/>
            <p:cNvSpPr/>
            <p:nvPr/>
          </p:nvSpPr>
          <p:spPr>
            <a:xfrm>
              <a:off x="11252310" y="706685"/>
              <a:ext cx="276004" cy="116634"/>
            </a:xfrm>
            <a:custGeom>
              <a:avLst/>
              <a:gdLst/>
              <a:ahLst/>
              <a:cxnLst/>
              <a:rect l="l" t="t" r="r" b="b"/>
              <a:pathLst>
                <a:path w="276004" h="116634" extrusionOk="0">
                  <a:moveTo>
                    <a:pt x="31171" y="116423"/>
                  </a:moveTo>
                  <a:cubicBezTo>
                    <a:pt x="18698" y="116417"/>
                    <a:pt x="7400" y="109081"/>
                    <a:pt x="2346" y="97707"/>
                  </a:cubicBezTo>
                  <a:cubicBezTo>
                    <a:pt x="-782" y="90150"/>
                    <a:pt x="-782" y="81665"/>
                    <a:pt x="2346" y="74108"/>
                  </a:cubicBezTo>
                  <a:cubicBezTo>
                    <a:pt x="5361" y="66364"/>
                    <a:pt x="11324" y="60123"/>
                    <a:pt x="18934" y="56748"/>
                  </a:cubicBezTo>
                  <a:lnTo>
                    <a:pt x="105682" y="10636"/>
                  </a:lnTo>
                  <a:cubicBezTo>
                    <a:pt x="110714" y="7920"/>
                    <a:pt x="116285" y="6345"/>
                    <a:pt x="121998" y="6024"/>
                  </a:cubicBezTo>
                  <a:lnTo>
                    <a:pt x="217448" y="57"/>
                  </a:lnTo>
                  <a:cubicBezTo>
                    <a:pt x="224393" y="-309"/>
                    <a:pt x="231317" y="1091"/>
                    <a:pt x="237571" y="4126"/>
                  </a:cubicBezTo>
                  <a:lnTo>
                    <a:pt x="268572" y="19587"/>
                  </a:lnTo>
                  <a:cubicBezTo>
                    <a:pt x="275239" y="22972"/>
                    <a:pt x="277913" y="31092"/>
                    <a:pt x="274555" y="37761"/>
                  </a:cubicBezTo>
                  <a:cubicBezTo>
                    <a:pt x="271161" y="44410"/>
                    <a:pt x="263020" y="47077"/>
                    <a:pt x="256335" y="43728"/>
                  </a:cubicBezTo>
                  <a:lnTo>
                    <a:pt x="225606" y="28538"/>
                  </a:lnTo>
                  <a:cubicBezTo>
                    <a:pt x="223464" y="27998"/>
                    <a:pt x="221222" y="27998"/>
                    <a:pt x="219080" y="28538"/>
                  </a:cubicBezTo>
                  <a:lnTo>
                    <a:pt x="123630" y="34506"/>
                  </a:lnTo>
                  <a:cubicBezTo>
                    <a:pt x="121823" y="34533"/>
                    <a:pt x="120050" y="34999"/>
                    <a:pt x="118463" y="35862"/>
                  </a:cubicBezTo>
                  <a:lnTo>
                    <a:pt x="30899" y="82517"/>
                  </a:lnTo>
                  <a:cubicBezTo>
                    <a:pt x="29502" y="82969"/>
                    <a:pt x="28333" y="83940"/>
                    <a:pt x="27636" y="85229"/>
                  </a:cubicBezTo>
                  <a:cubicBezTo>
                    <a:pt x="26946" y="87368"/>
                    <a:pt x="28126" y="89660"/>
                    <a:pt x="30272" y="90348"/>
                  </a:cubicBezTo>
                  <a:cubicBezTo>
                    <a:pt x="31288" y="90673"/>
                    <a:pt x="32392" y="90589"/>
                    <a:pt x="33347" y="90112"/>
                  </a:cubicBezTo>
                  <a:lnTo>
                    <a:pt x="129340" y="58104"/>
                  </a:lnTo>
                  <a:cubicBezTo>
                    <a:pt x="136387" y="55516"/>
                    <a:pt x="144204" y="59115"/>
                    <a:pt x="146798" y="66144"/>
                  </a:cubicBezTo>
                  <a:cubicBezTo>
                    <a:pt x="149393" y="73173"/>
                    <a:pt x="145784" y="80970"/>
                    <a:pt x="138737" y="83558"/>
                  </a:cubicBezTo>
                  <a:cubicBezTo>
                    <a:pt x="138418" y="83675"/>
                    <a:pt x="138096" y="83780"/>
                    <a:pt x="137769" y="83873"/>
                  </a:cubicBezTo>
                  <a:lnTo>
                    <a:pt x="42864" y="115338"/>
                  </a:lnTo>
                  <a:cubicBezTo>
                    <a:pt x="39092" y="116545"/>
                    <a:pt x="35102" y="116915"/>
                    <a:pt x="31171" y="11642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14935;p148"/>
            <p:cNvSpPr/>
            <p:nvPr/>
          </p:nvSpPr>
          <p:spPr>
            <a:xfrm>
              <a:off x="11497788" y="723226"/>
              <a:ext cx="190395" cy="90662"/>
            </a:xfrm>
            <a:custGeom>
              <a:avLst/>
              <a:gdLst/>
              <a:ahLst/>
              <a:cxnLst/>
              <a:rect l="l" t="t" r="r" b="b"/>
              <a:pathLst>
                <a:path w="190395" h="90662" extrusionOk="0">
                  <a:moveTo>
                    <a:pt x="102229" y="90659"/>
                  </a:moveTo>
                  <a:cubicBezTo>
                    <a:pt x="99277" y="90722"/>
                    <a:pt x="96395" y="89764"/>
                    <a:pt x="94071" y="87947"/>
                  </a:cubicBezTo>
                  <a:lnTo>
                    <a:pt x="8411" y="26102"/>
                  </a:lnTo>
                  <a:cubicBezTo>
                    <a:pt x="1470" y="23243"/>
                    <a:pt x="-1833" y="15313"/>
                    <a:pt x="1033" y="8390"/>
                  </a:cubicBezTo>
                  <a:cubicBezTo>
                    <a:pt x="3900" y="1466"/>
                    <a:pt x="11849" y="-1829"/>
                    <a:pt x="18790" y="1030"/>
                  </a:cubicBezTo>
                  <a:cubicBezTo>
                    <a:pt x="20513" y="1740"/>
                    <a:pt x="22071" y="2795"/>
                    <a:pt x="23368" y="4131"/>
                  </a:cubicBezTo>
                  <a:lnTo>
                    <a:pt x="104948" y="61093"/>
                  </a:lnTo>
                  <a:lnTo>
                    <a:pt x="172117" y="40478"/>
                  </a:lnTo>
                  <a:cubicBezTo>
                    <a:pt x="179627" y="38231"/>
                    <a:pt x="187540" y="42481"/>
                    <a:pt x="189793" y="49972"/>
                  </a:cubicBezTo>
                  <a:cubicBezTo>
                    <a:pt x="192046" y="57462"/>
                    <a:pt x="187784" y="65356"/>
                    <a:pt x="180275" y="67603"/>
                  </a:cubicBezTo>
                  <a:lnTo>
                    <a:pt x="104948" y="901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14936;p148"/>
            <p:cNvSpPr/>
            <p:nvPr/>
          </p:nvSpPr>
          <p:spPr>
            <a:xfrm>
              <a:off x="11364518" y="898786"/>
              <a:ext cx="96555" cy="162207"/>
            </a:xfrm>
            <a:custGeom>
              <a:avLst/>
              <a:gdLst/>
              <a:ahLst/>
              <a:cxnLst/>
              <a:rect l="l" t="t" r="r" b="b"/>
              <a:pathLst>
                <a:path w="96555" h="162207" extrusionOk="0">
                  <a:moveTo>
                    <a:pt x="42694" y="150543"/>
                  </a:moveTo>
                  <a:cubicBezTo>
                    <a:pt x="19308" y="150543"/>
                    <a:pt x="0" y="137795"/>
                    <a:pt x="0" y="125046"/>
                  </a:cubicBezTo>
                  <a:cubicBezTo>
                    <a:pt x="0" y="118536"/>
                    <a:pt x="5711" y="108771"/>
                    <a:pt x="13326" y="108771"/>
                  </a:cubicBezTo>
                  <a:cubicBezTo>
                    <a:pt x="20940" y="108771"/>
                    <a:pt x="28282" y="120163"/>
                    <a:pt x="42694" y="122876"/>
                  </a:cubicBezTo>
                  <a:lnTo>
                    <a:pt x="42694" y="91140"/>
                  </a:lnTo>
                  <a:cubicBezTo>
                    <a:pt x="24746" y="84087"/>
                    <a:pt x="3535" y="75679"/>
                    <a:pt x="3535" y="50724"/>
                  </a:cubicBezTo>
                  <a:cubicBezTo>
                    <a:pt x="3674" y="29075"/>
                    <a:pt x="20998" y="11435"/>
                    <a:pt x="42694" y="10850"/>
                  </a:cubicBezTo>
                  <a:lnTo>
                    <a:pt x="42694" y="5425"/>
                  </a:lnTo>
                  <a:cubicBezTo>
                    <a:pt x="42694" y="2712"/>
                    <a:pt x="45958" y="0"/>
                    <a:pt x="50309" y="0"/>
                  </a:cubicBezTo>
                  <a:cubicBezTo>
                    <a:pt x="54660" y="0"/>
                    <a:pt x="57651" y="2712"/>
                    <a:pt x="57651" y="5425"/>
                  </a:cubicBezTo>
                  <a:lnTo>
                    <a:pt x="57651" y="10307"/>
                  </a:lnTo>
                  <a:cubicBezTo>
                    <a:pt x="69888" y="10307"/>
                    <a:pt x="93003" y="13834"/>
                    <a:pt x="93003" y="27396"/>
                  </a:cubicBezTo>
                  <a:cubicBezTo>
                    <a:pt x="93003" y="32550"/>
                    <a:pt x="89196" y="43400"/>
                    <a:pt x="80766" y="43400"/>
                  </a:cubicBezTo>
                  <a:cubicBezTo>
                    <a:pt x="72336" y="43400"/>
                    <a:pt x="70432" y="37161"/>
                    <a:pt x="57651" y="36076"/>
                  </a:cubicBezTo>
                  <a:lnTo>
                    <a:pt x="57651" y="64829"/>
                  </a:lnTo>
                  <a:cubicBezTo>
                    <a:pt x="75599" y="71339"/>
                    <a:pt x="96538" y="80561"/>
                    <a:pt x="96538" y="107143"/>
                  </a:cubicBezTo>
                  <a:cubicBezTo>
                    <a:pt x="97171" y="129462"/>
                    <a:pt x="79988" y="148279"/>
                    <a:pt x="57651" y="149730"/>
                  </a:cubicBezTo>
                  <a:lnTo>
                    <a:pt x="57651" y="156782"/>
                  </a:lnTo>
                  <a:cubicBezTo>
                    <a:pt x="57651" y="159495"/>
                    <a:pt x="53844" y="162207"/>
                    <a:pt x="50309" y="162207"/>
                  </a:cubicBezTo>
                  <a:cubicBezTo>
                    <a:pt x="46773" y="162207"/>
                    <a:pt x="42694" y="159495"/>
                    <a:pt x="42694" y="156782"/>
                  </a:cubicBezTo>
                  <a:close/>
                  <a:moveTo>
                    <a:pt x="44870" y="59946"/>
                  </a:moveTo>
                  <a:lnTo>
                    <a:pt x="44870" y="36619"/>
                  </a:lnTo>
                  <a:cubicBezTo>
                    <a:pt x="35896" y="38517"/>
                    <a:pt x="32089" y="43129"/>
                    <a:pt x="32089" y="47740"/>
                  </a:cubicBezTo>
                  <a:cubicBezTo>
                    <a:pt x="32089" y="52351"/>
                    <a:pt x="37255" y="56962"/>
                    <a:pt x="44870" y="59946"/>
                  </a:cubicBezTo>
                  <a:moveTo>
                    <a:pt x="55748" y="96293"/>
                  </a:moveTo>
                  <a:lnTo>
                    <a:pt x="55748" y="123418"/>
                  </a:lnTo>
                  <a:cubicBezTo>
                    <a:pt x="62546" y="121791"/>
                    <a:pt x="67713" y="117993"/>
                    <a:pt x="67713" y="110941"/>
                  </a:cubicBezTo>
                  <a:cubicBezTo>
                    <a:pt x="67713" y="103888"/>
                    <a:pt x="62818" y="100362"/>
                    <a:pt x="55748" y="97107"/>
                  </a:cubicBezTo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52692" y="6356352"/>
            <a:ext cx="334108" cy="365125"/>
          </a:xfrm>
        </p:spPr>
        <p:txBody>
          <a:bodyPr vert="horz" lIns="91440" tIns="45720" rIns="91440" bIns="45720" rtlCol="0" anchor="ctr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90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="" xmlns:a16="http://schemas.microsoft.com/office/drawing/2014/main" id="{D551E61C-DA38-E744-90E5-9105B2891C10}"/>
              </a:ext>
            </a:extLst>
          </p:cNvPr>
          <p:cNvSpPr>
            <a:spLocks noGrp="1"/>
          </p:cNvSpPr>
          <p:nvPr/>
        </p:nvSpPr>
        <p:spPr>
          <a:xfrm>
            <a:off x="436627" y="6533347"/>
            <a:ext cx="3454841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Itc franklin gothic std"/>
              </a:rPr>
              <a:t>Legal Aid SA Annual Performance Report 2020-2021</a:t>
            </a:r>
            <a:endParaRPr lang="en-ZA" sz="1000" b="1" dirty="0">
              <a:solidFill>
                <a:schemeClr val="tx1">
                  <a:lumMod val="50000"/>
                  <a:lumOff val="50000"/>
                </a:schemeClr>
              </a:solidFill>
              <a:latin typeface="Itc franklin gothic std"/>
            </a:endParaRPr>
          </a:p>
        </p:txBody>
      </p:sp>
      <p:sp>
        <p:nvSpPr>
          <p:cNvPr id="8" name="Title 1"/>
          <p:cNvSpPr>
            <a:spLocks noGrp="1"/>
          </p:cNvSpPr>
          <p:nvPr/>
        </p:nvSpPr>
        <p:spPr>
          <a:xfrm>
            <a:off x="233141" y="0"/>
            <a:ext cx="6904075" cy="62459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2. Performance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FY 2020-2021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  <p:sp>
        <p:nvSpPr>
          <p:cNvPr id="9" name="Title 1"/>
          <p:cNvSpPr>
            <a:spLocks noGrp="1"/>
          </p:cNvSpPr>
          <p:nvPr/>
        </p:nvSpPr>
        <p:spPr>
          <a:xfrm>
            <a:off x="233140" y="560383"/>
            <a:ext cx="7720235" cy="52890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Legal Service Delivery</a:t>
            </a:r>
          </a:p>
        </p:txBody>
      </p:sp>
      <p:pic>
        <p:nvPicPr>
          <p:cNvPr id="60" name="Content Placeholder 1"/>
          <p:cNvPicPr>
            <a:picLocks noChangeAspect="1"/>
          </p:cNvPicPr>
          <p:nvPr/>
        </p:nvPicPr>
        <p:blipFill rotWithShape="1">
          <a:blip r:embed="rId3"/>
          <a:srcRect l="805" t="8724" r="2426" b="9846"/>
          <a:stretch/>
        </p:blipFill>
        <p:spPr>
          <a:xfrm>
            <a:off x="1808507" y="2794463"/>
            <a:ext cx="6535393" cy="35433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19050">
            <a:solidFill>
              <a:schemeClr val="tx1"/>
            </a:solidFill>
          </a:ln>
          <a:effectLst/>
        </p:spPr>
      </p:pic>
      <p:sp>
        <p:nvSpPr>
          <p:cNvPr id="58" name="Freeform 151">
            <a:extLst>
              <a:ext uri="{FF2B5EF4-FFF2-40B4-BE49-F238E27FC236}">
                <a16:creationId xmlns="" xmlns:a16="http://schemas.microsoft.com/office/drawing/2014/main" id="{74C1916D-D760-D048-9655-3DD9743F13F7}"/>
              </a:ext>
            </a:extLst>
          </p:cNvPr>
          <p:cNvSpPr>
            <a:spLocks noChangeArrowheads="1"/>
          </p:cNvSpPr>
          <p:nvPr/>
        </p:nvSpPr>
        <p:spPr bwMode="auto">
          <a:xfrm rot="4406252">
            <a:off x="4284259" y="55038"/>
            <a:ext cx="3151132" cy="3169972"/>
          </a:xfrm>
          <a:custGeom>
            <a:avLst/>
            <a:gdLst>
              <a:gd name="T0" fmla="*/ 595 w 4205"/>
              <a:gd name="T1" fmla="*/ 587 h 4221"/>
              <a:gd name="T2" fmla="*/ 595 w 4205"/>
              <a:gd name="T3" fmla="*/ 587 h 4221"/>
              <a:gd name="T4" fmla="*/ 2722 w 4205"/>
              <a:gd name="T5" fmla="*/ 595 h 4221"/>
              <a:gd name="T6" fmla="*/ 2923 w 4205"/>
              <a:gd name="T7" fmla="*/ 2463 h 4221"/>
              <a:gd name="T8" fmla="*/ 2956 w 4205"/>
              <a:gd name="T9" fmla="*/ 2714 h 4221"/>
              <a:gd name="T10" fmla="*/ 2956 w 4205"/>
              <a:gd name="T11" fmla="*/ 2714 h 4221"/>
              <a:gd name="T12" fmla="*/ 3166 w 4205"/>
              <a:gd name="T13" fmla="*/ 2756 h 4221"/>
              <a:gd name="T14" fmla="*/ 3953 w 4205"/>
              <a:gd name="T15" fmla="*/ 2940 h 4221"/>
              <a:gd name="T16" fmla="*/ 3953 w 4205"/>
              <a:gd name="T17" fmla="*/ 3910 h 4221"/>
              <a:gd name="T18" fmla="*/ 2915 w 4205"/>
              <a:gd name="T19" fmla="*/ 3936 h 4221"/>
              <a:gd name="T20" fmla="*/ 2755 w 4205"/>
              <a:gd name="T21" fmla="*/ 3166 h 4221"/>
              <a:gd name="T22" fmla="*/ 2705 w 4205"/>
              <a:gd name="T23" fmla="*/ 2957 h 4221"/>
              <a:gd name="T24" fmla="*/ 2705 w 4205"/>
              <a:gd name="T25" fmla="*/ 2957 h 4221"/>
              <a:gd name="T26" fmla="*/ 2462 w 4205"/>
              <a:gd name="T27" fmla="*/ 2923 h 4221"/>
              <a:gd name="T28" fmla="*/ 595 w 4205"/>
              <a:gd name="T29" fmla="*/ 2714 h 4221"/>
              <a:gd name="T30" fmla="*/ 595 w 4205"/>
              <a:gd name="T31" fmla="*/ 587 h 4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05" h="4221">
                <a:moveTo>
                  <a:pt x="595" y="587"/>
                </a:moveTo>
                <a:lnTo>
                  <a:pt x="595" y="587"/>
                </a:lnTo>
                <a:cubicBezTo>
                  <a:pt x="1181" y="0"/>
                  <a:pt x="2136" y="9"/>
                  <a:pt x="2722" y="595"/>
                </a:cubicBezTo>
                <a:cubicBezTo>
                  <a:pt x="3225" y="1097"/>
                  <a:pt x="3292" y="1876"/>
                  <a:pt x="2923" y="2463"/>
                </a:cubicBezTo>
                <a:cubicBezTo>
                  <a:pt x="2873" y="2538"/>
                  <a:pt x="2889" y="2647"/>
                  <a:pt x="2956" y="2714"/>
                </a:cubicBezTo>
                <a:lnTo>
                  <a:pt x="2956" y="2714"/>
                </a:lnTo>
                <a:cubicBezTo>
                  <a:pt x="3007" y="2764"/>
                  <a:pt x="3090" y="2789"/>
                  <a:pt x="3166" y="2756"/>
                </a:cubicBezTo>
                <a:cubicBezTo>
                  <a:pt x="3434" y="2655"/>
                  <a:pt x="3744" y="2714"/>
                  <a:pt x="3953" y="2940"/>
                </a:cubicBezTo>
                <a:cubicBezTo>
                  <a:pt x="4204" y="3216"/>
                  <a:pt x="4204" y="3635"/>
                  <a:pt x="3953" y="3910"/>
                </a:cubicBezTo>
                <a:cubicBezTo>
                  <a:pt x="3677" y="4212"/>
                  <a:pt x="3208" y="4220"/>
                  <a:pt x="2915" y="3936"/>
                </a:cubicBezTo>
                <a:cubicBezTo>
                  <a:pt x="2705" y="3727"/>
                  <a:pt x="2655" y="3426"/>
                  <a:pt x="2755" y="3166"/>
                </a:cubicBezTo>
                <a:cubicBezTo>
                  <a:pt x="2781" y="3091"/>
                  <a:pt x="2764" y="3007"/>
                  <a:pt x="2705" y="2957"/>
                </a:cubicBezTo>
                <a:lnTo>
                  <a:pt x="2705" y="2957"/>
                </a:lnTo>
                <a:cubicBezTo>
                  <a:pt x="2647" y="2890"/>
                  <a:pt x="2538" y="2873"/>
                  <a:pt x="2462" y="2923"/>
                </a:cubicBezTo>
                <a:cubicBezTo>
                  <a:pt x="1876" y="3292"/>
                  <a:pt x="1097" y="3225"/>
                  <a:pt x="595" y="2714"/>
                </a:cubicBezTo>
                <a:cubicBezTo>
                  <a:pt x="0" y="2128"/>
                  <a:pt x="8" y="1181"/>
                  <a:pt x="595" y="587"/>
                </a:cubicBezTo>
              </a:path>
            </a:pathLst>
          </a:custGeom>
          <a:solidFill>
            <a:srgbClr val="71B76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1" name="CuadroTexto 395">
            <a:extLst>
              <a:ext uri="{FF2B5EF4-FFF2-40B4-BE49-F238E27FC236}">
                <a16:creationId xmlns="" xmlns:a16="http://schemas.microsoft.com/office/drawing/2014/main" id="{2BB00C1A-5E79-5045-BA1F-C16A4F94E3A0}"/>
              </a:ext>
            </a:extLst>
          </p:cNvPr>
          <p:cNvSpPr txBox="1"/>
          <p:nvPr/>
        </p:nvSpPr>
        <p:spPr>
          <a:xfrm>
            <a:off x="5270346" y="309997"/>
            <a:ext cx="1656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" charset="0"/>
                <a:cs typeface="Arial" panose="020B0604020202020204" pitchFamily="34" charset="0"/>
              </a:rPr>
              <a:t>372,830</a:t>
            </a:r>
          </a:p>
        </p:txBody>
      </p:sp>
      <p:sp>
        <p:nvSpPr>
          <p:cNvPr id="59" name="Rectangle 40">
            <a:extLst>
              <a:ext uri="{FF2B5EF4-FFF2-40B4-BE49-F238E27FC236}">
                <a16:creationId xmlns="" xmlns:a16="http://schemas.microsoft.com/office/drawing/2014/main" id="{CF068AB3-666D-3347-89E6-242E3C3D709D}"/>
              </a:ext>
            </a:extLst>
          </p:cNvPr>
          <p:cNvSpPr/>
          <p:nvPr/>
        </p:nvSpPr>
        <p:spPr>
          <a:xfrm>
            <a:off x="4978804" y="739377"/>
            <a:ext cx="2239226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Indigent and vulnerable people provided with legal representation &amp; legal advice</a:t>
            </a:r>
          </a:p>
        </p:txBody>
      </p:sp>
      <p:grpSp>
        <p:nvGrpSpPr>
          <p:cNvPr id="62" name="Google Shape;11925;p135"/>
          <p:cNvGrpSpPr/>
          <p:nvPr/>
        </p:nvGrpSpPr>
        <p:grpSpPr>
          <a:xfrm>
            <a:off x="4834653" y="2579472"/>
            <a:ext cx="718422" cy="572777"/>
            <a:chOff x="1143685" y="1155940"/>
            <a:chExt cx="567584" cy="452518"/>
          </a:xfrm>
          <a:solidFill>
            <a:schemeClr val="bg1"/>
          </a:solidFill>
        </p:grpSpPr>
        <p:sp>
          <p:nvSpPr>
            <p:cNvPr id="63" name="Google Shape;11926;p135"/>
            <p:cNvSpPr/>
            <p:nvPr/>
          </p:nvSpPr>
          <p:spPr>
            <a:xfrm>
              <a:off x="1333826" y="1274726"/>
              <a:ext cx="192979" cy="192320"/>
            </a:xfrm>
            <a:custGeom>
              <a:avLst/>
              <a:gdLst/>
              <a:ahLst/>
              <a:cxnLst/>
              <a:rect l="l" t="t" r="r" b="b"/>
              <a:pathLst>
                <a:path w="192979" h="192320" extrusionOk="0">
                  <a:moveTo>
                    <a:pt x="96490" y="192320"/>
                  </a:moveTo>
                  <a:cubicBezTo>
                    <a:pt x="42569" y="192320"/>
                    <a:pt x="0" y="149897"/>
                    <a:pt x="0" y="96160"/>
                  </a:cubicBezTo>
                  <a:cubicBezTo>
                    <a:pt x="0" y="42424"/>
                    <a:pt x="42569" y="0"/>
                    <a:pt x="96490" y="0"/>
                  </a:cubicBezTo>
                  <a:cubicBezTo>
                    <a:pt x="150410" y="0"/>
                    <a:pt x="192979" y="42424"/>
                    <a:pt x="192979" y="96160"/>
                  </a:cubicBezTo>
                  <a:cubicBezTo>
                    <a:pt x="192979" y="149897"/>
                    <a:pt x="150410" y="192320"/>
                    <a:pt x="96490" y="192320"/>
                  </a:cubicBezTo>
                  <a:close/>
                  <a:moveTo>
                    <a:pt x="96490" y="25454"/>
                  </a:moveTo>
                  <a:cubicBezTo>
                    <a:pt x="59596" y="25454"/>
                    <a:pt x="28379" y="56565"/>
                    <a:pt x="28379" y="93332"/>
                  </a:cubicBezTo>
                  <a:cubicBezTo>
                    <a:pt x="28379" y="130099"/>
                    <a:pt x="59596" y="161210"/>
                    <a:pt x="96490" y="161210"/>
                  </a:cubicBezTo>
                  <a:cubicBezTo>
                    <a:pt x="133383" y="161210"/>
                    <a:pt x="164600" y="130099"/>
                    <a:pt x="164600" y="93332"/>
                  </a:cubicBezTo>
                  <a:cubicBezTo>
                    <a:pt x="164600" y="56565"/>
                    <a:pt x="133383" y="25454"/>
                    <a:pt x="96490" y="254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11927;p135"/>
            <p:cNvSpPr/>
            <p:nvPr/>
          </p:nvSpPr>
          <p:spPr>
            <a:xfrm>
              <a:off x="1288419" y="1412200"/>
              <a:ext cx="195816" cy="196258"/>
            </a:xfrm>
            <a:custGeom>
              <a:avLst/>
              <a:gdLst/>
              <a:ahLst/>
              <a:cxnLst/>
              <a:rect l="l" t="t" r="r" b="b"/>
              <a:pathLst>
                <a:path w="195816" h="196258" extrusionOk="0">
                  <a:moveTo>
                    <a:pt x="181627" y="196258"/>
                  </a:moveTo>
                  <a:lnTo>
                    <a:pt x="14190" y="196258"/>
                  </a:lnTo>
                  <a:cubicBezTo>
                    <a:pt x="5676" y="196258"/>
                    <a:pt x="0" y="190602"/>
                    <a:pt x="0" y="182117"/>
                  </a:cubicBezTo>
                  <a:lnTo>
                    <a:pt x="0" y="125552"/>
                  </a:lnTo>
                  <a:cubicBezTo>
                    <a:pt x="0" y="74644"/>
                    <a:pt x="28379" y="26564"/>
                    <a:pt x="73786" y="1110"/>
                  </a:cubicBezTo>
                  <a:cubicBezTo>
                    <a:pt x="79462" y="-1719"/>
                    <a:pt x="87976" y="1110"/>
                    <a:pt x="93652" y="6766"/>
                  </a:cubicBezTo>
                  <a:cubicBezTo>
                    <a:pt x="99327" y="12423"/>
                    <a:pt x="93652" y="20907"/>
                    <a:pt x="87976" y="26564"/>
                  </a:cubicBezTo>
                  <a:cubicBezTo>
                    <a:pt x="51083" y="46361"/>
                    <a:pt x="28379" y="83129"/>
                    <a:pt x="28379" y="125552"/>
                  </a:cubicBezTo>
                  <a:lnTo>
                    <a:pt x="28379" y="167976"/>
                  </a:lnTo>
                  <a:lnTo>
                    <a:pt x="181627" y="167976"/>
                  </a:lnTo>
                  <a:cubicBezTo>
                    <a:pt x="190141" y="167976"/>
                    <a:pt x="195817" y="173632"/>
                    <a:pt x="195817" y="182117"/>
                  </a:cubicBezTo>
                  <a:cubicBezTo>
                    <a:pt x="195817" y="190602"/>
                    <a:pt x="190141" y="196258"/>
                    <a:pt x="181627" y="1962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11928;p135"/>
            <p:cNvSpPr/>
            <p:nvPr/>
          </p:nvSpPr>
          <p:spPr>
            <a:xfrm>
              <a:off x="1376395" y="1411618"/>
              <a:ext cx="195817" cy="196840"/>
            </a:xfrm>
            <a:custGeom>
              <a:avLst/>
              <a:gdLst/>
              <a:ahLst/>
              <a:cxnLst/>
              <a:rect l="l" t="t" r="r" b="b"/>
              <a:pathLst>
                <a:path w="195817" h="196840" extrusionOk="0">
                  <a:moveTo>
                    <a:pt x="181627" y="196840"/>
                  </a:moveTo>
                  <a:lnTo>
                    <a:pt x="14190" y="196840"/>
                  </a:lnTo>
                  <a:cubicBezTo>
                    <a:pt x="5676" y="196840"/>
                    <a:pt x="0" y="191184"/>
                    <a:pt x="0" y="182699"/>
                  </a:cubicBezTo>
                  <a:cubicBezTo>
                    <a:pt x="0" y="174214"/>
                    <a:pt x="5676" y="168558"/>
                    <a:pt x="14190" y="168558"/>
                  </a:cubicBezTo>
                  <a:lnTo>
                    <a:pt x="167438" y="168558"/>
                  </a:lnTo>
                  <a:lnTo>
                    <a:pt x="167438" y="126134"/>
                  </a:lnTo>
                  <a:cubicBezTo>
                    <a:pt x="167438" y="83711"/>
                    <a:pt x="144734" y="46943"/>
                    <a:pt x="107841" y="27146"/>
                  </a:cubicBezTo>
                  <a:cubicBezTo>
                    <a:pt x="102165" y="24317"/>
                    <a:pt x="99327" y="15833"/>
                    <a:pt x="102165" y="7348"/>
                  </a:cubicBezTo>
                  <a:cubicBezTo>
                    <a:pt x="105003" y="-1137"/>
                    <a:pt x="113517" y="-1137"/>
                    <a:pt x="122031" y="1691"/>
                  </a:cubicBezTo>
                  <a:cubicBezTo>
                    <a:pt x="167438" y="27146"/>
                    <a:pt x="195817" y="75226"/>
                    <a:pt x="195817" y="126134"/>
                  </a:cubicBezTo>
                  <a:lnTo>
                    <a:pt x="195817" y="182699"/>
                  </a:lnTo>
                  <a:cubicBezTo>
                    <a:pt x="195817" y="188356"/>
                    <a:pt x="190141" y="196840"/>
                    <a:pt x="181627" y="1968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11929;p135"/>
            <p:cNvSpPr/>
            <p:nvPr/>
          </p:nvSpPr>
          <p:spPr>
            <a:xfrm>
              <a:off x="1180578" y="1155940"/>
              <a:ext cx="164599" cy="164038"/>
            </a:xfrm>
            <a:custGeom>
              <a:avLst/>
              <a:gdLst/>
              <a:ahLst/>
              <a:cxnLst/>
              <a:rect l="l" t="t" r="r" b="b"/>
              <a:pathLst>
                <a:path w="164599" h="164038" extrusionOk="0">
                  <a:moveTo>
                    <a:pt x="82300" y="164038"/>
                  </a:moveTo>
                  <a:cubicBezTo>
                    <a:pt x="36893" y="164038"/>
                    <a:pt x="0" y="127271"/>
                    <a:pt x="0" y="82019"/>
                  </a:cubicBezTo>
                  <a:cubicBezTo>
                    <a:pt x="0" y="36767"/>
                    <a:pt x="36893" y="0"/>
                    <a:pt x="82300" y="0"/>
                  </a:cubicBezTo>
                  <a:cubicBezTo>
                    <a:pt x="127707" y="0"/>
                    <a:pt x="164600" y="36767"/>
                    <a:pt x="164600" y="82019"/>
                  </a:cubicBezTo>
                  <a:cubicBezTo>
                    <a:pt x="164600" y="127271"/>
                    <a:pt x="127707" y="164038"/>
                    <a:pt x="82300" y="164038"/>
                  </a:cubicBezTo>
                  <a:close/>
                  <a:moveTo>
                    <a:pt x="82300" y="28282"/>
                  </a:moveTo>
                  <a:cubicBezTo>
                    <a:pt x="51083" y="28282"/>
                    <a:pt x="28379" y="53737"/>
                    <a:pt x="28379" y="82019"/>
                  </a:cubicBezTo>
                  <a:cubicBezTo>
                    <a:pt x="28379" y="113130"/>
                    <a:pt x="53921" y="135756"/>
                    <a:pt x="82300" y="135756"/>
                  </a:cubicBezTo>
                  <a:cubicBezTo>
                    <a:pt x="110679" y="135756"/>
                    <a:pt x="136221" y="110301"/>
                    <a:pt x="136221" y="82019"/>
                  </a:cubicBezTo>
                  <a:cubicBezTo>
                    <a:pt x="136221" y="50908"/>
                    <a:pt x="113517" y="28282"/>
                    <a:pt x="82300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11930;p135"/>
            <p:cNvSpPr/>
            <p:nvPr/>
          </p:nvSpPr>
          <p:spPr>
            <a:xfrm>
              <a:off x="1143685" y="1267960"/>
              <a:ext cx="170275" cy="167975"/>
            </a:xfrm>
            <a:custGeom>
              <a:avLst/>
              <a:gdLst/>
              <a:ahLst/>
              <a:cxnLst/>
              <a:rect l="l" t="t" r="r" b="b"/>
              <a:pathLst>
                <a:path w="170275" h="167975" extrusionOk="0">
                  <a:moveTo>
                    <a:pt x="153248" y="167976"/>
                  </a:moveTo>
                  <a:lnTo>
                    <a:pt x="14190" y="167976"/>
                  </a:lnTo>
                  <a:cubicBezTo>
                    <a:pt x="5676" y="167976"/>
                    <a:pt x="0" y="162319"/>
                    <a:pt x="0" y="153835"/>
                  </a:cubicBezTo>
                  <a:lnTo>
                    <a:pt x="0" y="105755"/>
                  </a:lnTo>
                  <a:cubicBezTo>
                    <a:pt x="0" y="63331"/>
                    <a:pt x="22703" y="23735"/>
                    <a:pt x="62434" y="1110"/>
                  </a:cubicBezTo>
                  <a:cubicBezTo>
                    <a:pt x="68110" y="-1719"/>
                    <a:pt x="76624" y="1110"/>
                    <a:pt x="82300" y="6766"/>
                  </a:cubicBezTo>
                  <a:cubicBezTo>
                    <a:pt x="85138" y="12422"/>
                    <a:pt x="82300" y="20907"/>
                    <a:pt x="76624" y="26564"/>
                  </a:cubicBezTo>
                  <a:cubicBezTo>
                    <a:pt x="48245" y="43533"/>
                    <a:pt x="31217" y="71816"/>
                    <a:pt x="31217" y="105755"/>
                  </a:cubicBezTo>
                  <a:lnTo>
                    <a:pt x="31217" y="139693"/>
                  </a:lnTo>
                  <a:lnTo>
                    <a:pt x="156086" y="139693"/>
                  </a:lnTo>
                  <a:cubicBezTo>
                    <a:pt x="164600" y="139693"/>
                    <a:pt x="170276" y="145350"/>
                    <a:pt x="170276" y="153835"/>
                  </a:cubicBezTo>
                  <a:cubicBezTo>
                    <a:pt x="170276" y="162319"/>
                    <a:pt x="161762" y="167976"/>
                    <a:pt x="153248" y="1679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11931;p135"/>
            <p:cNvSpPr/>
            <p:nvPr/>
          </p:nvSpPr>
          <p:spPr>
            <a:xfrm>
              <a:off x="1301495" y="1270788"/>
              <a:ext cx="50777" cy="43533"/>
            </a:xfrm>
            <a:custGeom>
              <a:avLst/>
              <a:gdLst/>
              <a:ahLst/>
              <a:cxnLst/>
              <a:rect l="l" t="t" r="r" b="b"/>
              <a:pathLst>
                <a:path w="50777" h="43533" extrusionOk="0">
                  <a:moveTo>
                    <a:pt x="35168" y="43533"/>
                  </a:moveTo>
                  <a:cubicBezTo>
                    <a:pt x="32331" y="43533"/>
                    <a:pt x="26655" y="43533"/>
                    <a:pt x="26655" y="40705"/>
                  </a:cubicBezTo>
                  <a:cubicBezTo>
                    <a:pt x="20979" y="35048"/>
                    <a:pt x="15303" y="29392"/>
                    <a:pt x="6789" y="26564"/>
                  </a:cubicBezTo>
                  <a:cubicBezTo>
                    <a:pt x="1113" y="23735"/>
                    <a:pt x="-1725" y="15251"/>
                    <a:pt x="1113" y="6766"/>
                  </a:cubicBezTo>
                  <a:cubicBezTo>
                    <a:pt x="3951" y="1110"/>
                    <a:pt x="12465" y="-1719"/>
                    <a:pt x="20979" y="1110"/>
                  </a:cubicBezTo>
                  <a:cubicBezTo>
                    <a:pt x="29493" y="6766"/>
                    <a:pt x="38006" y="12423"/>
                    <a:pt x="46520" y="20907"/>
                  </a:cubicBezTo>
                  <a:cubicBezTo>
                    <a:pt x="52196" y="26564"/>
                    <a:pt x="52196" y="35048"/>
                    <a:pt x="46520" y="40705"/>
                  </a:cubicBezTo>
                  <a:cubicBezTo>
                    <a:pt x="43682" y="40705"/>
                    <a:pt x="38006" y="43533"/>
                    <a:pt x="35168" y="435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11932;p135"/>
            <p:cNvSpPr/>
            <p:nvPr/>
          </p:nvSpPr>
          <p:spPr>
            <a:xfrm>
              <a:off x="1217471" y="1407653"/>
              <a:ext cx="110679" cy="28282"/>
            </a:xfrm>
            <a:custGeom>
              <a:avLst/>
              <a:gdLst/>
              <a:ahLst/>
              <a:cxnLst/>
              <a:rect l="l" t="t" r="r" b="b"/>
              <a:pathLst>
                <a:path w="110679" h="28282" extrusionOk="0">
                  <a:moveTo>
                    <a:pt x="96489" y="28282"/>
                  </a:moveTo>
                  <a:lnTo>
                    <a:pt x="14190" y="28282"/>
                  </a:lnTo>
                  <a:cubicBezTo>
                    <a:pt x="5676" y="28282"/>
                    <a:pt x="0" y="22626"/>
                    <a:pt x="0" y="14141"/>
                  </a:cubicBezTo>
                  <a:cubicBezTo>
                    <a:pt x="0" y="5657"/>
                    <a:pt x="5676" y="0"/>
                    <a:pt x="14190" y="0"/>
                  </a:cubicBezTo>
                  <a:lnTo>
                    <a:pt x="96489" y="0"/>
                  </a:lnTo>
                  <a:cubicBezTo>
                    <a:pt x="105003" y="0"/>
                    <a:pt x="110679" y="5657"/>
                    <a:pt x="110679" y="14141"/>
                  </a:cubicBezTo>
                  <a:cubicBezTo>
                    <a:pt x="110679" y="22626"/>
                    <a:pt x="102165" y="28282"/>
                    <a:pt x="96489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11933;p135"/>
            <p:cNvSpPr/>
            <p:nvPr/>
          </p:nvSpPr>
          <p:spPr>
            <a:xfrm>
              <a:off x="1506939" y="1155940"/>
              <a:ext cx="164599" cy="164038"/>
            </a:xfrm>
            <a:custGeom>
              <a:avLst/>
              <a:gdLst/>
              <a:ahLst/>
              <a:cxnLst/>
              <a:rect l="l" t="t" r="r" b="b"/>
              <a:pathLst>
                <a:path w="164599" h="164038" extrusionOk="0">
                  <a:moveTo>
                    <a:pt x="82300" y="164038"/>
                  </a:moveTo>
                  <a:cubicBezTo>
                    <a:pt x="36893" y="164038"/>
                    <a:pt x="0" y="127271"/>
                    <a:pt x="0" y="82019"/>
                  </a:cubicBezTo>
                  <a:cubicBezTo>
                    <a:pt x="0" y="36767"/>
                    <a:pt x="36893" y="0"/>
                    <a:pt x="82300" y="0"/>
                  </a:cubicBezTo>
                  <a:cubicBezTo>
                    <a:pt x="127707" y="0"/>
                    <a:pt x="164600" y="36767"/>
                    <a:pt x="164600" y="82019"/>
                  </a:cubicBezTo>
                  <a:cubicBezTo>
                    <a:pt x="164600" y="127271"/>
                    <a:pt x="127707" y="164038"/>
                    <a:pt x="82300" y="164038"/>
                  </a:cubicBezTo>
                  <a:close/>
                  <a:moveTo>
                    <a:pt x="82300" y="28282"/>
                  </a:moveTo>
                  <a:cubicBezTo>
                    <a:pt x="51083" y="28282"/>
                    <a:pt x="28379" y="53737"/>
                    <a:pt x="28379" y="82019"/>
                  </a:cubicBezTo>
                  <a:cubicBezTo>
                    <a:pt x="28379" y="113130"/>
                    <a:pt x="53921" y="135756"/>
                    <a:pt x="82300" y="135756"/>
                  </a:cubicBezTo>
                  <a:cubicBezTo>
                    <a:pt x="110679" y="135756"/>
                    <a:pt x="136221" y="110301"/>
                    <a:pt x="136221" y="82019"/>
                  </a:cubicBezTo>
                  <a:cubicBezTo>
                    <a:pt x="136221" y="53737"/>
                    <a:pt x="113517" y="28282"/>
                    <a:pt x="82300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11934;p135"/>
            <p:cNvSpPr/>
            <p:nvPr/>
          </p:nvSpPr>
          <p:spPr>
            <a:xfrm>
              <a:off x="1505822" y="1270788"/>
              <a:ext cx="48875" cy="40704"/>
            </a:xfrm>
            <a:custGeom>
              <a:avLst/>
              <a:gdLst/>
              <a:ahLst/>
              <a:cxnLst/>
              <a:rect l="l" t="t" r="r" b="b"/>
              <a:pathLst>
                <a:path w="48875" h="40704" extrusionOk="0">
                  <a:moveTo>
                    <a:pt x="15307" y="40705"/>
                  </a:moveTo>
                  <a:cubicBezTo>
                    <a:pt x="12470" y="40705"/>
                    <a:pt x="6794" y="37877"/>
                    <a:pt x="3956" y="35048"/>
                  </a:cubicBezTo>
                  <a:cubicBezTo>
                    <a:pt x="-1720" y="29392"/>
                    <a:pt x="-1720" y="20907"/>
                    <a:pt x="6794" y="15251"/>
                  </a:cubicBezTo>
                  <a:cubicBezTo>
                    <a:pt x="12470" y="9594"/>
                    <a:pt x="20983" y="3938"/>
                    <a:pt x="26659" y="1110"/>
                  </a:cubicBezTo>
                  <a:cubicBezTo>
                    <a:pt x="32335" y="-1719"/>
                    <a:pt x="40849" y="1110"/>
                    <a:pt x="46525" y="6766"/>
                  </a:cubicBezTo>
                  <a:cubicBezTo>
                    <a:pt x="52201" y="12423"/>
                    <a:pt x="46525" y="20907"/>
                    <a:pt x="40849" y="26564"/>
                  </a:cubicBezTo>
                  <a:cubicBezTo>
                    <a:pt x="35173" y="29392"/>
                    <a:pt x="29497" y="32220"/>
                    <a:pt x="26659" y="37877"/>
                  </a:cubicBezTo>
                  <a:cubicBezTo>
                    <a:pt x="20983" y="37877"/>
                    <a:pt x="18145" y="40705"/>
                    <a:pt x="15307" y="407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11935;p135"/>
            <p:cNvSpPr/>
            <p:nvPr/>
          </p:nvSpPr>
          <p:spPr>
            <a:xfrm>
              <a:off x="1535319" y="1407653"/>
              <a:ext cx="102165" cy="28282"/>
            </a:xfrm>
            <a:custGeom>
              <a:avLst/>
              <a:gdLst/>
              <a:ahLst/>
              <a:cxnLst/>
              <a:rect l="l" t="t" r="r" b="b"/>
              <a:pathLst>
                <a:path w="102165" h="28282" extrusionOk="0">
                  <a:moveTo>
                    <a:pt x="87976" y="28282"/>
                  </a:moveTo>
                  <a:lnTo>
                    <a:pt x="14190" y="28282"/>
                  </a:lnTo>
                  <a:cubicBezTo>
                    <a:pt x="5676" y="28282"/>
                    <a:pt x="0" y="22626"/>
                    <a:pt x="0" y="14141"/>
                  </a:cubicBezTo>
                  <a:cubicBezTo>
                    <a:pt x="0" y="5657"/>
                    <a:pt x="5676" y="0"/>
                    <a:pt x="14190" y="0"/>
                  </a:cubicBezTo>
                  <a:lnTo>
                    <a:pt x="87976" y="0"/>
                  </a:lnTo>
                  <a:cubicBezTo>
                    <a:pt x="96490" y="0"/>
                    <a:pt x="102165" y="5657"/>
                    <a:pt x="102165" y="14141"/>
                  </a:cubicBezTo>
                  <a:cubicBezTo>
                    <a:pt x="102165" y="22626"/>
                    <a:pt x="96490" y="28282"/>
                    <a:pt x="87976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11936;p135"/>
            <p:cNvSpPr/>
            <p:nvPr/>
          </p:nvSpPr>
          <p:spPr>
            <a:xfrm>
              <a:off x="1540994" y="1270788"/>
              <a:ext cx="170275" cy="165147"/>
            </a:xfrm>
            <a:custGeom>
              <a:avLst/>
              <a:gdLst/>
              <a:ahLst/>
              <a:cxnLst/>
              <a:rect l="l" t="t" r="r" b="b"/>
              <a:pathLst>
                <a:path w="170275" h="165147" extrusionOk="0">
                  <a:moveTo>
                    <a:pt x="153248" y="165148"/>
                  </a:moveTo>
                  <a:lnTo>
                    <a:pt x="14190" y="165148"/>
                  </a:lnTo>
                  <a:cubicBezTo>
                    <a:pt x="5676" y="165148"/>
                    <a:pt x="0" y="159491"/>
                    <a:pt x="0" y="151006"/>
                  </a:cubicBezTo>
                  <a:cubicBezTo>
                    <a:pt x="0" y="142522"/>
                    <a:pt x="5676" y="136865"/>
                    <a:pt x="14190" y="136865"/>
                  </a:cubicBezTo>
                  <a:lnTo>
                    <a:pt x="139059" y="136865"/>
                  </a:lnTo>
                  <a:lnTo>
                    <a:pt x="139059" y="105755"/>
                  </a:lnTo>
                  <a:cubicBezTo>
                    <a:pt x="139059" y="71816"/>
                    <a:pt x="122031" y="43533"/>
                    <a:pt x="93652" y="26564"/>
                  </a:cubicBezTo>
                  <a:cubicBezTo>
                    <a:pt x="87976" y="23735"/>
                    <a:pt x="85138" y="15251"/>
                    <a:pt x="87976" y="6766"/>
                  </a:cubicBezTo>
                  <a:cubicBezTo>
                    <a:pt x="90814" y="1110"/>
                    <a:pt x="99327" y="-1719"/>
                    <a:pt x="107841" y="1110"/>
                  </a:cubicBezTo>
                  <a:cubicBezTo>
                    <a:pt x="144734" y="20907"/>
                    <a:pt x="170276" y="60503"/>
                    <a:pt x="170276" y="105755"/>
                  </a:cubicBezTo>
                  <a:lnTo>
                    <a:pt x="170276" y="153835"/>
                  </a:lnTo>
                  <a:cubicBezTo>
                    <a:pt x="167438" y="159491"/>
                    <a:pt x="161762" y="165148"/>
                    <a:pt x="153248" y="1651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43900" y="6356352"/>
            <a:ext cx="342900" cy="365125"/>
          </a:xfrm>
        </p:spPr>
        <p:txBody>
          <a:bodyPr vert="horz" lIns="91440" tIns="45720" rIns="91440" bIns="45720" rtlCol="0" anchor="ctr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244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>
            <a:extLst>
              <a:ext uri="{FF2B5EF4-FFF2-40B4-BE49-F238E27FC236}">
                <a16:creationId xmlns="" xmlns:a16="http://schemas.microsoft.com/office/drawing/2014/main" id="{D551E61C-DA38-E744-90E5-9105B2891C10}"/>
              </a:ext>
            </a:extLst>
          </p:cNvPr>
          <p:cNvSpPr>
            <a:spLocks noGrp="1"/>
          </p:cNvSpPr>
          <p:nvPr/>
        </p:nvSpPr>
        <p:spPr>
          <a:xfrm>
            <a:off x="436627" y="6533347"/>
            <a:ext cx="3454841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Itc franklin gothic std"/>
              </a:rPr>
              <a:t>Legal Aid SA Annual Performance Report 2020-2021</a:t>
            </a:r>
            <a:endParaRPr lang="en-ZA" sz="1000" b="1" dirty="0">
              <a:solidFill>
                <a:schemeClr val="tx1">
                  <a:lumMod val="50000"/>
                  <a:lumOff val="50000"/>
                </a:schemeClr>
              </a:solidFill>
              <a:latin typeface="Itc franklin gothic std"/>
            </a:endParaRPr>
          </a:p>
        </p:txBody>
      </p:sp>
      <p:sp>
        <p:nvSpPr>
          <p:cNvPr id="8" name="Title 1"/>
          <p:cNvSpPr>
            <a:spLocks noGrp="1"/>
          </p:cNvSpPr>
          <p:nvPr/>
        </p:nvSpPr>
        <p:spPr>
          <a:xfrm>
            <a:off x="233141" y="0"/>
            <a:ext cx="6904075" cy="62459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dirty="0">
                <a:solidFill>
                  <a:prstClr val="black"/>
                </a:solidFill>
                <a:latin typeface="Eras Demi ITC" panose="020B0805030504020804" pitchFamily="34" charset="0"/>
              </a:rPr>
              <a:t>3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. </a:t>
            </a:r>
            <a:r>
              <a:rPr lang="en-US" b="0" dirty="0" smtClean="0">
                <a:solidFill>
                  <a:prstClr val="black"/>
                </a:solidFill>
                <a:latin typeface="Eras Demi ITC" panose="020B0805030504020804" pitchFamily="34" charset="0"/>
              </a:rPr>
              <a:t>Criminal/Civil Split by gender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  <p:sp>
        <p:nvSpPr>
          <p:cNvPr id="61" name="CuadroTexto 395">
            <a:extLst>
              <a:ext uri="{FF2B5EF4-FFF2-40B4-BE49-F238E27FC236}">
                <a16:creationId xmlns="" xmlns:a16="http://schemas.microsoft.com/office/drawing/2014/main" id="{2BB00C1A-5E79-5045-BA1F-C16A4F94E3A0}"/>
              </a:ext>
            </a:extLst>
          </p:cNvPr>
          <p:cNvSpPr txBox="1"/>
          <p:nvPr/>
        </p:nvSpPr>
        <p:spPr>
          <a:xfrm>
            <a:off x="5270346" y="309997"/>
            <a:ext cx="1656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Lato" charset="0"/>
                <a:cs typeface="Arial" panose="020B0604020202020204" pitchFamily="34" charset="0"/>
              </a:rPr>
              <a:t>372,830</a:t>
            </a:r>
          </a:p>
        </p:txBody>
      </p:sp>
      <p:grpSp>
        <p:nvGrpSpPr>
          <p:cNvPr id="62" name="Google Shape;11925;p135"/>
          <p:cNvGrpSpPr/>
          <p:nvPr/>
        </p:nvGrpSpPr>
        <p:grpSpPr>
          <a:xfrm>
            <a:off x="4834653" y="2579472"/>
            <a:ext cx="718422" cy="572777"/>
            <a:chOff x="1143685" y="1155940"/>
            <a:chExt cx="567584" cy="452518"/>
          </a:xfrm>
          <a:solidFill>
            <a:schemeClr val="bg1"/>
          </a:solidFill>
        </p:grpSpPr>
        <p:sp>
          <p:nvSpPr>
            <p:cNvPr id="63" name="Google Shape;11926;p135"/>
            <p:cNvSpPr/>
            <p:nvPr/>
          </p:nvSpPr>
          <p:spPr>
            <a:xfrm>
              <a:off x="1333826" y="1274726"/>
              <a:ext cx="192979" cy="192320"/>
            </a:xfrm>
            <a:custGeom>
              <a:avLst/>
              <a:gdLst/>
              <a:ahLst/>
              <a:cxnLst/>
              <a:rect l="l" t="t" r="r" b="b"/>
              <a:pathLst>
                <a:path w="192979" h="192320" extrusionOk="0">
                  <a:moveTo>
                    <a:pt x="96490" y="192320"/>
                  </a:moveTo>
                  <a:cubicBezTo>
                    <a:pt x="42569" y="192320"/>
                    <a:pt x="0" y="149897"/>
                    <a:pt x="0" y="96160"/>
                  </a:cubicBezTo>
                  <a:cubicBezTo>
                    <a:pt x="0" y="42424"/>
                    <a:pt x="42569" y="0"/>
                    <a:pt x="96490" y="0"/>
                  </a:cubicBezTo>
                  <a:cubicBezTo>
                    <a:pt x="150410" y="0"/>
                    <a:pt x="192979" y="42424"/>
                    <a:pt x="192979" y="96160"/>
                  </a:cubicBezTo>
                  <a:cubicBezTo>
                    <a:pt x="192979" y="149897"/>
                    <a:pt x="150410" y="192320"/>
                    <a:pt x="96490" y="192320"/>
                  </a:cubicBezTo>
                  <a:close/>
                  <a:moveTo>
                    <a:pt x="96490" y="25454"/>
                  </a:moveTo>
                  <a:cubicBezTo>
                    <a:pt x="59596" y="25454"/>
                    <a:pt x="28379" y="56565"/>
                    <a:pt x="28379" y="93332"/>
                  </a:cubicBezTo>
                  <a:cubicBezTo>
                    <a:pt x="28379" y="130099"/>
                    <a:pt x="59596" y="161210"/>
                    <a:pt x="96490" y="161210"/>
                  </a:cubicBezTo>
                  <a:cubicBezTo>
                    <a:pt x="133383" y="161210"/>
                    <a:pt x="164600" y="130099"/>
                    <a:pt x="164600" y="93332"/>
                  </a:cubicBezTo>
                  <a:cubicBezTo>
                    <a:pt x="164600" y="56565"/>
                    <a:pt x="133383" y="25454"/>
                    <a:pt x="96490" y="254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11927;p135"/>
            <p:cNvSpPr/>
            <p:nvPr/>
          </p:nvSpPr>
          <p:spPr>
            <a:xfrm>
              <a:off x="1288419" y="1412200"/>
              <a:ext cx="195816" cy="196258"/>
            </a:xfrm>
            <a:custGeom>
              <a:avLst/>
              <a:gdLst/>
              <a:ahLst/>
              <a:cxnLst/>
              <a:rect l="l" t="t" r="r" b="b"/>
              <a:pathLst>
                <a:path w="195816" h="196258" extrusionOk="0">
                  <a:moveTo>
                    <a:pt x="181627" y="196258"/>
                  </a:moveTo>
                  <a:lnTo>
                    <a:pt x="14190" y="196258"/>
                  </a:lnTo>
                  <a:cubicBezTo>
                    <a:pt x="5676" y="196258"/>
                    <a:pt x="0" y="190602"/>
                    <a:pt x="0" y="182117"/>
                  </a:cubicBezTo>
                  <a:lnTo>
                    <a:pt x="0" y="125552"/>
                  </a:lnTo>
                  <a:cubicBezTo>
                    <a:pt x="0" y="74644"/>
                    <a:pt x="28379" y="26564"/>
                    <a:pt x="73786" y="1110"/>
                  </a:cubicBezTo>
                  <a:cubicBezTo>
                    <a:pt x="79462" y="-1719"/>
                    <a:pt x="87976" y="1110"/>
                    <a:pt x="93652" y="6766"/>
                  </a:cubicBezTo>
                  <a:cubicBezTo>
                    <a:pt x="99327" y="12423"/>
                    <a:pt x="93652" y="20907"/>
                    <a:pt x="87976" y="26564"/>
                  </a:cubicBezTo>
                  <a:cubicBezTo>
                    <a:pt x="51083" y="46361"/>
                    <a:pt x="28379" y="83129"/>
                    <a:pt x="28379" y="125552"/>
                  </a:cubicBezTo>
                  <a:lnTo>
                    <a:pt x="28379" y="167976"/>
                  </a:lnTo>
                  <a:lnTo>
                    <a:pt x="181627" y="167976"/>
                  </a:lnTo>
                  <a:cubicBezTo>
                    <a:pt x="190141" y="167976"/>
                    <a:pt x="195817" y="173632"/>
                    <a:pt x="195817" y="182117"/>
                  </a:cubicBezTo>
                  <a:cubicBezTo>
                    <a:pt x="195817" y="190602"/>
                    <a:pt x="190141" y="196258"/>
                    <a:pt x="181627" y="1962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11928;p135"/>
            <p:cNvSpPr/>
            <p:nvPr/>
          </p:nvSpPr>
          <p:spPr>
            <a:xfrm>
              <a:off x="1376395" y="1411618"/>
              <a:ext cx="195817" cy="196840"/>
            </a:xfrm>
            <a:custGeom>
              <a:avLst/>
              <a:gdLst/>
              <a:ahLst/>
              <a:cxnLst/>
              <a:rect l="l" t="t" r="r" b="b"/>
              <a:pathLst>
                <a:path w="195817" h="196840" extrusionOk="0">
                  <a:moveTo>
                    <a:pt x="181627" y="196840"/>
                  </a:moveTo>
                  <a:lnTo>
                    <a:pt x="14190" y="196840"/>
                  </a:lnTo>
                  <a:cubicBezTo>
                    <a:pt x="5676" y="196840"/>
                    <a:pt x="0" y="191184"/>
                    <a:pt x="0" y="182699"/>
                  </a:cubicBezTo>
                  <a:cubicBezTo>
                    <a:pt x="0" y="174214"/>
                    <a:pt x="5676" y="168558"/>
                    <a:pt x="14190" y="168558"/>
                  </a:cubicBezTo>
                  <a:lnTo>
                    <a:pt x="167438" y="168558"/>
                  </a:lnTo>
                  <a:lnTo>
                    <a:pt x="167438" y="126134"/>
                  </a:lnTo>
                  <a:cubicBezTo>
                    <a:pt x="167438" y="83711"/>
                    <a:pt x="144734" y="46943"/>
                    <a:pt x="107841" y="27146"/>
                  </a:cubicBezTo>
                  <a:cubicBezTo>
                    <a:pt x="102165" y="24317"/>
                    <a:pt x="99327" y="15833"/>
                    <a:pt x="102165" y="7348"/>
                  </a:cubicBezTo>
                  <a:cubicBezTo>
                    <a:pt x="105003" y="-1137"/>
                    <a:pt x="113517" y="-1137"/>
                    <a:pt x="122031" y="1691"/>
                  </a:cubicBezTo>
                  <a:cubicBezTo>
                    <a:pt x="167438" y="27146"/>
                    <a:pt x="195817" y="75226"/>
                    <a:pt x="195817" y="126134"/>
                  </a:cubicBezTo>
                  <a:lnTo>
                    <a:pt x="195817" y="182699"/>
                  </a:lnTo>
                  <a:cubicBezTo>
                    <a:pt x="195817" y="188356"/>
                    <a:pt x="190141" y="196840"/>
                    <a:pt x="181627" y="1968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11929;p135"/>
            <p:cNvSpPr/>
            <p:nvPr/>
          </p:nvSpPr>
          <p:spPr>
            <a:xfrm>
              <a:off x="1180578" y="1155940"/>
              <a:ext cx="164599" cy="164038"/>
            </a:xfrm>
            <a:custGeom>
              <a:avLst/>
              <a:gdLst/>
              <a:ahLst/>
              <a:cxnLst/>
              <a:rect l="l" t="t" r="r" b="b"/>
              <a:pathLst>
                <a:path w="164599" h="164038" extrusionOk="0">
                  <a:moveTo>
                    <a:pt x="82300" y="164038"/>
                  </a:moveTo>
                  <a:cubicBezTo>
                    <a:pt x="36893" y="164038"/>
                    <a:pt x="0" y="127271"/>
                    <a:pt x="0" y="82019"/>
                  </a:cubicBezTo>
                  <a:cubicBezTo>
                    <a:pt x="0" y="36767"/>
                    <a:pt x="36893" y="0"/>
                    <a:pt x="82300" y="0"/>
                  </a:cubicBezTo>
                  <a:cubicBezTo>
                    <a:pt x="127707" y="0"/>
                    <a:pt x="164600" y="36767"/>
                    <a:pt x="164600" y="82019"/>
                  </a:cubicBezTo>
                  <a:cubicBezTo>
                    <a:pt x="164600" y="127271"/>
                    <a:pt x="127707" y="164038"/>
                    <a:pt x="82300" y="164038"/>
                  </a:cubicBezTo>
                  <a:close/>
                  <a:moveTo>
                    <a:pt x="82300" y="28282"/>
                  </a:moveTo>
                  <a:cubicBezTo>
                    <a:pt x="51083" y="28282"/>
                    <a:pt x="28379" y="53737"/>
                    <a:pt x="28379" y="82019"/>
                  </a:cubicBezTo>
                  <a:cubicBezTo>
                    <a:pt x="28379" y="113130"/>
                    <a:pt x="53921" y="135756"/>
                    <a:pt x="82300" y="135756"/>
                  </a:cubicBezTo>
                  <a:cubicBezTo>
                    <a:pt x="110679" y="135756"/>
                    <a:pt x="136221" y="110301"/>
                    <a:pt x="136221" y="82019"/>
                  </a:cubicBezTo>
                  <a:cubicBezTo>
                    <a:pt x="136221" y="50908"/>
                    <a:pt x="113517" y="28282"/>
                    <a:pt x="82300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11930;p135"/>
            <p:cNvSpPr/>
            <p:nvPr/>
          </p:nvSpPr>
          <p:spPr>
            <a:xfrm>
              <a:off x="1143685" y="1267960"/>
              <a:ext cx="170275" cy="167975"/>
            </a:xfrm>
            <a:custGeom>
              <a:avLst/>
              <a:gdLst/>
              <a:ahLst/>
              <a:cxnLst/>
              <a:rect l="l" t="t" r="r" b="b"/>
              <a:pathLst>
                <a:path w="170275" h="167975" extrusionOk="0">
                  <a:moveTo>
                    <a:pt x="153248" y="167976"/>
                  </a:moveTo>
                  <a:lnTo>
                    <a:pt x="14190" y="167976"/>
                  </a:lnTo>
                  <a:cubicBezTo>
                    <a:pt x="5676" y="167976"/>
                    <a:pt x="0" y="162319"/>
                    <a:pt x="0" y="153835"/>
                  </a:cubicBezTo>
                  <a:lnTo>
                    <a:pt x="0" y="105755"/>
                  </a:lnTo>
                  <a:cubicBezTo>
                    <a:pt x="0" y="63331"/>
                    <a:pt x="22703" y="23735"/>
                    <a:pt x="62434" y="1110"/>
                  </a:cubicBezTo>
                  <a:cubicBezTo>
                    <a:pt x="68110" y="-1719"/>
                    <a:pt x="76624" y="1110"/>
                    <a:pt x="82300" y="6766"/>
                  </a:cubicBezTo>
                  <a:cubicBezTo>
                    <a:pt x="85138" y="12422"/>
                    <a:pt x="82300" y="20907"/>
                    <a:pt x="76624" y="26564"/>
                  </a:cubicBezTo>
                  <a:cubicBezTo>
                    <a:pt x="48245" y="43533"/>
                    <a:pt x="31217" y="71816"/>
                    <a:pt x="31217" y="105755"/>
                  </a:cubicBezTo>
                  <a:lnTo>
                    <a:pt x="31217" y="139693"/>
                  </a:lnTo>
                  <a:lnTo>
                    <a:pt x="156086" y="139693"/>
                  </a:lnTo>
                  <a:cubicBezTo>
                    <a:pt x="164600" y="139693"/>
                    <a:pt x="170276" y="145350"/>
                    <a:pt x="170276" y="153835"/>
                  </a:cubicBezTo>
                  <a:cubicBezTo>
                    <a:pt x="170276" y="162319"/>
                    <a:pt x="161762" y="167976"/>
                    <a:pt x="153248" y="1679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11931;p135"/>
            <p:cNvSpPr/>
            <p:nvPr/>
          </p:nvSpPr>
          <p:spPr>
            <a:xfrm>
              <a:off x="1301495" y="1270788"/>
              <a:ext cx="50777" cy="43533"/>
            </a:xfrm>
            <a:custGeom>
              <a:avLst/>
              <a:gdLst/>
              <a:ahLst/>
              <a:cxnLst/>
              <a:rect l="l" t="t" r="r" b="b"/>
              <a:pathLst>
                <a:path w="50777" h="43533" extrusionOk="0">
                  <a:moveTo>
                    <a:pt x="35168" y="43533"/>
                  </a:moveTo>
                  <a:cubicBezTo>
                    <a:pt x="32331" y="43533"/>
                    <a:pt x="26655" y="43533"/>
                    <a:pt x="26655" y="40705"/>
                  </a:cubicBezTo>
                  <a:cubicBezTo>
                    <a:pt x="20979" y="35048"/>
                    <a:pt x="15303" y="29392"/>
                    <a:pt x="6789" y="26564"/>
                  </a:cubicBezTo>
                  <a:cubicBezTo>
                    <a:pt x="1113" y="23735"/>
                    <a:pt x="-1725" y="15251"/>
                    <a:pt x="1113" y="6766"/>
                  </a:cubicBezTo>
                  <a:cubicBezTo>
                    <a:pt x="3951" y="1110"/>
                    <a:pt x="12465" y="-1719"/>
                    <a:pt x="20979" y="1110"/>
                  </a:cubicBezTo>
                  <a:cubicBezTo>
                    <a:pt x="29493" y="6766"/>
                    <a:pt x="38006" y="12423"/>
                    <a:pt x="46520" y="20907"/>
                  </a:cubicBezTo>
                  <a:cubicBezTo>
                    <a:pt x="52196" y="26564"/>
                    <a:pt x="52196" y="35048"/>
                    <a:pt x="46520" y="40705"/>
                  </a:cubicBezTo>
                  <a:cubicBezTo>
                    <a:pt x="43682" y="40705"/>
                    <a:pt x="38006" y="43533"/>
                    <a:pt x="35168" y="435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11932;p135"/>
            <p:cNvSpPr/>
            <p:nvPr/>
          </p:nvSpPr>
          <p:spPr>
            <a:xfrm>
              <a:off x="1217471" y="1407653"/>
              <a:ext cx="110679" cy="28282"/>
            </a:xfrm>
            <a:custGeom>
              <a:avLst/>
              <a:gdLst/>
              <a:ahLst/>
              <a:cxnLst/>
              <a:rect l="l" t="t" r="r" b="b"/>
              <a:pathLst>
                <a:path w="110679" h="28282" extrusionOk="0">
                  <a:moveTo>
                    <a:pt x="96489" y="28282"/>
                  </a:moveTo>
                  <a:lnTo>
                    <a:pt x="14190" y="28282"/>
                  </a:lnTo>
                  <a:cubicBezTo>
                    <a:pt x="5676" y="28282"/>
                    <a:pt x="0" y="22626"/>
                    <a:pt x="0" y="14141"/>
                  </a:cubicBezTo>
                  <a:cubicBezTo>
                    <a:pt x="0" y="5657"/>
                    <a:pt x="5676" y="0"/>
                    <a:pt x="14190" y="0"/>
                  </a:cubicBezTo>
                  <a:lnTo>
                    <a:pt x="96489" y="0"/>
                  </a:lnTo>
                  <a:cubicBezTo>
                    <a:pt x="105003" y="0"/>
                    <a:pt x="110679" y="5657"/>
                    <a:pt x="110679" y="14141"/>
                  </a:cubicBezTo>
                  <a:cubicBezTo>
                    <a:pt x="110679" y="22626"/>
                    <a:pt x="102165" y="28282"/>
                    <a:pt x="96489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0" name="Google Shape;11933;p135"/>
            <p:cNvSpPr/>
            <p:nvPr/>
          </p:nvSpPr>
          <p:spPr>
            <a:xfrm>
              <a:off x="1506939" y="1155940"/>
              <a:ext cx="164599" cy="164038"/>
            </a:xfrm>
            <a:custGeom>
              <a:avLst/>
              <a:gdLst/>
              <a:ahLst/>
              <a:cxnLst/>
              <a:rect l="l" t="t" r="r" b="b"/>
              <a:pathLst>
                <a:path w="164599" h="164038" extrusionOk="0">
                  <a:moveTo>
                    <a:pt x="82300" y="164038"/>
                  </a:moveTo>
                  <a:cubicBezTo>
                    <a:pt x="36893" y="164038"/>
                    <a:pt x="0" y="127271"/>
                    <a:pt x="0" y="82019"/>
                  </a:cubicBezTo>
                  <a:cubicBezTo>
                    <a:pt x="0" y="36767"/>
                    <a:pt x="36893" y="0"/>
                    <a:pt x="82300" y="0"/>
                  </a:cubicBezTo>
                  <a:cubicBezTo>
                    <a:pt x="127707" y="0"/>
                    <a:pt x="164600" y="36767"/>
                    <a:pt x="164600" y="82019"/>
                  </a:cubicBezTo>
                  <a:cubicBezTo>
                    <a:pt x="164600" y="127271"/>
                    <a:pt x="127707" y="164038"/>
                    <a:pt x="82300" y="164038"/>
                  </a:cubicBezTo>
                  <a:close/>
                  <a:moveTo>
                    <a:pt x="82300" y="28282"/>
                  </a:moveTo>
                  <a:cubicBezTo>
                    <a:pt x="51083" y="28282"/>
                    <a:pt x="28379" y="53737"/>
                    <a:pt x="28379" y="82019"/>
                  </a:cubicBezTo>
                  <a:cubicBezTo>
                    <a:pt x="28379" y="113130"/>
                    <a:pt x="53921" y="135756"/>
                    <a:pt x="82300" y="135756"/>
                  </a:cubicBezTo>
                  <a:cubicBezTo>
                    <a:pt x="110679" y="135756"/>
                    <a:pt x="136221" y="110301"/>
                    <a:pt x="136221" y="82019"/>
                  </a:cubicBezTo>
                  <a:cubicBezTo>
                    <a:pt x="136221" y="53737"/>
                    <a:pt x="113517" y="28282"/>
                    <a:pt x="82300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1" name="Google Shape;11934;p135"/>
            <p:cNvSpPr/>
            <p:nvPr/>
          </p:nvSpPr>
          <p:spPr>
            <a:xfrm>
              <a:off x="1505822" y="1270788"/>
              <a:ext cx="48875" cy="40704"/>
            </a:xfrm>
            <a:custGeom>
              <a:avLst/>
              <a:gdLst/>
              <a:ahLst/>
              <a:cxnLst/>
              <a:rect l="l" t="t" r="r" b="b"/>
              <a:pathLst>
                <a:path w="48875" h="40704" extrusionOk="0">
                  <a:moveTo>
                    <a:pt x="15307" y="40705"/>
                  </a:moveTo>
                  <a:cubicBezTo>
                    <a:pt x="12470" y="40705"/>
                    <a:pt x="6794" y="37877"/>
                    <a:pt x="3956" y="35048"/>
                  </a:cubicBezTo>
                  <a:cubicBezTo>
                    <a:pt x="-1720" y="29392"/>
                    <a:pt x="-1720" y="20907"/>
                    <a:pt x="6794" y="15251"/>
                  </a:cubicBezTo>
                  <a:cubicBezTo>
                    <a:pt x="12470" y="9594"/>
                    <a:pt x="20983" y="3938"/>
                    <a:pt x="26659" y="1110"/>
                  </a:cubicBezTo>
                  <a:cubicBezTo>
                    <a:pt x="32335" y="-1719"/>
                    <a:pt x="40849" y="1110"/>
                    <a:pt x="46525" y="6766"/>
                  </a:cubicBezTo>
                  <a:cubicBezTo>
                    <a:pt x="52201" y="12423"/>
                    <a:pt x="46525" y="20907"/>
                    <a:pt x="40849" y="26564"/>
                  </a:cubicBezTo>
                  <a:cubicBezTo>
                    <a:pt x="35173" y="29392"/>
                    <a:pt x="29497" y="32220"/>
                    <a:pt x="26659" y="37877"/>
                  </a:cubicBezTo>
                  <a:cubicBezTo>
                    <a:pt x="20983" y="37877"/>
                    <a:pt x="18145" y="40705"/>
                    <a:pt x="15307" y="407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11935;p135"/>
            <p:cNvSpPr/>
            <p:nvPr/>
          </p:nvSpPr>
          <p:spPr>
            <a:xfrm>
              <a:off x="1535319" y="1407653"/>
              <a:ext cx="102165" cy="28282"/>
            </a:xfrm>
            <a:custGeom>
              <a:avLst/>
              <a:gdLst/>
              <a:ahLst/>
              <a:cxnLst/>
              <a:rect l="l" t="t" r="r" b="b"/>
              <a:pathLst>
                <a:path w="102165" h="28282" extrusionOk="0">
                  <a:moveTo>
                    <a:pt x="87976" y="28282"/>
                  </a:moveTo>
                  <a:lnTo>
                    <a:pt x="14190" y="28282"/>
                  </a:lnTo>
                  <a:cubicBezTo>
                    <a:pt x="5676" y="28282"/>
                    <a:pt x="0" y="22626"/>
                    <a:pt x="0" y="14141"/>
                  </a:cubicBezTo>
                  <a:cubicBezTo>
                    <a:pt x="0" y="5657"/>
                    <a:pt x="5676" y="0"/>
                    <a:pt x="14190" y="0"/>
                  </a:cubicBezTo>
                  <a:lnTo>
                    <a:pt x="87976" y="0"/>
                  </a:lnTo>
                  <a:cubicBezTo>
                    <a:pt x="96490" y="0"/>
                    <a:pt x="102165" y="5657"/>
                    <a:pt x="102165" y="14141"/>
                  </a:cubicBezTo>
                  <a:cubicBezTo>
                    <a:pt x="102165" y="22626"/>
                    <a:pt x="96490" y="28282"/>
                    <a:pt x="87976" y="28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" name="Google Shape;11936;p135"/>
            <p:cNvSpPr/>
            <p:nvPr/>
          </p:nvSpPr>
          <p:spPr>
            <a:xfrm>
              <a:off x="1540994" y="1270788"/>
              <a:ext cx="170275" cy="165147"/>
            </a:xfrm>
            <a:custGeom>
              <a:avLst/>
              <a:gdLst/>
              <a:ahLst/>
              <a:cxnLst/>
              <a:rect l="l" t="t" r="r" b="b"/>
              <a:pathLst>
                <a:path w="170275" h="165147" extrusionOk="0">
                  <a:moveTo>
                    <a:pt x="153248" y="165148"/>
                  </a:moveTo>
                  <a:lnTo>
                    <a:pt x="14190" y="165148"/>
                  </a:lnTo>
                  <a:cubicBezTo>
                    <a:pt x="5676" y="165148"/>
                    <a:pt x="0" y="159491"/>
                    <a:pt x="0" y="151006"/>
                  </a:cubicBezTo>
                  <a:cubicBezTo>
                    <a:pt x="0" y="142522"/>
                    <a:pt x="5676" y="136865"/>
                    <a:pt x="14190" y="136865"/>
                  </a:cubicBezTo>
                  <a:lnTo>
                    <a:pt x="139059" y="136865"/>
                  </a:lnTo>
                  <a:lnTo>
                    <a:pt x="139059" y="105755"/>
                  </a:lnTo>
                  <a:cubicBezTo>
                    <a:pt x="139059" y="71816"/>
                    <a:pt x="122031" y="43533"/>
                    <a:pt x="93652" y="26564"/>
                  </a:cubicBezTo>
                  <a:cubicBezTo>
                    <a:pt x="87976" y="23735"/>
                    <a:pt x="85138" y="15251"/>
                    <a:pt x="87976" y="6766"/>
                  </a:cubicBezTo>
                  <a:cubicBezTo>
                    <a:pt x="90814" y="1110"/>
                    <a:pt x="99327" y="-1719"/>
                    <a:pt x="107841" y="1110"/>
                  </a:cubicBezTo>
                  <a:cubicBezTo>
                    <a:pt x="144734" y="20907"/>
                    <a:pt x="170276" y="60503"/>
                    <a:pt x="170276" y="105755"/>
                  </a:cubicBezTo>
                  <a:lnTo>
                    <a:pt x="170276" y="153835"/>
                  </a:lnTo>
                  <a:cubicBezTo>
                    <a:pt x="167438" y="159491"/>
                    <a:pt x="161762" y="165148"/>
                    <a:pt x="153248" y="1651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43900" y="6356352"/>
            <a:ext cx="342900" cy="365125"/>
          </a:xfrm>
        </p:spPr>
        <p:txBody>
          <a:bodyPr vert="horz" lIns="91440" tIns="45720" rIns="91440" bIns="45720" rtlCol="0" anchor="ctr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CBE9B7-FB75-284D-83FF-0AB6B020F1CD}" type="slidenum">
              <a:rPr kumimoji="0" lang="en-US" sz="10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510542" y="2342748"/>
          <a:ext cx="6987540" cy="2473092"/>
        </p:xfrm>
        <a:graphic>
          <a:graphicData uri="http://schemas.openxmlformats.org/drawingml/2006/table">
            <a:tbl>
              <a:tblPr firstRow="1" firstCol="1" bandRow="1"/>
              <a:tblGrid>
                <a:gridCol w="995356">
                  <a:extLst>
                    <a:ext uri="{9D8B030D-6E8A-4147-A177-3AD203B41FA5}">
                      <a16:colId xmlns="" xmlns:a16="http://schemas.microsoft.com/office/drawing/2014/main" val="1199070453"/>
                    </a:ext>
                  </a:extLst>
                </a:gridCol>
                <a:gridCol w="995356">
                  <a:extLst>
                    <a:ext uri="{9D8B030D-6E8A-4147-A177-3AD203B41FA5}">
                      <a16:colId xmlns="" xmlns:a16="http://schemas.microsoft.com/office/drawing/2014/main" val="2867892540"/>
                    </a:ext>
                  </a:extLst>
                </a:gridCol>
                <a:gridCol w="1253040">
                  <a:extLst>
                    <a:ext uri="{9D8B030D-6E8A-4147-A177-3AD203B41FA5}">
                      <a16:colId xmlns="" xmlns:a16="http://schemas.microsoft.com/office/drawing/2014/main" val="2265703985"/>
                    </a:ext>
                  </a:extLst>
                </a:gridCol>
                <a:gridCol w="1253040">
                  <a:extLst>
                    <a:ext uri="{9D8B030D-6E8A-4147-A177-3AD203B41FA5}">
                      <a16:colId xmlns="" xmlns:a16="http://schemas.microsoft.com/office/drawing/2014/main" val="3124225764"/>
                    </a:ext>
                  </a:extLst>
                </a:gridCol>
                <a:gridCol w="952900">
                  <a:extLst>
                    <a:ext uri="{9D8B030D-6E8A-4147-A177-3AD203B41FA5}">
                      <a16:colId xmlns="" xmlns:a16="http://schemas.microsoft.com/office/drawing/2014/main" val="3521269670"/>
                    </a:ext>
                  </a:extLst>
                </a:gridCol>
                <a:gridCol w="952900">
                  <a:extLst>
                    <a:ext uri="{9D8B030D-6E8A-4147-A177-3AD203B41FA5}">
                      <a16:colId xmlns="" xmlns:a16="http://schemas.microsoft.com/office/drawing/2014/main" val="3852651884"/>
                    </a:ext>
                  </a:extLst>
                </a:gridCol>
                <a:gridCol w="584948">
                  <a:extLst>
                    <a:ext uri="{9D8B030D-6E8A-4147-A177-3AD203B41FA5}">
                      <a16:colId xmlns="" xmlns:a16="http://schemas.microsoft.com/office/drawing/2014/main" val="357303698"/>
                    </a:ext>
                  </a:extLst>
                </a:gridCol>
              </a:tblGrid>
              <a:tr h="47535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Gender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Civil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Criminal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62856485"/>
                  </a:ext>
                </a:extLst>
              </a:tr>
              <a:tr h="959113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Number of Applications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Number of Applications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Number of Applications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247023560"/>
                  </a:ext>
                </a:extLst>
              </a:tr>
              <a:tr h="346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Female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16 585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57%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21 435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7%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38 020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baseline="0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en-ZA" sz="1100" b="1" baseline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36368326"/>
                  </a:ext>
                </a:extLst>
              </a:tr>
              <a:tr h="346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Male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12 642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43%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295 811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93%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308 453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89%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69065383"/>
                  </a:ext>
                </a:extLst>
              </a:tr>
              <a:tr h="34620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29 227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ZA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317 246</a:t>
                      </a:r>
                      <a:endParaRPr lang="en-Z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ZA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2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346 473</a:t>
                      </a:r>
                      <a:endParaRPr lang="en-Z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ZA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85272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8956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2">
            <a:extLst>
              <a:ext uri="{FF2B5EF4-FFF2-40B4-BE49-F238E27FC236}">
                <a16:creationId xmlns="" xmlns:a16="http://schemas.microsoft.com/office/drawing/2014/main" id="{D1554266-F6C7-014F-B50C-28BBC70676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768" y="1094331"/>
            <a:ext cx="8528489" cy="531953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400" dirty="0" smtClean="0">
                <a:latin typeface="Arial" panose="020B0604020202020204" pitchFamily="34" charset="0"/>
                <a:cs typeface="Arial"/>
              </a:rPr>
              <a:t>90% of legal Aid SA’s court work is criminal in nature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ZA" sz="1400" dirty="0">
                <a:latin typeface="Arial" panose="020B0604020202020204" pitchFamily="34" charset="0"/>
              </a:rPr>
              <a:t>Guideline 9 of the UN Principles and Guidelines on the implementation of the right of women to access legal aid provides that: States should take applicable and appropriate measures to ensure the right of women to access legal </a:t>
            </a:r>
            <a:r>
              <a:rPr lang="en-ZA" sz="1400" dirty="0" smtClean="0">
                <a:latin typeface="Arial" panose="020B0604020202020204" pitchFamily="34" charset="0"/>
              </a:rPr>
              <a:t>aid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ZA" sz="1400" dirty="0" smtClean="0">
                <a:latin typeface="Arial" panose="020B0604020202020204" pitchFamily="34" charset="0"/>
                <a:cs typeface="Arial"/>
              </a:rPr>
              <a:t>In adherence to guideline 17, Legal Aid SA has embarked on gender sensitive training to all Legal Aid Employees during 2021</a:t>
            </a:r>
          </a:p>
          <a:p>
            <a:pPr algn="just"/>
            <a:r>
              <a:rPr lang="en-ZA" sz="1400" dirty="0">
                <a:latin typeface="Arial" panose="020B0604020202020204" pitchFamily="34" charset="0"/>
              </a:rPr>
              <a:t>Women in South Africa is recognised as a vulnerable group. Women who become perpetrators of crime, have in most cases been exposed to some sort of abuse – whether physical, emotional or psychological. </a:t>
            </a:r>
          </a:p>
          <a:p>
            <a:pPr algn="just"/>
            <a:r>
              <a:rPr lang="en-ZA" sz="1400" dirty="0">
                <a:latin typeface="Arial" panose="020B0604020202020204" pitchFamily="34" charset="0"/>
              </a:rPr>
              <a:t>Our Criminal Law currently are gender neutral and makes no provision for the vulnerability of the female accused person during arrest, trial and sentencing. </a:t>
            </a:r>
            <a:r>
              <a:rPr lang="en-ZA" sz="1400" dirty="0" smtClean="0">
                <a:latin typeface="Arial" panose="020B0604020202020204" pitchFamily="34" charset="0"/>
              </a:rPr>
              <a:t>All legal aid SA practitioners are sensitised to the vulnerability of women in conflict with the law though our various business plan programmes</a:t>
            </a:r>
            <a:endParaRPr lang="en-ZA" sz="1400" dirty="0">
              <a:latin typeface="Arial" panose="020B0604020202020204" pitchFamily="34" charset="0"/>
            </a:endParaRPr>
          </a:p>
          <a:p>
            <a:pPr algn="just"/>
            <a:r>
              <a:rPr lang="en-ZA" sz="1400" dirty="0" smtClean="0">
                <a:latin typeface="Arial" panose="020B0604020202020204" pitchFamily="34" charset="0"/>
              </a:rPr>
              <a:t>Legal Aid SA is rolling out a pilot project to ensure early contact after arrest, however this was delayed due to  the </a:t>
            </a:r>
            <a:r>
              <a:rPr lang="en-ZA" sz="1400" dirty="0" err="1">
                <a:latin typeface="Arial" panose="020B0604020202020204" pitchFamily="34" charset="0"/>
              </a:rPr>
              <a:t>C</a:t>
            </a:r>
            <a:r>
              <a:rPr lang="en-ZA" sz="1400" dirty="0" err="1" smtClean="0">
                <a:latin typeface="Arial" panose="020B0604020202020204" pitchFamily="34" charset="0"/>
              </a:rPr>
              <a:t>ovid</a:t>
            </a:r>
            <a:r>
              <a:rPr lang="en-ZA" sz="1400" dirty="0" smtClean="0">
                <a:latin typeface="Arial" panose="020B0604020202020204" pitchFamily="34" charset="0"/>
              </a:rPr>
              <a:t> 19 pandemic</a:t>
            </a:r>
          </a:p>
          <a:p>
            <a:pPr marL="0" indent="0" algn="just">
              <a:buNone/>
            </a:pPr>
            <a:endParaRPr lang="en-ZA" sz="1400" dirty="0">
              <a:latin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1400" dirty="0" smtClean="0">
              <a:latin typeface="Arial"/>
              <a:cs typeface="Arial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="" xmlns:a16="http://schemas.microsoft.com/office/drawing/2014/main" id="{F4F27674-7EDE-1249-A0C0-3C1C8BAC27EA}"/>
              </a:ext>
            </a:extLst>
          </p:cNvPr>
          <p:cNvSpPr>
            <a:spLocks noGrp="1"/>
          </p:cNvSpPr>
          <p:nvPr/>
        </p:nvSpPr>
        <p:spPr>
          <a:xfrm>
            <a:off x="436627" y="6533347"/>
            <a:ext cx="3871603" cy="2122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Itc franklin gothic std"/>
              </a:rPr>
              <a:t>Legal Aid SA Annual Performance Report 2020-2021</a:t>
            </a:r>
            <a:endParaRPr lang="en-ZA" sz="1000" b="1" dirty="0">
              <a:solidFill>
                <a:schemeClr val="tx1">
                  <a:lumMod val="50000"/>
                  <a:lumOff val="50000"/>
                </a:schemeClr>
              </a:solidFill>
              <a:latin typeface="Itc franklin gothic std"/>
            </a:endParaRPr>
          </a:p>
        </p:txBody>
      </p:sp>
      <p:sp>
        <p:nvSpPr>
          <p:cNvPr id="23" name="Text Placeholder 2">
            <a:extLst>
              <a:ext uri="{FF2B5EF4-FFF2-40B4-BE49-F238E27FC236}">
                <a16:creationId xmlns="" xmlns:a16="http://schemas.microsoft.com/office/drawing/2014/main" id="{D2E3E711-CB2A-9942-BE07-F9052E2664A0}"/>
              </a:ext>
            </a:extLst>
          </p:cNvPr>
          <p:cNvSpPr>
            <a:spLocks noGrp="1"/>
          </p:cNvSpPr>
          <p:nvPr/>
        </p:nvSpPr>
        <p:spPr>
          <a:xfrm>
            <a:off x="8592825" y="6542845"/>
            <a:ext cx="337610" cy="202706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Itc franklin gothic std"/>
                <a:ea typeface="+mn-ea"/>
                <a:cs typeface="+mn-cs"/>
              </a:rPr>
              <a:t>9</a:t>
            </a:r>
            <a:endParaRPr kumimoji="0" lang="en-ZA" sz="1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Itc franklin gothic std"/>
              <a:ea typeface="+mn-ea"/>
              <a:cs typeface="+mn-cs"/>
            </a:endParaRPr>
          </a:p>
        </p:txBody>
      </p:sp>
      <p:sp>
        <p:nvSpPr>
          <p:cNvPr id="7" name="Title 1"/>
          <p:cNvSpPr>
            <a:spLocks noGrp="1"/>
          </p:cNvSpPr>
          <p:nvPr/>
        </p:nvSpPr>
        <p:spPr>
          <a:xfrm>
            <a:off x="233140" y="241237"/>
            <a:ext cx="7720235" cy="52890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457212" rtl="0" eaLnBrk="1" latinLnBrk="0" hangingPunct="1">
              <a:spcBef>
                <a:spcPct val="0"/>
              </a:spcBef>
              <a:buNone/>
              <a:defRPr sz="3200" b="1" kern="1200">
                <a:solidFill>
                  <a:srgbClr val="008AC4"/>
                </a:solidFill>
                <a:latin typeface="Itc franklin gothic std"/>
                <a:ea typeface="+mj-ea"/>
                <a:cs typeface="Itc franklin gothic std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6. Legal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Service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Delivery: Criminal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rgbClr val="1595D3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</a:rPr>
              <a:t> Cases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1595D3"/>
              </a:solidFill>
              <a:effectLst/>
              <a:uLnTx/>
              <a:uFillTx/>
              <a:latin typeface="Eras Demi ITC" panose="020B0805030504020804" pitchFamily="34" charset="0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64654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/>
        </p:nvSpPr>
        <p:spPr>
          <a:xfrm>
            <a:off x="2794726" y="2336575"/>
            <a:ext cx="3820885" cy="56233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457212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8AC4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12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8AC4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  <a:cs typeface="+mj-cs"/>
              </a:rPr>
              <a:t>NGIYABONGA</a:t>
            </a:r>
          </a:p>
          <a:p>
            <a:pPr marL="0" marR="0" lvl="0" indent="0" algn="ctr" defTabSz="457212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8AC4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  <a:cs typeface="+mj-cs"/>
              </a:rPr>
              <a:t> THANK YOU</a:t>
            </a:r>
          </a:p>
          <a:p>
            <a:pPr marL="0" marR="0" lvl="0" indent="0" algn="ctr" defTabSz="457212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8AC4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  <a:cs typeface="+mj-cs"/>
              </a:rPr>
              <a:t>KE A LEBOGA DANKIE</a:t>
            </a:r>
          </a:p>
        </p:txBody>
      </p:sp>
    </p:spTree>
    <p:extLst>
      <p:ext uri="{BB962C8B-B14F-4D97-AF65-F5344CB8AC3E}">
        <p14:creationId xmlns:p14="http://schemas.microsoft.com/office/powerpoint/2010/main" val="2021839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/>
        </p:nvSpPr>
        <p:spPr>
          <a:xfrm>
            <a:off x="1143000" y="852852"/>
            <a:ext cx="2682240" cy="56233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457212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8AC4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8AC4"/>
              </a:solidFill>
              <a:effectLst/>
              <a:uLnTx/>
              <a:uFillTx/>
              <a:latin typeface="Eras Demi ITC" panose="020B0805030504020804" pitchFamily="34" charset="0"/>
              <a:ea typeface="+mj-ea"/>
              <a:cs typeface="+mj-cs"/>
            </a:endParaRPr>
          </a:p>
        </p:txBody>
      </p:sp>
      <p:sp>
        <p:nvSpPr>
          <p:cNvPr id="6" name="Subtitle 2"/>
          <p:cNvSpPr>
            <a:spLocks noGrp="1"/>
          </p:cNvSpPr>
          <p:nvPr/>
        </p:nvSpPr>
        <p:spPr>
          <a:xfrm>
            <a:off x="1458899" y="1134019"/>
            <a:ext cx="6015446" cy="43351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rgbClr val="008AC4"/>
                </a:solidFill>
                <a:latin typeface="+mn-lt"/>
                <a:ea typeface="+mn-ea"/>
                <a:cs typeface="+mn-cs"/>
              </a:defRPr>
            </a:lvl1pPr>
            <a:lvl2pPr marL="457212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23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34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46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57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69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80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91" indent="0" algn="ctr" defTabSz="457212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1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Eras Demi ITC" panose="020B0805030504020804" pitchFamily="34" charset="0"/>
                <a:ea typeface="+mn-ea"/>
                <a:cs typeface="+mn-cs"/>
              </a:rPr>
              <a:t>Follow us on social media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234523A3-D586-EE4C-934F-60B6A588C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974" y="1930961"/>
            <a:ext cx="4795296" cy="1708096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="" xmlns:a16="http://schemas.microsoft.com/office/drawing/2014/main" id="{DF40E109-70D3-2A4C-8978-40B0A9505C6B}"/>
              </a:ext>
            </a:extLst>
          </p:cNvPr>
          <p:cNvSpPr>
            <a:spLocks noGrp="1"/>
          </p:cNvSpPr>
          <p:nvPr/>
        </p:nvSpPr>
        <p:spPr>
          <a:xfrm>
            <a:off x="3090441" y="3721312"/>
            <a:ext cx="3171463" cy="562335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457212" rtl="0" eaLnBrk="1" latinLnBrk="0" hangingPunct="1">
              <a:spcBef>
                <a:spcPct val="0"/>
              </a:spcBef>
              <a:buNone/>
              <a:defRPr sz="4000" kern="1200">
                <a:solidFill>
                  <a:srgbClr val="008AC4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45721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8AC4"/>
                </a:solidFill>
                <a:effectLst/>
                <a:uLnTx/>
                <a:uFillTx/>
                <a:latin typeface="Eras Demi ITC" panose="020B0805030504020804" pitchFamily="34" charset="0"/>
                <a:ea typeface="+mj-ea"/>
                <a:cs typeface="+mj-cs"/>
              </a:rPr>
              <a:t>www.legal-aid.co.za</a:t>
            </a:r>
          </a:p>
        </p:txBody>
      </p:sp>
    </p:spTree>
    <p:extLst>
      <p:ext uri="{BB962C8B-B14F-4D97-AF65-F5344CB8AC3E}">
        <p14:creationId xmlns:p14="http://schemas.microsoft.com/office/powerpoint/2010/main" val="55480281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97614B75B84E4C841CE911BA0CCB9D" ma:contentTypeVersion="0" ma:contentTypeDescription="Create a new document." ma:contentTypeScope="" ma:versionID="1767317f18db5fda6be79de3c4e3da6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772281-0576-4061-87A9-CF21836FBA5F}"/>
</file>

<file path=customXml/itemProps2.xml><?xml version="1.0" encoding="utf-8"?>
<ds:datastoreItem xmlns:ds="http://schemas.openxmlformats.org/officeDocument/2006/customXml" ds:itemID="{26C86A1F-053E-48A2-A05F-24C882BC85B2}"/>
</file>

<file path=customXml/itemProps3.xml><?xml version="1.0" encoding="utf-8"?>
<ds:datastoreItem xmlns:ds="http://schemas.openxmlformats.org/officeDocument/2006/customXml" ds:itemID="{B2E2A95F-0621-4D6F-BE80-54A2AE743FD5}"/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6930</TotalTime>
  <Words>502</Words>
  <Application>Microsoft Office PowerPoint</Application>
  <PresentationFormat>On-screen Show (4:3)</PresentationFormat>
  <Paragraphs>80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Default Theme</vt:lpstr>
      <vt:lpstr>2_Default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Mulalo Mukhudwana</dc:creator>
  <cp:lastModifiedBy>Nkosi, GS Ms : Multilateral  Trade Relations, DIRCO</cp:lastModifiedBy>
  <cp:revision>100</cp:revision>
  <dcterms:created xsi:type="dcterms:W3CDTF">2019-04-02T13:10:53Z</dcterms:created>
  <dcterms:modified xsi:type="dcterms:W3CDTF">2021-11-11T09:35:03Z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0x010100F397614B75B84E4C841CE911BA0CCB9D</vt:lpwstr>
  </property>
</Properties>
</file>